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4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9A87-2C01-4E97-A136-CAECDD2BD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812B4-BAEF-4B4B-A28B-9665E162B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4C7A-07B9-4452-8EAB-EB6E753C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E5B5-97FC-462D-8AAF-817C1046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2D87-7031-4B3C-BE8C-318BCE5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2EB3-C8B6-4A53-9F5C-9B1B4D4C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5577-A32E-4CDF-9A0F-AB97C313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D66B-210B-4368-8481-F04E2F5C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E169-B520-4DF3-AF62-B631B199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35CD-7A3D-493F-9D77-CA180144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5F3F7-75B5-4D0B-BD9E-677BE3B3A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2A4C0-AF36-4B89-B466-A9F06D38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4470-8D41-4CD1-879E-2164C5C1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6205-43FC-47B7-A852-DF54E7D5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D03D-CD64-4A02-9702-019828B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23C5-2ACA-4A5C-8870-A89B328E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F0A3-940D-4C12-9D49-D9090782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12E1-0BE5-4064-A8FD-71793F20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175D-7692-438E-B083-41A90370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3FA6-62DB-462B-B9FD-B760C6E6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7D8-CB07-4F91-88D3-79C6E91C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41738-B177-4BF2-A4BA-AE07D8C8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DE49-B93F-47F8-8372-88BC35A0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B0EB-957C-4A35-A222-C511CBF7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8DFD-0024-4A98-A99E-6D892450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E7F0-E4DD-4F40-B7AF-747FEEAB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3C9F-9AA4-49D0-8188-9FC92E13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C3546-E3E5-4B2E-BC0D-448F3BA5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7A97-1D47-455C-9190-D19B2FA4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54E7-6C56-4B38-A0E8-66F42F9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26FB-B555-478A-993B-8957349A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D955-A5AC-4506-8A77-07D67422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31A-3707-4615-BCA2-3D4543A8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6F341-C359-4F35-AB1F-05B4CA82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831-A1AF-48D5-9EFC-4E5E8697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F1D23-038A-4C00-A765-848582A8B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7F11B-6C15-4052-8097-44240166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71480-16FA-428A-A95B-580E17F0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63B2-8E70-45C1-8BDB-9325426C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2FC5-3E76-4870-AE33-52029F3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653C7-8A10-4E43-B571-5E35C546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92F63-3CD9-4AE2-B313-12AA10BB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D5C85-8756-4483-943B-3FEC2924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5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B58E-FA7B-43F7-890E-17F3CB12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84872-73E1-44DE-BEEC-25D7A4D7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AD95F-66F1-4501-81B9-864CE282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6704-597B-4C8A-8ECB-5EE9DFB6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2C93-CBC2-4C7A-A0A6-4B7D62FC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85A5-67DF-49BD-B4C0-7D6E2E68E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58266-2646-44C2-96D7-8AA17DB7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E258-5EF6-476D-BE6E-CFF50A05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2287-C916-4E98-81BE-71870477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6A28-54E9-4DAE-905C-EA236B10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09856-9CCB-40F2-B149-8D6447C4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D5606-3FE5-48AE-8401-5D850364F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F247-708A-4FF6-ACAD-F98ED103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19CE-3201-4941-998F-67CF35E1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A4BD-346B-4E15-B551-FA1B7C39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F2381-CBA5-466F-AC21-AC56A27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5319-EA4B-4CBA-A938-242428C9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EB20-2B02-4C73-8FA1-AC231332F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5853-2ABD-4AAA-A008-2A95C0958FB7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2A49-377C-4E0B-9DB3-EA8236D0E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2D3B-D6C2-4A3B-ADC2-5C615C89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E4A7-F0AE-4B83-9CB3-858BD298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3A0B-5948-496A-AA08-731FA2DF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10BF5-7F00-4B68-911B-AEB789AEB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ACF7-D966-4E17-A2AA-9F4AE517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B88E-8D60-40EB-8D73-CC21CD9D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Disadvantages of Workspace</a:t>
            </a:r>
          </a:p>
        </p:txBody>
      </p:sp>
    </p:spTree>
    <p:extLst>
      <p:ext uri="{BB962C8B-B14F-4D97-AF65-F5344CB8AC3E}">
        <p14:creationId xmlns:p14="http://schemas.microsoft.com/office/powerpoint/2010/main" val="94619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3285-E07B-48FC-A9E2-1BF99B99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Disadvantages of Workspace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51E3-4A3A-4AD3-B8CF-03AC7FFF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4"/>
            <a:ext cx="10515600" cy="46869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Not good for </a:t>
            </a:r>
            <a:r>
              <a:rPr lang="en-US" b="1" i="0" u="sng" dirty="0">
                <a:solidFill>
                  <a:srgbClr val="404040"/>
                </a:solidFill>
                <a:effectLst/>
                <a:latin typeface="Lato"/>
              </a:rPr>
              <a:t>End Users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Workspaces are not good to share content with end users.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You may wonder why is that? </a:t>
            </a:r>
          </a:p>
          <a:p>
            <a:pPr lvl="1"/>
            <a:r>
              <a:rPr lang="en-US" b="1" i="0" u="sng" dirty="0">
                <a:solidFill>
                  <a:srgbClr val="404040"/>
                </a:solidFill>
                <a:effectLst/>
                <a:latin typeface="Lato"/>
              </a:rPr>
              <a:t>You can give users of the workspace read-only access to the content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However, </a:t>
            </a:r>
            <a:r>
              <a:rPr lang="en-US" b="1" i="0" dirty="0">
                <a:solidFill>
                  <a:srgbClr val="FF0000"/>
                </a:solidFill>
                <a:effectLst/>
                <a:latin typeface="Lato"/>
              </a:rPr>
              <a:t>this is half of the requirement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In an end-user sharing environment, </a:t>
            </a:r>
            <a:r>
              <a:rPr lang="en-US" b="1" i="0" dirty="0">
                <a:solidFill>
                  <a:schemeClr val="accent6"/>
                </a:solidFill>
                <a:effectLst/>
                <a:latin typeface="Lato"/>
              </a:rPr>
              <a:t>one of the primary requirements is to have development and user environment </a:t>
            </a:r>
            <a:r>
              <a:rPr lang="en-US" b="1" i="0" u="sng" dirty="0">
                <a:solidFill>
                  <a:schemeClr val="accent6"/>
                </a:solidFill>
                <a:effectLst/>
                <a:latin typeface="Lato"/>
              </a:rPr>
              <a:t>separated from each other.</a:t>
            </a:r>
          </a:p>
          <a:p>
            <a:pPr lvl="1"/>
            <a:r>
              <a:rPr lang="en-US" dirty="0"/>
              <a:t>Assume that you have created a workspace and shared it with end users. </a:t>
            </a:r>
            <a:r>
              <a:rPr lang="en-US" b="1" u="sng" dirty="0">
                <a:solidFill>
                  <a:srgbClr val="FF0000"/>
                </a:solidFill>
              </a:rPr>
              <a:t>If you suddenly make changes in the workspace while they are using it, then their view of the world breaks and changes.</a:t>
            </a:r>
          </a:p>
          <a:p>
            <a:pPr lvl="1" fontAlgn="base"/>
            <a:r>
              <a:rPr lang="en-US" dirty="0"/>
              <a:t>You cannot use one workspace to be shared between </a:t>
            </a:r>
            <a:r>
              <a:rPr lang="en-US" b="1" dirty="0"/>
              <a:t>developers and users</a:t>
            </a:r>
            <a:r>
              <a:rPr lang="en-US" dirty="0"/>
              <a:t>. </a:t>
            </a:r>
            <a:r>
              <a:rPr lang="en-US" b="1" u="sng" dirty="0">
                <a:solidFill>
                  <a:srgbClr val="FF0000"/>
                </a:solidFill>
              </a:rPr>
              <a:t>Creating multiple workspaces also brings another challenge.</a:t>
            </a:r>
          </a:p>
          <a:p>
            <a:endParaRPr lang="en-US" b="1" i="0" u="sng" dirty="0">
              <a:solidFill>
                <a:srgbClr val="FF0000"/>
              </a:solidFill>
              <a:effectLst/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8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9FC9-C325-43C0-95C2-FEDE7C46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 of Workspace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089F-9210-418E-BBD1-7E4EF878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Overhead of Multiple workspaces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If you have multiple workspaces, then moving or copying content between workspaces is not possible 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(very soon it will be available)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 </a:t>
            </a:r>
          </a:p>
          <a:p>
            <a:pPr lvl="1"/>
            <a:r>
              <a:rPr lang="en-US" b="1" i="0" dirty="0">
                <a:solidFill>
                  <a:srgbClr val="FF0000"/>
                </a:solidFill>
                <a:effectLst/>
                <a:latin typeface="Lato"/>
              </a:rPr>
              <a:t>The limitation above means you must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Lato"/>
              </a:rPr>
              <a:t>re-create your dashboards in every workspace. </a:t>
            </a:r>
            <a:r>
              <a:rPr lang="en-US" b="1" i="0" dirty="0">
                <a:solidFill>
                  <a:srgbClr val="FF0000"/>
                </a:solidFill>
                <a:effectLst/>
                <a:latin typeface="Lato"/>
              </a:rPr>
              <a:t>The overhead maintenance costs of such scenario are high.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2E7E-C5B3-46D3-8036-CB8EC7E7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BI Roles for a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47C2-A9D9-4C35-92D3-B27BB525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Admin </a:t>
            </a:r>
          </a:p>
        </p:txBody>
      </p:sp>
    </p:spTree>
    <p:extLst>
      <p:ext uri="{BB962C8B-B14F-4D97-AF65-F5344CB8AC3E}">
        <p14:creationId xmlns:p14="http://schemas.microsoft.com/office/powerpoint/2010/main" val="32834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7BE3-D561-4E64-A9C3-2CDE611F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Viewer Role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59B-2097-4889-9338-AECC3C83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This role provides read only access to workspace items.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Read access does provide report / dashboard consumers the ability to not only view, but also interact with visuals. 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helvetica neue"/>
              </a:rPr>
              <a:t>Interaction does not mean changing a visual.</a:t>
            </a:r>
          </a:p>
          <a:p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Also note that users in this view </a:t>
            </a:r>
            <a:r>
              <a:rPr lang="en-US" b="1" i="0" dirty="0">
                <a:solidFill>
                  <a:srgbClr val="00B050"/>
                </a:solidFill>
                <a:effectLst/>
                <a:latin typeface="helvetica neue"/>
              </a:rPr>
              <a:t>do not require a Pro License 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to view reports if the workspace is in Premium mode.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Because without Premium content a Pro License is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8130-6BF3-4BF7-AE78-BC6E67B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Viewer Role – Part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60340F-0AE0-48F6-84EF-B7EDF17CD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380808"/>
            <a:ext cx="7904480" cy="52984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9B6F-1FCF-4886-B887-163A0F2B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Contributor Role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25D3-54B0-4DDD-8934-9498AFA0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This role 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can access and interact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with reports and dashboards.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Additionally, this role 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can create, edit, copy, and delete items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in a workspace, publish reports, schedule refreshes, and modify gateways.</a:t>
            </a:r>
          </a:p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A 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Developer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can get Contributor Role.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A62-55E2-42CE-87D6-F03BAE45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Contributor Role – Part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77B56D-2A33-4C44-AF48-FADE5EA661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1690688"/>
            <a:ext cx="7345680" cy="49009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74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1523-2AC9-438A-A1ED-4B40DD7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Member Role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3219-CE5F-4E4C-B90C-AEF6E52D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This role 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can access and interact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with reports and dashboards.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Additionally, this role 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can create, edit, copy, and delete items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in a workspace, publish reports, schedule refreshes, and modify gateways.</a:t>
            </a:r>
            <a:endParaRPr lang="en-US" dirty="0"/>
          </a:p>
          <a:p>
            <a:r>
              <a:rPr lang="en-US" b="0" i="0" u="sng" dirty="0">
                <a:solidFill>
                  <a:srgbClr val="222222"/>
                </a:solidFill>
                <a:effectLst/>
                <a:latin typeface="helvetica neue"/>
              </a:rPr>
              <a:t>Special privileges to Member roles are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This role is also able to add other users to the viewer or contributor role.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M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embers of this role 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can also feature dashboards on the service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share items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allow others to reshare items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, publish or republish</a:t>
            </a:r>
          </a:p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A 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Developer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can get Member Role.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D0D6-A63A-476A-B12E-67C71CDE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Member Role – Part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17CA44-4433-4319-ABE1-E15565872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372394"/>
            <a:ext cx="8676640" cy="52844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2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D308-523D-4BFB-8782-8BB7AAFB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Workspace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2F17-1A4E-40B1-B16B-55396861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Workspaces is another way of sharing Power BI content with other people. </a:t>
            </a:r>
          </a:p>
          <a:p>
            <a:r>
              <a:rPr lang="en-US" dirty="0"/>
              <a:t>The benefit of this approach of sharing is that you can share content with a group of people, and create a development environment with that </a:t>
            </a:r>
            <a:r>
              <a:rPr lang="en-US" b="1" dirty="0"/>
              <a:t>which everyone has edit access to it.</a:t>
            </a:r>
          </a:p>
          <a:p>
            <a:r>
              <a:rPr lang="en-US" dirty="0"/>
              <a:t>Workspaces are also aligned with </a:t>
            </a:r>
            <a:r>
              <a:rPr lang="en-US" b="1" dirty="0"/>
              <a:t>Office 365 groups, </a:t>
            </a:r>
            <a:r>
              <a:rPr lang="en-US" dirty="0"/>
              <a:t>which can be very helpful. Content will be shared with Power BI groups, and managing members are easily possible through Power BI service or Office 365 admin panel.</a:t>
            </a:r>
            <a:endParaRPr lang="en-US" b="1" dirty="0"/>
          </a:p>
          <a:p>
            <a:r>
              <a:rPr lang="en-US" b="1" dirty="0"/>
              <a:t>Workspace </a:t>
            </a:r>
            <a:r>
              <a:rPr lang="en-US" dirty="0"/>
              <a:t>is the place to collaborate with colleagues to create collections of dashboards, reports, and paginated reports.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4698-7418-46D1-958C-9E70BA89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Admin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CFD5-5617-4F43-B678-38F612DA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This role can do all the functions mentioned 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for Member role.</a:t>
            </a:r>
          </a:p>
          <a:p>
            <a:r>
              <a:rPr lang="en-US" b="1" u="sng" dirty="0">
                <a:solidFill>
                  <a:srgbClr val="222222"/>
                </a:solidFill>
                <a:latin typeface="helvetica neue"/>
              </a:rPr>
              <a:t>P</a:t>
            </a:r>
            <a:r>
              <a:rPr lang="en-US" b="1" i="0" u="sng" dirty="0">
                <a:solidFill>
                  <a:srgbClr val="222222"/>
                </a:solidFill>
                <a:effectLst/>
                <a:latin typeface="helvetica neue"/>
              </a:rPr>
              <a:t>lus add and remove all users including other Admins.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5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D63-4DBA-4221-AB2D-CD8A14AC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Workspace – Part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A709-1AA2-4D55-9835-56A49BC9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2024"/>
            <a:ext cx="10515600" cy="522541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Workspace is a 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shared environment 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for a group of people.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You can have multiple Power BI content in a workspace. </a:t>
            </a:r>
          </a:p>
          <a:p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One workspace can have hundreds of dashboards, reports, and datasets in it. 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You can add people (or Power BI account in other words) to the workspace and give them access to edit or read the content.</a:t>
            </a:r>
          </a:p>
          <a:p>
            <a:r>
              <a:rPr lang="en-US" dirty="0"/>
              <a:t>Then you can </a:t>
            </a:r>
            <a:r>
              <a:rPr lang="en-US" b="1" dirty="0"/>
              <a:t>bundle that collection </a:t>
            </a:r>
            <a:r>
              <a:rPr lang="en-US" dirty="0"/>
              <a:t>into an</a:t>
            </a:r>
            <a:r>
              <a:rPr lang="en-US" b="1" dirty="0">
                <a:solidFill>
                  <a:srgbClr val="7030A0"/>
                </a:solidFill>
              </a:rPr>
              <a:t> app </a:t>
            </a:r>
            <a:r>
              <a:rPr lang="en-US" dirty="0"/>
              <a:t>and distribute it to your whole organization, or to specific people or groups.</a:t>
            </a:r>
          </a:p>
          <a:p>
            <a:r>
              <a:rPr lang="en-US" b="1" dirty="0"/>
              <a:t>Advantage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</a:p>
          <a:p>
            <a:pPr marL="4572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1) </a:t>
            </a:r>
            <a:r>
              <a:rPr lang="en-US" dirty="0"/>
              <a:t>Due to creating our own Workspace we can give permission of accessing multiple Reports and Dashboards to Power BI Pro user, </a:t>
            </a:r>
            <a:r>
              <a:rPr lang="en-US" b="1" u="sng" dirty="0"/>
              <a:t>instead of giving permission to one by one.</a:t>
            </a:r>
          </a:p>
          <a:p>
            <a:pPr marL="0" indent="0">
              <a:buNone/>
            </a:pPr>
            <a:r>
              <a:rPr lang="en-US" sz="2400" dirty="0"/>
              <a:t>     2) Workspaces are best to be used as a </a:t>
            </a:r>
            <a:r>
              <a:rPr lang="en-US" sz="2400" b="1" dirty="0"/>
              <a:t>collaborative environment </a:t>
            </a:r>
            <a:r>
              <a:rPr lang="en-US" sz="2400" dirty="0"/>
              <a:t>to share content    between people of a team.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B46-025C-4614-B4E5-51F2A665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Workspace – Part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979D-EBEF-4C64-A185-6B03A57C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You can even consider workspaces as 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Shared </a:t>
            </a:r>
            <a:r>
              <a:rPr lang="en-US" b="1" dirty="0">
                <a:solidFill>
                  <a:srgbClr val="404040"/>
                </a:solidFill>
                <a:latin typeface="Lato"/>
              </a:rPr>
              <a:t>F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olders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 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Everyone has a workspace </a:t>
            </a:r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by default 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named “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My Workspace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”, this is similar to your “My Documents” folder on your machine. 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Lato"/>
              </a:rPr>
              <a:t>“My workspace” never should be used for sharing content with others except for testing, basically, because it is your personal workspace.</a:t>
            </a:r>
            <a:endParaRPr lang="en-US" b="1" dirty="0">
              <a:solidFill>
                <a:srgbClr val="FF0000"/>
              </a:solidFill>
              <a:latin typeface="Lato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If you want to share content with others, your starting point can be creating another folder; which in Power BI terminology, we call it workspace.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Workspaces are called “</a:t>
            </a:r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App Workspace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” because you can create an </a:t>
            </a:r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app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based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ACF7-D966-4E17-A2AA-9F4AE517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B88E-8D60-40EB-8D73-CC21CD9D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Advantages of Workspace</a:t>
            </a:r>
          </a:p>
        </p:txBody>
      </p:sp>
    </p:spTree>
    <p:extLst>
      <p:ext uri="{BB962C8B-B14F-4D97-AF65-F5344CB8AC3E}">
        <p14:creationId xmlns:p14="http://schemas.microsoft.com/office/powerpoint/2010/main" val="346402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E855-FEDA-4A74-B4D0-9672604F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Workspace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DF15-F9CA-4FAE-8ACE-DEB679C6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Sharing multiple Contents with Team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You may have shared a dashboard with a couple of your colleagues in your organization, after few weeks a need for new dashboard comes up, and you share that dashboard with them.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A couple of months later another member of your team asks for access to a dataset in Power BI to be able to create a report and share with some others.</a:t>
            </a:r>
            <a:endParaRPr lang="en-US" dirty="0">
              <a:solidFill>
                <a:srgbClr val="404040"/>
              </a:solidFill>
              <a:latin typeface="Lato"/>
            </a:endParaRP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Power BI workspaces enable you to share content (dashboard, report, and data set) with all members of a group. </a:t>
            </a:r>
          </a:p>
          <a:p>
            <a:pPr lvl="1"/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You don’t need to share each dashboard with each user; groups made it easy for you.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89C5-DDB9-4830-B243-57B0C097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Workspace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9C4F-77E7-425E-9CFE-5078CDB3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Multiple Work Spaces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It is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Lato"/>
              </a:rPr>
              <a:t>hectic environment </a:t>
            </a:r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when you are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Lato"/>
              </a:rPr>
              <a:t>part of multiple teams</a:t>
            </a:r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, and each team has their own set of dashboards, reports, and datasets. </a:t>
            </a:r>
          </a:p>
          <a:p>
            <a:pPr lvl="1"/>
            <a:r>
              <a:rPr lang="en-US" b="1" i="0" dirty="0">
                <a:solidFill>
                  <a:srgbClr val="FF0000"/>
                </a:solidFill>
                <a:effectLst/>
                <a:latin typeface="Lato"/>
              </a:rPr>
              <a:t>Your “shared with me” section in Power BI will be hundreds of items and find something there would be a problem. </a:t>
            </a:r>
          </a:p>
          <a:p>
            <a:pPr lvl="1"/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Power BI workspaces create a separate environment for all members of the group. </a:t>
            </a:r>
          </a:p>
          <a:p>
            <a:pPr lvl="1"/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You can easily switch between workspaces in Power BI.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7EB-2173-400B-8D96-FF844CA0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Advantages of Workspace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B167-0C58-40D0-A798-5A542519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Isolated User/Group Administration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When you share content with an individual in the organization, </a:t>
            </a:r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if that person leaves the company, or be replaced by someone else from another team, then you have to remove sharing from a previous user account and assign it to the new user account.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</a:p>
          <a:p>
            <a:pPr lvl="1"/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Best practice is to share content with groups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 </a:t>
            </a:r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And members of Groups then easily can be managed by an administrator.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Power BI workspaces are fully synchronized with 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Office 365 groups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 Once you used a group in Power BI, then it is only an admin’s task to add/remove members from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9A12-4D31-4FB8-9C01-9AEA0E8C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Workspace –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8007-57EB-403E-84C9-7B34E984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Best Developer Environment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For a team of developers, you need an environment to 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share multiple Power BI content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 </a:t>
            </a:r>
          </a:p>
          <a:p>
            <a:pPr lvl="1"/>
            <a:r>
              <a:rPr lang="en-US" b="1" i="0" u="sng" dirty="0">
                <a:solidFill>
                  <a:srgbClr val="404040"/>
                </a:solidFill>
                <a:effectLst/>
                <a:latin typeface="Lato"/>
              </a:rPr>
              <a:t>Everyone needs to have edit access 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to the content provided by the team. </a:t>
            </a:r>
          </a:p>
          <a:p>
            <a:pPr lvl="1"/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Power BI workspace is the perfect solution for the development environment. </a:t>
            </a:r>
          </a:p>
          <a:p>
            <a:pPr lvl="1"/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You can create a workspace as a </a:t>
            </a:r>
            <a:r>
              <a:rPr lang="en-US" b="1" i="0" u="sng" dirty="0">
                <a:solidFill>
                  <a:srgbClr val="7030A0"/>
                </a:solidFill>
                <a:effectLst/>
                <a:latin typeface="Lato"/>
              </a:rPr>
              <a:t>Development Environment </a:t>
            </a:r>
            <a:r>
              <a:rPr lang="en-US" b="1" i="0" dirty="0">
                <a:solidFill>
                  <a:srgbClr val="7030A0"/>
                </a:solidFill>
                <a:effectLst/>
                <a:latin typeface="Lato"/>
              </a:rPr>
              <a:t>and then share it with other members of developer team with Edit access. Then you all have access to the same content in your development workspace.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7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1266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Lato</vt:lpstr>
      <vt:lpstr>Wingdings</vt:lpstr>
      <vt:lpstr>Office Theme</vt:lpstr>
      <vt:lpstr>Workspace</vt:lpstr>
      <vt:lpstr>Workspace – Part 1</vt:lpstr>
      <vt:lpstr>Workspace – Part 2</vt:lpstr>
      <vt:lpstr>Workspace – Part 3</vt:lpstr>
      <vt:lpstr>PowerPoint Presentation</vt:lpstr>
      <vt:lpstr>Advantages of Workspace – Part 1</vt:lpstr>
      <vt:lpstr>Advantages of Workspace – Part 2</vt:lpstr>
      <vt:lpstr> Advantages of Workspace – Part 3</vt:lpstr>
      <vt:lpstr>Advantages of Workspace – Part 4</vt:lpstr>
      <vt:lpstr>PowerPoint Presentation</vt:lpstr>
      <vt:lpstr>Disadvantages of Workspace – Part 1</vt:lpstr>
      <vt:lpstr>Disadvantages of Workspace – Part 2</vt:lpstr>
      <vt:lpstr>Power BI Roles for a Workspace</vt:lpstr>
      <vt:lpstr>1. Viewer Role – Part 1</vt:lpstr>
      <vt:lpstr>1. Viewer Role – Part 2</vt:lpstr>
      <vt:lpstr>2. Contributor Role – Part 1</vt:lpstr>
      <vt:lpstr>2. Contributor Role – Part 2</vt:lpstr>
      <vt:lpstr>3. Member Role – Part 1</vt:lpstr>
      <vt:lpstr>3. Member Role – Part 2</vt:lpstr>
      <vt:lpstr>4. Admin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</dc:title>
  <dc:creator>Mandar Mulay</dc:creator>
  <cp:lastModifiedBy>Administrator</cp:lastModifiedBy>
  <cp:revision>82</cp:revision>
  <dcterms:created xsi:type="dcterms:W3CDTF">2019-11-19T12:53:27Z</dcterms:created>
  <dcterms:modified xsi:type="dcterms:W3CDTF">2020-09-11T12:30:33Z</dcterms:modified>
</cp:coreProperties>
</file>