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p:scale>
          <a:sx n="75" d="100"/>
          <a:sy n="75" d="100"/>
        </p:scale>
        <p:origin x="946"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95787-B895-41C3-AE04-E3ED762667ED}" type="datetimeFigureOut">
              <a:rPr lang="en-IN" smtClean="0"/>
              <a:t>03-10-2021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D8CAC-8B34-4E69-A644-E9423DDA852B}" type="slidenum">
              <a:rPr lang="en-IN" smtClean="0"/>
              <a:t>‹#›</a:t>
            </a:fld>
            <a:endParaRPr lang="en-IN"/>
          </a:p>
        </p:txBody>
      </p:sp>
    </p:spTree>
    <p:extLst>
      <p:ext uri="{BB962C8B-B14F-4D97-AF65-F5344CB8AC3E}">
        <p14:creationId xmlns:p14="http://schemas.microsoft.com/office/powerpoint/2010/main" val="4124872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2D8CAC-8B34-4E69-A644-E9423DDA852B}" type="slidenum">
              <a:rPr lang="en-IN" smtClean="0"/>
              <a:t>10</a:t>
            </a:fld>
            <a:endParaRPr lang="en-IN"/>
          </a:p>
        </p:txBody>
      </p:sp>
    </p:spTree>
    <p:extLst>
      <p:ext uri="{BB962C8B-B14F-4D97-AF65-F5344CB8AC3E}">
        <p14:creationId xmlns:p14="http://schemas.microsoft.com/office/powerpoint/2010/main" val="3121015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43F9055-E0B0-40D8-B0A6-875D05D174D7}" type="datetimeFigureOut">
              <a:rPr lang="en-IN" smtClean="0"/>
              <a:t>03-10-2021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862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F9055-E0B0-40D8-B0A6-875D05D174D7}" type="datetimeFigureOut">
              <a:rPr lang="en-IN" smtClean="0"/>
              <a:t>03-10-2021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297301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43F9055-E0B0-40D8-B0A6-875D05D174D7}" type="datetimeFigureOut">
              <a:rPr lang="en-IN" smtClean="0"/>
              <a:t>03-10-2021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265345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43F9055-E0B0-40D8-B0A6-875D05D174D7}" type="datetimeFigureOut">
              <a:rPr lang="en-IN" smtClean="0"/>
              <a:t>03-10-2021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030F96C-2931-4922-ACF6-10A3F67D957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129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43F9055-E0B0-40D8-B0A6-875D05D174D7}" type="datetimeFigureOut">
              <a:rPr lang="en-IN" smtClean="0"/>
              <a:t>03-10-2021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3526597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3F9055-E0B0-40D8-B0A6-875D05D174D7}" type="datetimeFigureOut">
              <a:rPr lang="en-IN" smtClean="0"/>
              <a:t>03-10-2021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156138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3F9055-E0B0-40D8-B0A6-875D05D174D7}" type="datetimeFigureOut">
              <a:rPr lang="en-IN" smtClean="0"/>
              <a:t>03-10-2021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802911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9055-E0B0-40D8-B0A6-875D05D174D7}"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3050186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43F9055-E0B0-40D8-B0A6-875D05D174D7}" type="datetimeFigureOut">
              <a:rPr lang="en-IN" smtClean="0"/>
              <a:t>03-10-2021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370068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9055-E0B0-40D8-B0A6-875D05D174D7}"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74441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43F9055-E0B0-40D8-B0A6-875D05D174D7}" type="datetimeFigureOut">
              <a:rPr lang="en-IN" smtClean="0"/>
              <a:t>03-10-2021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407640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F9055-E0B0-40D8-B0A6-875D05D174D7}" type="datetimeFigureOut">
              <a:rPr lang="en-IN" smtClean="0"/>
              <a:t>03-10-2021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75629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F9055-E0B0-40D8-B0A6-875D05D174D7}" type="datetimeFigureOut">
              <a:rPr lang="en-IN" smtClean="0"/>
              <a:t>03-10-2021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283341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F9055-E0B0-40D8-B0A6-875D05D174D7}" type="datetimeFigureOut">
              <a:rPr lang="en-IN" smtClean="0"/>
              <a:t>03-10-2021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131666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F9055-E0B0-40D8-B0A6-875D05D174D7}" type="datetimeFigureOut">
              <a:rPr lang="en-IN" smtClean="0"/>
              <a:t>03-10-2021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184068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F9055-E0B0-40D8-B0A6-875D05D174D7}" type="datetimeFigureOut">
              <a:rPr lang="en-IN" smtClean="0"/>
              <a:t>03-10-2021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332859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F9055-E0B0-40D8-B0A6-875D05D174D7}" type="datetimeFigureOut">
              <a:rPr lang="en-IN" smtClean="0"/>
              <a:t>03-10-2021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0F96C-2931-4922-ACF6-10A3F67D9576}" type="slidenum">
              <a:rPr lang="en-IN" smtClean="0"/>
              <a:t>‹#›</a:t>
            </a:fld>
            <a:endParaRPr lang="en-IN"/>
          </a:p>
        </p:txBody>
      </p:sp>
    </p:spTree>
    <p:extLst>
      <p:ext uri="{BB962C8B-B14F-4D97-AF65-F5344CB8AC3E}">
        <p14:creationId xmlns:p14="http://schemas.microsoft.com/office/powerpoint/2010/main" val="111206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3F9055-E0B0-40D8-B0A6-875D05D174D7}" type="datetimeFigureOut">
              <a:rPr lang="en-IN" smtClean="0"/>
              <a:t>03-10-2021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30F96C-2931-4922-ACF6-10A3F67D9576}" type="slidenum">
              <a:rPr lang="en-IN" smtClean="0"/>
              <a:t>‹#›</a:t>
            </a:fld>
            <a:endParaRPr lang="en-IN"/>
          </a:p>
        </p:txBody>
      </p:sp>
    </p:spTree>
    <p:extLst>
      <p:ext uri="{BB962C8B-B14F-4D97-AF65-F5344CB8AC3E}">
        <p14:creationId xmlns:p14="http://schemas.microsoft.com/office/powerpoint/2010/main" val="29334386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C43432-4E84-49DC-906D-5B8B5A62D783}"/>
              </a:ext>
            </a:extLst>
          </p:cNvPr>
          <p:cNvSpPr>
            <a:spLocks noGrp="1"/>
          </p:cNvSpPr>
          <p:nvPr/>
        </p:nvSpPr>
        <p:spPr>
          <a:xfrm>
            <a:off x="668962" y="412985"/>
            <a:ext cx="10599576" cy="2631339"/>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3600" dirty="0"/>
            </a:br>
            <a:br>
              <a:rPr lang="en-US" sz="3600" dirty="0"/>
            </a:br>
            <a:br>
              <a:rPr lang="en-US" sz="3600" dirty="0"/>
            </a:br>
            <a:br>
              <a:rPr lang="en-US" sz="3600" dirty="0"/>
            </a:br>
            <a:br>
              <a:rPr lang="en-US" sz="3600" dirty="0">
                <a:solidFill>
                  <a:schemeClr val="tx1"/>
                </a:solidFill>
              </a:rPr>
            </a:br>
            <a:r>
              <a:rPr lang="en-US" sz="3600" dirty="0">
                <a:solidFill>
                  <a:schemeClr val="tx1"/>
                </a:solidFill>
              </a:rPr>
              <a:t>ECE 3003 - MICRO CONTROLLER AND ITS APPLICATIONS</a:t>
            </a:r>
            <a:br>
              <a:rPr lang="en-US" sz="3600" dirty="0">
                <a:solidFill>
                  <a:schemeClr val="tx1"/>
                </a:solidFill>
              </a:rPr>
            </a:br>
            <a:r>
              <a:rPr lang="en-US" sz="3600" dirty="0">
                <a:solidFill>
                  <a:schemeClr val="tx1"/>
                </a:solidFill>
              </a:rPr>
              <a:t> REVIEW 2</a:t>
            </a:r>
            <a:br>
              <a:rPr lang="en-US" sz="3600" dirty="0">
                <a:solidFill>
                  <a:schemeClr val="tx1"/>
                </a:solidFill>
              </a:rPr>
            </a:br>
            <a:r>
              <a:rPr lang="en-US" sz="3600" dirty="0">
                <a:solidFill>
                  <a:schemeClr val="tx1"/>
                </a:solidFill>
              </a:rPr>
              <a:t>	PASSWORD BASED DOOR LOCK SYSTEM </a:t>
            </a:r>
            <a:endParaRPr lang="en-IN" sz="3600" dirty="0">
              <a:solidFill>
                <a:schemeClr val="tx1"/>
              </a:solidFill>
            </a:endParaRPr>
          </a:p>
        </p:txBody>
      </p:sp>
      <p:sp>
        <p:nvSpPr>
          <p:cNvPr id="5" name="Subtitle 2">
            <a:extLst>
              <a:ext uri="{FF2B5EF4-FFF2-40B4-BE49-F238E27FC236}">
                <a16:creationId xmlns:a16="http://schemas.microsoft.com/office/drawing/2014/main" id="{3A877AB7-AA01-4D41-99F2-543AE3CC9DD0}"/>
              </a:ext>
            </a:extLst>
          </p:cNvPr>
          <p:cNvSpPr>
            <a:spLocks noGrp="1"/>
          </p:cNvSpPr>
          <p:nvPr/>
        </p:nvSpPr>
        <p:spPr>
          <a:xfrm>
            <a:off x="923464" y="3701921"/>
            <a:ext cx="10599575" cy="274309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b="1" u="sng" dirty="0">
                <a:latin typeface="Times New Roman" panose="02020603050405020304" pitchFamily="18" charset="0"/>
                <a:cs typeface="Times New Roman" panose="02020603050405020304" pitchFamily="18" charset="0"/>
              </a:rPr>
              <a:t>TEAM MEMBER</a:t>
            </a:r>
            <a:r>
              <a:rPr lang="en-US" b="1" dirty="0">
                <a:latin typeface="Times New Roman" panose="02020603050405020304" pitchFamily="18" charset="0"/>
                <a:cs typeface="Times New Roman" panose="02020603050405020304" pitchFamily="18" charset="0"/>
              </a:rPr>
              <a:t> - 									</a:t>
            </a:r>
            <a:r>
              <a:rPr lang="en-US" b="1" u="sng" dirty="0">
                <a:latin typeface="Times New Roman" panose="02020603050405020304" pitchFamily="18" charset="0"/>
                <a:cs typeface="Times New Roman" panose="02020603050405020304" pitchFamily="18" charset="0"/>
              </a:rPr>
              <a:t>FACULTY</a:t>
            </a:r>
            <a:r>
              <a:rPr lang="en-US" b="1" dirty="0">
                <a:latin typeface="Times New Roman" panose="02020603050405020304" pitchFamily="18" charset="0"/>
                <a:cs typeface="Times New Roman" panose="02020603050405020304" pitchFamily="18" charset="0"/>
              </a:rPr>
              <a:t> –</a:t>
            </a:r>
          </a:p>
          <a:p>
            <a:pPr algn="l"/>
            <a:r>
              <a:rPr lang="en-US" b="1" dirty="0">
                <a:latin typeface="Times New Roman" panose="02020603050405020304" pitchFamily="18" charset="0"/>
                <a:cs typeface="Times New Roman" panose="02020603050405020304" pitchFamily="18" charset="0"/>
              </a:rPr>
              <a:t>ARPIT PATAWAT 		19BEC0358					PROF. KARTHIKEYAN A</a:t>
            </a:r>
          </a:p>
          <a:p>
            <a:pPr algn="l"/>
            <a:r>
              <a:rPr lang="en-US" b="1" dirty="0">
                <a:latin typeface="Times New Roman" panose="02020603050405020304" pitchFamily="18" charset="0"/>
                <a:cs typeface="Times New Roman" panose="02020603050405020304" pitchFamily="18" charset="0"/>
              </a:rPr>
              <a:t>SARANSH 				19BEC0347						</a:t>
            </a:r>
          </a:p>
          <a:p>
            <a:pPr algn="l"/>
            <a:r>
              <a:rPr lang="en-IN" b="1" dirty="0">
                <a:latin typeface="Times New Roman" panose="02020603050405020304" pitchFamily="18" charset="0"/>
                <a:cs typeface="Times New Roman" panose="02020603050405020304" pitchFamily="18" charset="0"/>
              </a:rPr>
              <a:t>SUJAL MEHTA			</a:t>
            </a:r>
            <a:r>
              <a:rPr lang="en-IN" b="1" i="0" dirty="0">
                <a:effectLst/>
                <a:latin typeface="Times New Roman" panose="02020603050405020304" pitchFamily="18" charset="0"/>
                <a:cs typeface="Times New Roman" panose="02020603050405020304" pitchFamily="18" charset="0"/>
              </a:rPr>
              <a:t>19BEC0091</a:t>
            </a:r>
            <a:r>
              <a:rPr lang="en-IN" b="1" dirty="0">
                <a:latin typeface="Times New Roman" panose="02020603050405020304" pitchFamily="18" charset="0"/>
                <a:cs typeface="Times New Roman" panose="02020603050405020304" pitchFamily="18" charset="0"/>
              </a:rPr>
              <a:t>	</a:t>
            </a:r>
          </a:p>
          <a:p>
            <a:pPr algn="l"/>
            <a:r>
              <a:rPr lang="en-IN" b="1" i="0" dirty="0">
                <a:effectLst/>
                <a:latin typeface="Times New Roman" panose="02020603050405020304" pitchFamily="18" charset="0"/>
                <a:cs typeface="Times New Roman" panose="02020603050405020304" pitchFamily="18" charset="0"/>
              </a:rPr>
              <a:t>RAJENDRAN HARIPRASAD 	19BEC0395</a:t>
            </a:r>
          </a:p>
          <a:p>
            <a:pPr algn="l"/>
            <a:r>
              <a:rPr lang="en-IN" b="1" i="0" dirty="0">
                <a:effectLst/>
                <a:latin typeface="Times New Roman" panose="02020603050405020304" pitchFamily="18" charset="0"/>
                <a:cs typeface="Times New Roman" panose="02020603050405020304" pitchFamily="18" charset="0"/>
              </a:rPr>
              <a:t>VETRI T SELVAM		19BEC0343</a:t>
            </a:r>
          </a:p>
          <a:p>
            <a:pPr algn="l"/>
            <a:endParaRPr lang="en-IN" b="0" i="0" dirty="0">
              <a:effectLst/>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61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ADCE-0EE2-4B97-9C77-371216C8C2FD}"/>
              </a:ext>
            </a:extLst>
          </p:cNvPr>
          <p:cNvSpPr>
            <a:spLocks noGrp="1"/>
          </p:cNvSpPr>
          <p:nvPr>
            <p:ph type="title"/>
          </p:nvPr>
        </p:nvSpPr>
        <p:spPr>
          <a:xfrm>
            <a:off x="1790700" y="155100"/>
            <a:ext cx="8610600" cy="1293028"/>
          </a:xfrm>
        </p:spPr>
        <p:txBody>
          <a:bodyPr/>
          <a:lstStyle/>
          <a:p>
            <a:pPr algn="ctr"/>
            <a:r>
              <a:rPr lang="en-US" dirty="0"/>
              <a:t>MOTOR DRIVER, STEPPER MOTOR and buzzer INTERFACING</a:t>
            </a:r>
            <a:endParaRPr lang="en-IN" dirty="0"/>
          </a:p>
        </p:txBody>
      </p:sp>
      <p:pic>
        <p:nvPicPr>
          <p:cNvPr id="5" name="Content Placeholder 4">
            <a:extLst>
              <a:ext uri="{FF2B5EF4-FFF2-40B4-BE49-F238E27FC236}">
                <a16:creationId xmlns:a16="http://schemas.microsoft.com/office/drawing/2014/main" id="{97E9E2CC-C304-4035-B905-A8D9E94A75A5}"/>
              </a:ext>
            </a:extLst>
          </p:cNvPr>
          <p:cNvPicPr>
            <a:picLocks noGrp="1" noChangeAspect="1"/>
          </p:cNvPicPr>
          <p:nvPr>
            <p:ph idx="1"/>
          </p:nvPr>
        </p:nvPicPr>
        <p:blipFill>
          <a:blip r:embed="rId3"/>
          <a:stretch>
            <a:fillRect/>
          </a:stretch>
        </p:blipFill>
        <p:spPr>
          <a:xfrm>
            <a:off x="8170606" y="1742768"/>
            <a:ext cx="3736379" cy="2756995"/>
          </a:xfrm>
        </p:spPr>
      </p:pic>
      <p:sp>
        <p:nvSpPr>
          <p:cNvPr id="7" name="TextBox 6">
            <a:extLst>
              <a:ext uri="{FF2B5EF4-FFF2-40B4-BE49-F238E27FC236}">
                <a16:creationId xmlns:a16="http://schemas.microsoft.com/office/drawing/2014/main" id="{F61BE92B-2720-414F-AD97-D62896279A74}"/>
              </a:ext>
            </a:extLst>
          </p:cNvPr>
          <p:cNvSpPr txBox="1"/>
          <p:nvPr/>
        </p:nvSpPr>
        <p:spPr>
          <a:xfrm>
            <a:off x="285015" y="1504336"/>
            <a:ext cx="7108723" cy="5509200"/>
          </a:xfrm>
          <a:prstGeom prst="rect">
            <a:avLst/>
          </a:prstGeom>
          <a:noFill/>
        </p:spPr>
        <p:txBody>
          <a:bodyPr wrap="square">
            <a:spAutoFit/>
          </a:bodyPr>
          <a:lstStyle/>
          <a:p>
            <a:pPr marL="0" indent="0">
              <a:buNone/>
            </a:pPr>
            <a:r>
              <a:rPr lang="en-IN" sz="2200" dirty="0">
                <a:solidFill>
                  <a:srgbClr val="FFFF00"/>
                </a:solidFill>
              </a:rPr>
              <a:t>PIN layout -</a:t>
            </a:r>
          </a:p>
          <a:p>
            <a:r>
              <a:rPr lang="en-IN" sz="2200" dirty="0"/>
              <a:t>IN1– Port 2.3 	IN2 –Port 2.4</a:t>
            </a:r>
          </a:p>
          <a:p>
            <a:r>
              <a:rPr lang="en-IN" sz="2200" dirty="0"/>
              <a:t>IN3 –Port 2.5		IN4 – Port 2.6</a:t>
            </a:r>
          </a:p>
          <a:p>
            <a:r>
              <a:rPr lang="en-IN" sz="2200" dirty="0"/>
              <a:t>EN1, EN2 and VSS–  5V</a:t>
            </a:r>
          </a:p>
          <a:p>
            <a:r>
              <a:rPr lang="en-IN" sz="2200" dirty="0"/>
              <a:t>VS – 12 volt battery</a:t>
            </a:r>
          </a:p>
          <a:p>
            <a:r>
              <a:rPr lang="en-IN" sz="2200" dirty="0"/>
              <a:t>OUT 1,2,3,4 – 4 ports of Stepper motor</a:t>
            </a:r>
          </a:p>
          <a:p>
            <a:r>
              <a:rPr lang="en-IN" sz="2200" dirty="0">
                <a:solidFill>
                  <a:srgbClr val="FFFF00"/>
                </a:solidFill>
              </a:rPr>
              <a:t>Algorithm to Read key press-</a:t>
            </a:r>
          </a:p>
          <a:p>
            <a:pPr marL="285750" indent="-285750">
              <a:buFont typeface="Arial" panose="020B0604020202020204" pitchFamily="34" charset="0"/>
              <a:buChar char="•"/>
            </a:pPr>
            <a:r>
              <a:rPr lang="en-IN" sz="2200" dirty="0"/>
              <a:t>Send high signal to port 2.5 and 2.6 to rotate 90 degrees clockwise</a:t>
            </a:r>
          </a:p>
          <a:p>
            <a:pPr marL="285750" indent="-285750">
              <a:buFont typeface="Arial" panose="020B0604020202020204" pitchFamily="34" charset="0"/>
              <a:buChar char="•"/>
            </a:pPr>
            <a:r>
              <a:rPr lang="en-IN" sz="2200" dirty="0"/>
              <a:t>Send high signal to port 2.3 and low to port 2.5 to rotate 90 degrees anti clock wise</a:t>
            </a:r>
          </a:p>
          <a:p>
            <a:pPr marL="285750" indent="-285750">
              <a:buFont typeface="Arial" panose="020B0604020202020204" pitchFamily="34" charset="0"/>
              <a:buChar char="•"/>
            </a:pPr>
            <a:r>
              <a:rPr lang="en-IN" sz="2200" dirty="0">
                <a:solidFill>
                  <a:srgbClr val="FFFF00"/>
                </a:solidFill>
              </a:rPr>
              <a:t>Algorithm for buzzer –</a:t>
            </a:r>
          </a:p>
          <a:p>
            <a:pPr marL="342900" indent="-342900">
              <a:buFont typeface="Arial" panose="020B0604020202020204" pitchFamily="34" charset="0"/>
              <a:buChar char="•"/>
            </a:pPr>
            <a:r>
              <a:rPr lang="en-IN" sz="2200" dirty="0"/>
              <a:t>Set both port low</a:t>
            </a:r>
          </a:p>
          <a:p>
            <a:pPr marL="342900" indent="-342900">
              <a:buFont typeface="Arial" panose="020B0604020202020204" pitchFamily="34" charset="0"/>
              <a:buChar char="•"/>
            </a:pPr>
            <a:r>
              <a:rPr lang="en-IN" sz="2200" dirty="0"/>
              <a:t>Whenever we want buzzer to make sound, send high input to 1 of the ports</a:t>
            </a:r>
          </a:p>
          <a:p>
            <a:pPr marL="285750" indent="-285750">
              <a:buFont typeface="Arial" panose="020B0604020202020204" pitchFamily="34" charset="0"/>
              <a:buChar char="•"/>
            </a:pPr>
            <a:endParaRPr lang="en-IN" sz="2200" dirty="0"/>
          </a:p>
        </p:txBody>
      </p:sp>
      <p:pic>
        <p:nvPicPr>
          <p:cNvPr id="9" name="Picture 8">
            <a:extLst>
              <a:ext uri="{FF2B5EF4-FFF2-40B4-BE49-F238E27FC236}">
                <a16:creationId xmlns:a16="http://schemas.microsoft.com/office/drawing/2014/main" id="{6B233933-2F9F-461A-8CDA-D7F4A2234DA1}"/>
              </a:ext>
            </a:extLst>
          </p:cNvPr>
          <p:cNvPicPr>
            <a:picLocks noChangeAspect="1"/>
          </p:cNvPicPr>
          <p:nvPr/>
        </p:nvPicPr>
        <p:blipFill>
          <a:blip r:embed="rId4"/>
          <a:stretch>
            <a:fillRect/>
          </a:stretch>
        </p:blipFill>
        <p:spPr>
          <a:xfrm>
            <a:off x="8203029" y="4723283"/>
            <a:ext cx="2198271" cy="1689921"/>
          </a:xfrm>
          <a:prstGeom prst="rect">
            <a:avLst/>
          </a:prstGeom>
        </p:spPr>
      </p:pic>
      <p:pic>
        <p:nvPicPr>
          <p:cNvPr id="11" name="Picture 10">
            <a:extLst>
              <a:ext uri="{FF2B5EF4-FFF2-40B4-BE49-F238E27FC236}">
                <a16:creationId xmlns:a16="http://schemas.microsoft.com/office/drawing/2014/main" id="{93E93B65-D8CF-411F-9713-24C7A01617A4}"/>
              </a:ext>
            </a:extLst>
          </p:cNvPr>
          <p:cNvPicPr>
            <a:picLocks noChangeAspect="1"/>
          </p:cNvPicPr>
          <p:nvPr/>
        </p:nvPicPr>
        <p:blipFill>
          <a:blip r:embed="rId5"/>
          <a:stretch>
            <a:fillRect/>
          </a:stretch>
        </p:blipFill>
        <p:spPr>
          <a:xfrm>
            <a:off x="10615803" y="4723283"/>
            <a:ext cx="1422350" cy="1689921"/>
          </a:xfrm>
          <a:prstGeom prst="rect">
            <a:avLst/>
          </a:prstGeom>
        </p:spPr>
      </p:pic>
    </p:spTree>
    <p:extLst>
      <p:ext uri="{BB962C8B-B14F-4D97-AF65-F5344CB8AC3E}">
        <p14:creationId xmlns:p14="http://schemas.microsoft.com/office/powerpoint/2010/main" val="193484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9662-31EC-4B02-9675-34D0816F2804}"/>
              </a:ext>
            </a:extLst>
          </p:cNvPr>
          <p:cNvSpPr>
            <a:spLocks noGrp="1"/>
          </p:cNvSpPr>
          <p:nvPr>
            <p:ph type="title"/>
          </p:nvPr>
        </p:nvSpPr>
        <p:spPr>
          <a:xfrm>
            <a:off x="1087120" y="144613"/>
            <a:ext cx="9565640" cy="1293028"/>
          </a:xfrm>
        </p:spPr>
        <p:txBody>
          <a:bodyPr/>
          <a:lstStyle/>
          <a:p>
            <a:pPr algn="ctr"/>
            <a:r>
              <a:rPr lang="en-US" dirty="0"/>
              <a:t>ALGORITHM USED IN OUR PROGRAM</a:t>
            </a:r>
            <a:endParaRPr lang="en-IN" dirty="0"/>
          </a:p>
        </p:txBody>
      </p:sp>
      <p:sp>
        <p:nvSpPr>
          <p:cNvPr id="3" name="Content Placeholder 2">
            <a:extLst>
              <a:ext uri="{FF2B5EF4-FFF2-40B4-BE49-F238E27FC236}">
                <a16:creationId xmlns:a16="http://schemas.microsoft.com/office/drawing/2014/main" id="{443278AE-F2EE-4FED-A3EF-400DBA0F6DAD}"/>
              </a:ext>
            </a:extLst>
          </p:cNvPr>
          <p:cNvSpPr>
            <a:spLocks noGrp="1"/>
          </p:cNvSpPr>
          <p:nvPr>
            <p:ph idx="1"/>
          </p:nvPr>
        </p:nvSpPr>
        <p:spPr>
          <a:xfrm>
            <a:off x="193040" y="1137920"/>
            <a:ext cx="11592560" cy="5364480"/>
          </a:xfrm>
        </p:spPr>
        <p:txBody>
          <a:bodyPr>
            <a:normAutofit/>
          </a:bodyPr>
          <a:lstStyle/>
          <a:p>
            <a:r>
              <a:rPr lang="en-US" dirty="0"/>
              <a:t>Ser number of attempts (R5) = 3</a:t>
            </a:r>
          </a:p>
          <a:p>
            <a:r>
              <a:rPr lang="en-US" dirty="0"/>
              <a:t>Initialize LCD</a:t>
            </a:r>
          </a:p>
          <a:p>
            <a:r>
              <a:rPr lang="en-US" dirty="0"/>
              <a:t>Display “ENTER 5 DIG. CODE” and Move to next line of LCD</a:t>
            </a:r>
          </a:p>
          <a:p>
            <a:r>
              <a:rPr lang="en-US" dirty="0"/>
              <a:t>Take 5 key inputs from user and store it at the memory location 160-164 and display them in LCD as well</a:t>
            </a:r>
          </a:p>
          <a:p>
            <a:r>
              <a:rPr lang="en-US" dirty="0"/>
              <a:t>Display “CHECKING CODE…” message and check with the actual password</a:t>
            </a:r>
          </a:p>
          <a:p>
            <a:r>
              <a:rPr lang="en-US" dirty="0">
                <a:solidFill>
                  <a:srgbClr val="FFFF00"/>
                </a:solidFill>
              </a:rPr>
              <a:t>ALGORTIHM for checking password -</a:t>
            </a:r>
          </a:p>
          <a:p>
            <a:pPr marL="457200" indent="-457200">
              <a:buFont typeface="+mj-lt"/>
              <a:buAutoNum type="arabicParenR"/>
            </a:pPr>
            <a:r>
              <a:rPr lang="en-US" dirty="0"/>
              <a:t>DPTR will point to actual password label whilst R1 will point to location 160</a:t>
            </a:r>
          </a:p>
          <a:p>
            <a:pPr marL="457200" indent="-457200">
              <a:buFont typeface="+mj-lt"/>
              <a:buAutoNum type="arabicParenR"/>
            </a:pPr>
            <a:r>
              <a:rPr lang="en-US" dirty="0"/>
              <a:t>First load first byte of actual password from DPTR to A and XOR with the first byte of R1. If both number happens to be same then XOR will make Accumulator = 0</a:t>
            </a:r>
          </a:p>
          <a:p>
            <a:pPr marL="457200" indent="-457200">
              <a:buFont typeface="+mj-lt"/>
              <a:buAutoNum type="arabicParenR"/>
            </a:pPr>
            <a:r>
              <a:rPr lang="en-US" dirty="0"/>
              <a:t>If A = 0 then repeat the same process for 4 times more for the next data then move to SUCCESS label</a:t>
            </a:r>
          </a:p>
          <a:p>
            <a:pPr marL="457200" indent="-457200">
              <a:buFont typeface="+mj-lt"/>
              <a:buAutoNum type="arabicParenR"/>
            </a:pPr>
            <a:r>
              <a:rPr lang="en-US" dirty="0"/>
              <a:t>If A != 0 then move to FAIL label</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0023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9F55-2C89-49F6-980F-D6264C98B6F3}"/>
              </a:ext>
            </a:extLst>
          </p:cNvPr>
          <p:cNvSpPr>
            <a:spLocks noGrp="1"/>
          </p:cNvSpPr>
          <p:nvPr>
            <p:ph type="title"/>
          </p:nvPr>
        </p:nvSpPr>
        <p:spPr>
          <a:xfrm>
            <a:off x="1280160" y="236053"/>
            <a:ext cx="9926320" cy="1293028"/>
          </a:xfrm>
        </p:spPr>
        <p:txBody>
          <a:bodyPr/>
          <a:lstStyle/>
          <a:p>
            <a:r>
              <a:rPr lang="en-US" dirty="0"/>
              <a:t>ALGORITHM USED IN OUR PROGRAM</a:t>
            </a:r>
            <a:endParaRPr lang="en-IN" dirty="0"/>
          </a:p>
        </p:txBody>
      </p:sp>
      <p:sp>
        <p:nvSpPr>
          <p:cNvPr id="3" name="Content Placeholder 2">
            <a:extLst>
              <a:ext uri="{FF2B5EF4-FFF2-40B4-BE49-F238E27FC236}">
                <a16:creationId xmlns:a16="http://schemas.microsoft.com/office/drawing/2014/main" id="{13C2BC6A-476E-4307-9E56-C3C5EC06B999}"/>
              </a:ext>
            </a:extLst>
          </p:cNvPr>
          <p:cNvSpPr>
            <a:spLocks noGrp="1"/>
          </p:cNvSpPr>
          <p:nvPr>
            <p:ph idx="1"/>
          </p:nvPr>
        </p:nvSpPr>
        <p:spPr>
          <a:xfrm>
            <a:off x="365760" y="1635760"/>
            <a:ext cx="11582400" cy="4986187"/>
          </a:xfrm>
        </p:spPr>
        <p:txBody>
          <a:bodyPr/>
          <a:lstStyle/>
          <a:p>
            <a:pPr marL="0" indent="0">
              <a:buNone/>
            </a:pPr>
            <a:r>
              <a:rPr lang="en-US" dirty="0">
                <a:solidFill>
                  <a:srgbClr val="FFFF00"/>
                </a:solidFill>
              </a:rPr>
              <a:t>SUCCESS</a:t>
            </a:r>
          </a:p>
          <a:p>
            <a:r>
              <a:rPr lang="en-IN" dirty="0"/>
              <a:t>Display “ACCESS GRANTED” then move to next line and display “OPENING DOOR” message to LCD</a:t>
            </a:r>
          </a:p>
          <a:p>
            <a:r>
              <a:rPr lang="en-IN" dirty="0"/>
              <a:t>Rotate the stepper motor by 90 degrees and wait for some time then display “CLOSING DOOR” message and rotate motor anti clockwise to its initial position</a:t>
            </a:r>
          </a:p>
          <a:p>
            <a:r>
              <a:rPr lang="en-IN" dirty="0"/>
              <a:t>Set number of attempts = 3</a:t>
            </a:r>
          </a:p>
          <a:p>
            <a:pPr marL="0" indent="0">
              <a:buNone/>
            </a:pPr>
            <a:r>
              <a:rPr lang="en-IN" dirty="0">
                <a:solidFill>
                  <a:srgbClr val="FFFF00"/>
                </a:solidFill>
              </a:rPr>
              <a:t>FAIL</a:t>
            </a:r>
          </a:p>
          <a:p>
            <a:r>
              <a:rPr lang="en-IN" dirty="0"/>
              <a:t>Display “WRONG CODE” then move to next line and display ”ACCESS DENIED” message to LCD</a:t>
            </a:r>
          </a:p>
          <a:p>
            <a:r>
              <a:rPr lang="en-IN" dirty="0"/>
              <a:t>Decrement number of attempts and go to starting of function and if it is zero (attempts value) then display “INDTRUDER ALERT !” and start the buzzer to make sound for 10 times then set attempt value = 3 and move at the starting of function</a:t>
            </a:r>
          </a:p>
          <a:p>
            <a:endParaRPr lang="en-IN" dirty="0"/>
          </a:p>
        </p:txBody>
      </p:sp>
    </p:spTree>
    <p:extLst>
      <p:ext uri="{BB962C8B-B14F-4D97-AF65-F5344CB8AC3E}">
        <p14:creationId xmlns:p14="http://schemas.microsoft.com/office/powerpoint/2010/main" val="350108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AA1F-A742-4D39-88B7-B4E58FB726F6}"/>
              </a:ext>
            </a:extLst>
          </p:cNvPr>
          <p:cNvSpPr>
            <a:spLocks noGrp="1"/>
          </p:cNvSpPr>
          <p:nvPr>
            <p:ph type="title"/>
          </p:nvPr>
        </p:nvSpPr>
        <p:spPr>
          <a:xfrm>
            <a:off x="1371600" y="253095"/>
            <a:ext cx="8610600" cy="1293028"/>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74F542C5-D808-42D9-BCAF-0E6C7C1B4D41}"/>
              </a:ext>
            </a:extLst>
          </p:cNvPr>
          <p:cNvSpPr>
            <a:spLocks noGrp="1"/>
          </p:cNvSpPr>
          <p:nvPr>
            <p:ph idx="1"/>
          </p:nvPr>
        </p:nvSpPr>
        <p:spPr>
          <a:xfrm>
            <a:off x="685800" y="2194560"/>
            <a:ext cx="11191568" cy="4255401"/>
          </a:xfrm>
        </p:spPr>
        <p:txBody>
          <a:bodyPr>
            <a:normAutofit/>
          </a:bodyPr>
          <a:lstStyle/>
          <a:p>
            <a:r>
              <a:rPr lang="en-US" dirty="0"/>
              <a:t>Our project is a digital password-based door lock. The lock works by verifying the input password with the predefined passcode. This door lock is operated with the help of 8051 microcontroller. </a:t>
            </a:r>
          </a:p>
          <a:p>
            <a:r>
              <a:rPr lang="en-US" dirty="0"/>
              <a:t>In this project, we have designed the digital door lock using an 8051 microcontroller, a keypad, LCD , Stepper motor , motor driver and buzzer. </a:t>
            </a:r>
          </a:p>
          <a:p>
            <a:r>
              <a:rPr lang="en-US" dirty="0"/>
              <a:t>The system collects 5 digit user input, compares the user input with the preset password inside the program, and if the user input and stored password matches, access will be granted by rotating stepper motor 90 degree and then closing it after some time</a:t>
            </a:r>
          </a:p>
          <a:p>
            <a:r>
              <a:rPr lang="en-US" dirty="0"/>
              <a:t>If the user enters wrong password then door will remain lock and status will be displayed on the screen. If he gives wrong password continuously then our buzzer will start alarming</a:t>
            </a:r>
            <a:endParaRPr lang="en-IN" dirty="0"/>
          </a:p>
        </p:txBody>
      </p:sp>
    </p:spTree>
    <p:extLst>
      <p:ext uri="{BB962C8B-B14F-4D97-AF65-F5344CB8AC3E}">
        <p14:creationId xmlns:p14="http://schemas.microsoft.com/office/powerpoint/2010/main" val="339755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F318FE-0155-43F1-ABF8-39D4F9018160}"/>
              </a:ext>
            </a:extLst>
          </p:cNvPr>
          <p:cNvSpPr/>
          <p:nvPr/>
        </p:nvSpPr>
        <p:spPr>
          <a:xfrm>
            <a:off x="5064967" y="327653"/>
            <a:ext cx="2172480" cy="866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 password via KEYPAD</a:t>
            </a:r>
            <a:endParaRPr lang="en-IN" dirty="0"/>
          </a:p>
        </p:txBody>
      </p:sp>
      <p:sp>
        <p:nvSpPr>
          <p:cNvPr id="5" name="Rectangle 4">
            <a:extLst>
              <a:ext uri="{FF2B5EF4-FFF2-40B4-BE49-F238E27FC236}">
                <a16:creationId xmlns:a16="http://schemas.microsoft.com/office/drawing/2014/main" id="{E8A302EE-7377-4D29-BC6F-705BF1556B95}"/>
              </a:ext>
            </a:extLst>
          </p:cNvPr>
          <p:cNvSpPr/>
          <p:nvPr/>
        </p:nvSpPr>
        <p:spPr>
          <a:xfrm>
            <a:off x="5038750" y="1643470"/>
            <a:ext cx="2194249" cy="94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the password with the actual password</a:t>
            </a:r>
            <a:endParaRPr lang="en-IN" dirty="0"/>
          </a:p>
        </p:txBody>
      </p:sp>
      <p:sp>
        <p:nvSpPr>
          <p:cNvPr id="6" name="Rectangle 5">
            <a:extLst>
              <a:ext uri="{FF2B5EF4-FFF2-40B4-BE49-F238E27FC236}">
                <a16:creationId xmlns:a16="http://schemas.microsoft.com/office/drawing/2014/main" id="{FB1C6881-B154-40A7-A9D6-CDD7AF1453B2}"/>
              </a:ext>
            </a:extLst>
          </p:cNvPr>
          <p:cNvSpPr/>
          <p:nvPr/>
        </p:nvSpPr>
        <p:spPr>
          <a:xfrm>
            <a:off x="2715458" y="3027202"/>
            <a:ext cx="2062065" cy="77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access granted it on LCD</a:t>
            </a:r>
            <a:endParaRPr lang="en-IN" dirty="0"/>
          </a:p>
        </p:txBody>
      </p:sp>
      <p:sp>
        <p:nvSpPr>
          <p:cNvPr id="7" name="Rectangle 6">
            <a:extLst>
              <a:ext uri="{FF2B5EF4-FFF2-40B4-BE49-F238E27FC236}">
                <a16:creationId xmlns:a16="http://schemas.microsoft.com/office/drawing/2014/main" id="{DAF7B960-9408-4584-A37F-C362EB476C2A}"/>
              </a:ext>
            </a:extLst>
          </p:cNvPr>
          <p:cNvSpPr/>
          <p:nvPr/>
        </p:nvSpPr>
        <p:spPr>
          <a:xfrm>
            <a:off x="2715457" y="4409738"/>
            <a:ext cx="2062065" cy="78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gate for some time then close it</a:t>
            </a:r>
            <a:endParaRPr lang="en-IN" dirty="0"/>
          </a:p>
        </p:txBody>
      </p:sp>
      <p:sp>
        <p:nvSpPr>
          <p:cNvPr id="10" name="Rectangle 9">
            <a:extLst>
              <a:ext uri="{FF2B5EF4-FFF2-40B4-BE49-F238E27FC236}">
                <a16:creationId xmlns:a16="http://schemas.microsoft.com/office/drawing/2014/main" id="{C9EA884F-8201-4FE2-B6AC-45D2298A5067}"/>
              </a:ext>
            </a:extLst>
          </p:cNvPr>
          <p:cNvSpPr/>
          <p:nvPr/>
        </p:nvSpPr>
        <p:spPr>
          <a:xfrm>
            <a:off x="7632439" y="3020661"/>
            <a:ext cx="2062065" cy="78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access denied on LCD</a:t>
            </a:r>
            <a:endParaRPr lang="en-IN" dirty="0"/>
          </a:p>
        </p:txBody>
      </p:sp>
      <p:sp>
        <p:nvSpPr>
          <p:cNvPr id="11" name="Rectangle 10">
            <a:extLst>
              <a:ext uri="{FF2B5EF4-FFF2-40B4-BE49-F238E27FC236}">
                <a16:creationId xmlns:a16="http://schemas.microsoft.com/office/drawing/2014/main" id="{DE2C840C-2845-49FF-8D0C-8AD2F829D8EE}"/>
              </a:ext>
            </a:extLst>
          </p:cNvPr>
          <p:cNvSpPr/>
          <p:nvPr/>
        </p:nvSpPr>
        <p:spPr>
          <a:xfrm>
            <a:off x="7632439" y="4320127"/>
            <a:ext cx="2062065" cy="78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Decrement number of attempts</a:t>
            </a:r>
            <a:endParaRPr lang="en-IN" dirty="0"/>
          </a:p>
        </p:txBody>
      </p:sp>
      <p:sp>
        <p:nvSpPr>
          <p:cNvPr id="12" name="Arrow: Down 11">
            <a:extLst>
              <a:ext uri="{FF2B5EF4-FFF2-40B4-BE49-F238E27FC236}">
                <a16:creationId xmlns:a16="http://schemas.microsoft.com/office/drawing/2014/main" id="{5F3E51AD-C479-451E-8C13-390FE79109F7}"/>
              </a:ext>
            </a:extLst>
          </p:cNvPr>
          <p:cNvSpPr/>
          <p:nvPr/>
        </p:nvSpPr>
        <p:spPr>
          <a:xfrm>
            <a:off x="5965370" y="1259633"/>
            <a:ext cx="261257" cy="36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444C9FD3-866C-481F-81CD-DC0F61E32FF1}"/>
              </a:ext>
            </a:extLst>
          </p:cNvPr>
          <p:cNvSpPr/>
          <p:nvPr/>
        </p:nvSpPr>
        <p:spPr>
          <a:xfrm rot="3109381">
            <a:off x="4165444" y="1682449"/>
            <a:ext cx="374667" cy="1517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0679EBD-5BE3-499E-ADF5-9D9D338CB1A8}"/>
              </a:ext>
            </a:extLst>
          </p:cNvPr>
          <p:cNvSpPr txBox="1"/>
          <p:nvPr/>
        </p:nvSpPr>
        <p:spPr>
          <a:xfrm rot="19314013">
            <a:off x="3630558" y="2020501"/>
            <a:ext cx="1156996" cy="366999"/>
          </a:xfrm>
          <a:prstGeom prst="rect">
            <a:avLst/>
          </a:prstGeom>
          <a:noFill/>
        </p:spPr>
        <p:txBody>
          <a:bodyPr wrap="square" rtlCol="0">
            <a:spAutoFit/>
          </a:bodyPr>
          <a:lstStyle/>
          <a:p>
            <a:r>
              <a:rPr lang="en-US" dirty="0"/>
              <a:t>Correct </a:t>
            </a:r>
            <a:endParaRPr lang="en-IN" dirty="0"/>
          </a:p>
        </p:txBody>
      </p:sp>
      <p:sp>
        <p:nvSpPr>
          <p:cNvPr id="15" name="Arrow: Down 14">
            <a:extLst>
              <a:ext uri="{FF2B5EF4-FFF2-40B4-BE49-F238E27FC236}">
                <a16:creationId xmlns:a16="http://schemas.microsoft.com/office/drawing/2014/main" id="{1CA61B0A-2902-42B2-B8DF-2118B59E07E6}"/>
              </a:ext>
            </a:extLst>
          </p:cNvPr>
          <p:cNvSpPr/>
          <p:nvPr/>
        </p:nvSpPr>
        <p:spPr>
          <a:xfrm rot="18610967">
            <a:off x="7746159" y="1695329"/>
            <a:ext cx="374667" cy="1517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0E830BCE-28F8-4DF2-B897-AEA00C4F6E3D}"/>
              </a:ext>
            </a:extLst>
          </p:cNvPr>
          <p:cNvSpPr txBox="1"/>
          <p:nvPr/>
        </p:nvSpPr>
        <p:spPr>
          <a:xfrm rot="2446116">
            <a:off x="7376511" y="2007301"/>
            <a:ext cx="1251566" cy="369332"/>
          </a:xfrm>
          <a:prstGeom prst="rect">
            <a:avLst/>
          </a:prstGeom>
          <a:noFill/>
        </p:spPr>
        <p:txBody>
          <a:bodyPr wrap="square" rtlCol="0">
            <a:spAutoFit/>
          </a:bodyPr>
          <a:lstStyle/>
          <a:p>
            <a:r>
              <a:rPr lang="en-US" dirty="0"/>
              <a:t>Incorrect </a:t>
            </a:r>
            <a:endParaRPr lang="en-IN" dirty="0"/>
          </a:p>
        </p:txBody>
      </p:sp>
      <p:sp>
        <p:nvSpPr>
          <p:cNvPr id="17" name="Arrow: Down 16">
            <a:extLst>
              <a:ext uri="{FF2B5EF4-FFF2-40B4-BE49-F238E27FC236}">
                <a16:creationId xmlns:a16="http://schemas.microsoft.com/office/drawing/2014/main" id="{5854CB56-8C87-4BE0-910F-46B12AB9E29D}"/>
              </a:ext>
            </a:extLst>
          </p:cNvPr>
          <p:cNvSpPr/>
          <p:nvPr/>
        </p:nvSpPr>
        <p:spPr>
          <a:xfrm>
            <a:off x="3539574" y="3939026"/>
            <a:ext cx="261257" cy="36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E4E7626A-FC6B-4C5F-8E5E-C669ACBD924A}"/>
              </a:ext>
            </a:extLst>
          </p:cNvPr>
          <p:cNvSpPr/>
          <p:nvPr/>
        </p:nvSpPr>
        <p:spPr>
          <a:xfrm>
            <a:off x="8532842" y="3876904"/>
            <a:ext cx="261257" cy="36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EFCCEEAA-4E5F-4E64-828F-4C76760A7C22}"/>
              </a:ext>
            </a:extLst>
          </p:cNvPr>
          <p:cNvSpPr/>
          <p:nvPr/>
        </p:nvSpPr>
        <p:spPr>
          <a:xfrm>
            <a:off x="5064967" y="5598367"/>
            <a:ext cx="2062065" cy="106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to Initial State</a:t>
            </a:r>
            <a:endParaRPr lang="en-IN" dirty="0"/>
          </a:p>
        </p:txBody>
      </p:sp>
      <p:sp>
        <p:nvSpPr>
          <p:cNvPr id="20" name="Rectangle 19">
            <a:extLst>
              <a:ext uri="{FF2B5EF4-FFF2-40B4-BE49-F238E27FC236}">
                <a16:creationId xmlns:a16="http://schemas.microsoft.com/office/drawing/2014/main" id="{1EC53160-846E-45E6-9DD7-ACDF2103893D}"/>
              </a:ext>
            </a:extLst>
          </p:cNvPr>
          <p:cNvSpPr/>
          <p:nvPr/>
        </p:nvSpPr>
        <p:spPr>
          <a:xfrm>
            <a:off x="1474237" y="6047519"/>
            <a:ext cx="3590730" cy="220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ABD714F-93B7-4108-A0A8-8601920AC359}"/>
              </a:ext>
            </a:extLst>
          </p:cNvPr>
          <p:cNvSpPr/>
          <p:nvPr/>
        </p:nvSpPr>
        <p:spPr>
          <a:xfrm>
            <a:off x="1474236" y="393167"/>
            <a:ext cx="261257" cy="565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8D629DD4-8137-43ED-A1F7-66E404CA521E}"/>
              </a:ext>
            </a:extLst>
          </p:cNvPr>
          <p:cNvSpPr/>
          <p:nvPr/>
        </p:nvSpPr>
        <p:spPr>
          <a:xfrm>
            <a:off x="1735493" y="327654"/>
            <a:ext cx="3219062" cy="342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3D1F4C4A-49F6-4A0B-93E1-A73D64683626}"/>
              </a:ext>
            </a:extLst>
          </p:cNvPr>
          <p:cNvSpPr/>
          <p:nvPr/>
        </p:nvSpPr>
        <p:spPr>
          <a:xfrm rot="18826998">
            <a:off x="4617365" y="5208862"/>
            <a:ext cx="265120" cy="546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10A39D67-BBB0-4CAF-9453-09E355917FAE}"/>
              </a:ext>
            </a:extLst>
          </p:cNvPr>
          <p:cNvSpPr/>
          <p:nvPr/>
        </p:nvSpPr>
        <p:spPr>
          <a:xfrm rot="2345359">
            <a:off x="7404300" y="5210108"/>
            <a:ext cx="269802" cy="578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itle 1">
            <a:extLst>
              <a:ext uri="{FF2B5EF4-FFF2-40B4-BE49-F238E27FC236}">
                <a16:creationId xmlns:a16="http://schemas.microsoft.com/office/drawing/2014/main" id="{720719E5-E493-42FF-BC11-375AF8BD9028}"/>
              </a:ext>
            </a:extLst>
          </p:cNvPr>
          <p:cNvSpPr>
            <a:spLocks noGrp="1"/>
          </p:cNvSpPr>
          <p:nvPr>
            <p:ph type="title"/>
          </p:nvPr>
        </p:nvSpPr>
        <p:spPr>
          <a:xfrm>
            <a:off x="7347859" y="263309"/>
            <a:ext cx="5027645" cy="1240062"/>
          </a:xfrm>
        </p:spPr>
        <p:txBody>
          <a:bodyPr/>
          <a:lstStyle/>
          <a:p>
            <a:pPr algn="ctr"/>
            <a:r>
              <a:rPr lang="en-IN" dirty="0"/>
              <a:t>BLOCK DIAGRAM</a:t>
            </a:r>
          </a:p>
        </p:txBody>
      </p:sp>
    </p:spTree>
    <p:extLst>
      <p:ext uri="{BB962C8B-B14F-4D97-AF65-F5344CB8AC3E}">
        <p14:creationId xmlns:p14="http://schemas.microsoft.com/office/powerpoint/2010/main" val="139115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9DFCFE-DC8B-4445-8A2C-BA95CB74C7FB}"/>
              </a:ext>
            </a:extLst>
          </p:cNvPr>
          <p:cNvPicPr>
            <a:picLocks noChangeAspect="1"/>
          </p:cNvPicPr>
          <p:nvPr/>
        </p:nvPicPr>
        <p:blipFill>
          <a:blip r:embed="rId2"/>
          <a:stretch>
            <a:fillRect/>
          </a:stretch>
        </p:blipFill>
        <p:spPr>
          <a:xfrm>
            <a:off x="192379" y="1017037"/>
            <a:ext cx="11807242" cy="5556407"/>
          </a:xfrm>
          <a:prstGeom prst="rect">
            <a:avLst/>
          </a:prstGeom>
        </p:spPr>
      </p:pic>
      <p:sp>
        <p:nvSpPr>
          <p:cNvPr id="6" name="Title 1">
            <a:extLst>
              <a:ext uri="{FF2B5EF4-FFF2-40B4-BE49-F238E27FC236}">
                <a16:creationId xmlns:a16="http://schemas.microsoft.com/office/drawing/2014/main" id="{0E8EDA6D-A5A2-4383-ADEB-6ECE92C87434}"/>
              </a:ext>
            </a:extLst>
          </p:cNvPr>
          <p:cNvSpPr>
            <a:spLocks noGrp="1"/>
          </p:cNvSpPr>
          <p:nvPr>
            <p:ph type="title"/>
          </p:nvPr>
        </p:nvSpPr>
        <p:spPr>
          <a:xfrm>
            <a:off x="1790699" y="0"/>
            <a:ext cx="8610600" cy="1293028"/>
          </a:xfrm>
        </p:spPr>
        <p:txBody>
          <a:bodyPr/>
          <a:lstStyle/>
          <a:p>
            <a:pPr algn="ctr"/>
            <a:r>
              <a:rPr lang="en-IN" dirty="0"/>
              <a:t>CIRCUIT DIAGRAM</a:t>
            </a:r>
          </a:p>
        </p:txBody>
      </p:sp>
    </p:spTree>
    <p:extLst>
      <p:ext uri="{BB962C8B-B14F-4D97-AF65-F5344CB8AC3E}">
        <p14:creationId xmlns:p14="http://schemas.microsoft.com/office/powerpoint/2010/main" val="288813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F019-8DE8-4881-B939-A3415B801435}"/>
              </a:ext>
            </a:extLst>
          </p:cNvPr>
          <p:cNvSpPr>
            <a:spLocks noGrp="1"/>
          </p:cNvSpPr>
          <p:nvPr>
            <p:ph type="title"/>
          </p:nvPr>
        </p:nvSpPr>
        <p:spPr>
          <a:xfrm>
            <a:off x="1542661" y="195206"/>
            <a:ext cx="8610600" cy="1293028"/>
          </a:xfrm>
        </p:spPr>
        <p:txBody>
          <a:bodyPr/>
          <a:lstStyle/>
          <a:p>
            <a:pPr algn="ctr"/>
            <a:r>
              <a:rPr lang="en-US" dirty="0"/>
              <a:t>COMPONENTS USED</a:t>
            </a:r>
            <a:endParaRPr lang="en-IN" dirty="0"/>
          </a:p>
        </p:txBody>
      </p:sp>
      <p:sp>
        <p:nvSpPr>
          <p:cNvPr id="3" name="Content Placeholder 2">
            <a:extLst>
              <a:ext uri="{FF2B5EF4-FFF2-40B4-BE49-F238E27FC236}">
                <a16:creationId xmlns:a16="http://schemas.microsoft.com/office/drawing/2014/main" id="{5D4BE0D0-E279-4765-ADEF-64F0499EF983}"/>
              </a:ext>
            </a:extLst>
          </p:cNvPr>
          <p:cNvSpPr>
            <a:spLocks noGrp="1"/>
          </p:cNvSpPr>
          <p:nvPr>
            <p:ph idx="1"/>
          </p:nvPr>
        </p:nvSpPr>
        <p:spPr/>
        <p:txBody>
          <a:bodyPr/>
          <a:lstStyle/>
          <a:p>
            <a:r>
              <a:rPr lang="en-US" dirty="0"/>
              <a:t>AT89C51- our 8051 micro controller</a:t>
            </a:r>
          </a:p>
          <a:p>
            <a:r>
              <a:rPr lang="en-US" dirty="0"/>
              <a:t>4 X 4 Keypad – we will use this to take input password</a:t>
            </a:r>
          </a:p>
          <a:p>
            <a:r>
              <a:rPr lang="en-US" dirty="0"/>
              <a:t>LCD – to display status, number of attempts left</a:t>
            </a:r>
          </a:p>
          <a:p>
            <a:r>
              <a:rPr lang="en-US" dirty="0"/>
              <a:t>L293D motor driver – to controller Stepper motor</a:t>
            </a:r>
          </a:p>
          <a:p>
            <a:r>
              <a:rPr lang="en-US" dirty="0"/>
              <a:t>Stepper motor – to open and close gate by rotating 90 degrees]</a:t>
            </a:r>
          </a:p>
          <a:p>
            <a:r>
              <a:rPr lang="en-US" dirty="0"/>
              <a:t>Buzzer – used as an alarm when user types wrong password for 3 time</a:t>
            </a:r>
          </a:p>
          <a:p>
            <a:endParaRPr lang="en-US" dirty="0"/>
          </a:p>
          <a:p>
            <a:endParaRPr lang="en-IN" dirty="0"/>
          </a:p>
        </p:txBody>
      </p:sp>
    </p:spTree>
    <p:extLst>
      <p:ext uri="{BB962C8B-B14F-4D97-AF65-F5344CB8AC3E}">
        <p14:creationId xmlns:p14="http://schemas.microsoft.com/office/powerpoint/2010/main" val="101152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E1FD-D4F2-4AA0-B923-2627AFEC1FF4}"/>
              </a:ext>
            </a:extLst>
          </p:cNvPr>
          <p:cNvSpPr>
            <a:spLocks noGrp="1"/>
          </p:cNvSpPr>
          <p:nvPr>
            <p:ph type="title"/>
          </p:nvPr>
        </p:nvSpPr>
        <p:spPr>
          <a:xfrm>
            <a:off x="2074506" y="-7199"/>
            <a:ext cx="8610600" cy="1293028"/>
          </a:xfrm>
        </p:spPr>
        <p:txBody>
          <a:bodyPr/>
          <a:lstStyle/>
          <a:p>
            <a:pPr algn="ctr"/>
            <a:r>
              <a:rPr lang="en-IN" dirty="0"/>
              <a:t>LCD INTERFACING</a:t>
            </a:r>
          </a:p>
        </p:txBody>
      </p:sp>
      <p:sp>
        <p:nvSpPr>
          <p:cNvPr id="3" name="Content Placeholder 2">
            <a:extLst>
              <a:ext uri="{FF2B5EF4-FFF2-40B4-BE49-F238E27FC236}">
                <a16:creationId xmlns:a16="http://schemas.microsoft.com/office/drawing/2014/main" id="{8C4CCA6B-A9ED-4724-B088-92C3EBC185F2}"/>
              </a:ext>
            </a:extLst>
          </p:cNvPr>
          <p:cNvSpPr>
            <a:spLocks noGrp="1"/>
          </p:cNvSpPr>
          <p:nvPr>
            <p:ph idx="1"/>
          </p:nvPr>
        </p:nvSpPr>
        <p:spPr>
          <a:xfrm>
            <a:off x="634482" y="1091682"/>
            <a:ext cx="11131420" cy="5309118"/>
          </a:xfrm>
        </p:spPr>
        <p:txBody>
          <a:bodyPr>
            <a:normAutofit fontScale="92500" lnSpcReduction="10000"/>
          </a:bodyPr>
          <a:lstStyle/>
          <a:p>
            <a:pPr marL="0" indent="0">
              <a:buNone/>
            </a:pPr>
            <a:r>
              <a:rPr lang="en-IN" dirty="0">
                <a:solidFill>
                  <a:srgbClr val="FFFF00"/>
                </a:solidFill>
              </a:rPr>
              <a:t>PIN layout -</a:t>
            </a:r>
          </a:p>
          <a:p>
            <a:r>
              <a:rPr lang="en-IN" dirty="0"/>
              <a:t>VCC – Ground, VDD – 5V , VEE to variable register of 10K ohm</a:t>
            </a:r>
          </a:p>
          <a:p>
            <a:r>
              <a:rPr lang="en-IN" dirty="0"/>
              <a:t>Register Selector – P2.0, Read/Write – P2.1, Enable- P2.2</a:t>
            </a:r>
          </a:p>
          <a:p>
            <a:r>
              <a:rPr lang="en-IN" dirty="0"/>
              <a:t>D0 – D7  -  Port 3</a:t>
            </a:r>
          </a:p>
          <a:p>
            <a:pPr marL="0" indent="0">
              <a:buNone/>
            </a:pPr>
            <a:r>
              <a:rPr lang="en-IN" dirty="0">
                <a:solidFill>
                  <a:srgbClr val="FFFF00"/>
                </a:solidFill>
              </a:rPr>
              <a:t>Algorithm to send command-</a:t>
            </a:r>
          </a:p>
          <a:p>
            <a:r>
              <a:rPr lang="en-IN" dirty="0"/>
              <a:t>Copy the command value to port 3</a:t>
            </a:r>
          </a:p>
          <a:p>
            <a:r>
              <a:rPr lang="en-IN" dirty="0"/>
              <a:t>Make register select = 0</a:t>
            </a:r>
          </a:p>
          <a:p>
            <a:r>
              <a:rPr lang="en-IN" dirty="0"/>
              <a:t>Select write mode by making R/W = 0</a:t>
            </a:r>
          </a:p>
          <a:p>
            <a:r>
              <a:rPr lang="en-IN" dirty="0"/>
              <a:t>Give a high to low Pulse to enable (port value high , delay then low)</a:t>
            </a:r>
          </a:p>
          <a:p>
            <a:pPr marL="0" indent="0">
              <a:buNone/>
            </a:pPr>
            <a:r>
              <a:rPr lang="en-IN" dirty="0">
                <a:solidFill>
                  <a:srgbClr val="FFFF00"/>
                </a:solidFill>
              </a:rPr>
              <a:t>Algorithm to send/display data</a:t>
            </a:r>
          </a:p>
          <a:p>
            <a:r>
              <a:rPr lang="en-IN" dirty="0"/>
              <a:t>Copy the ASCII value of data to port 3</a:t>
            </a:r>
          </a:p>
          <a:p>
            <a:r>
              <a:rPr lang="en-IN" dirty="0"/>
              <a:t>Make register select = 1</a:t>
            </a:r>
          </a:p>
          <a:p>
            <a:r>
              <a:rPr lang="en-IN" dirty="0"/>
              <a:t>Select write mode by making R/W = 0</a:t>
            </a:r>
          </a:p>
          <a:p>
            <a:r>
              <a:rPr lang="en-IN" dirty="0"/>
              <a:t>Give a high to low Pulse to enable (port value high , delay then low)</a:t>
            </a:r>
          </a:p>
          <a:p>
            <a:endParaRPr lang="en-IN" dirty="0"/>
          </a:p>
        </p:txBody>
      </p:sp>
      <p:pic>
        <p:nvPicPr>
          <p:cNvPr id="4" name="Picture 3">
            <a:extLst>
              <a:ext uri="{FF2B5EF4-FFF2-40B4-BE49-F238E27FC236}">
                <a16:creationId xmlns:a16="http://schemas.microsoft.com/office/drawing/2014/main" id="{03BC1499-890A-488B-ACB0-664809C90EBC}"/>
              </a:ext>
            </a:extLst>
          </p:cNvPr>
          <p:cNvPicPr>
            <a:picLocks noChangeAspect="1"/>
          </p:cNvPicPr>
          <p:nvPr/>
        </p:nvPicPr>
        <p:blipFill rotWithShape="1">
          <a:blip r:embed="rId2"/>
          <a:srcRect t="24719"/>
          <a:stretch/>
        </p:blipFill>
        <p:spPr>
          <a:xfrm>
            <a:off x="8662219" y="1091682"/>
            <a:ext cx="3333135" cy="1433829"/>
          </a:xfrm>
          <a:prstGeom prst="rect">
            <a:avLst/>
          </a:prstGeom>
        </p:spPr>
      </p:pic>
    </p:spTree>
    <p:extLst>
      <p:ext uri="{BB962C8B-B14F-4D97-AF65-F5344CB8AC3E}">
        <p14:creationId xmlns:p14="http://schemas.microsoft.com/office/powerpoint/2010/main" val="165893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234E-BEF2-4D9B-8B22-5E9882EB8D52}"/>
              </a:ext>
            </a:extLst>
          </p:cNvPr>
          <p:cNvSpPr>
            <a:spLocks noGrp="1"/>
          </p:cNvSpPr>
          <p:nvPr>
            <p:ph type="title"/>
          </p:nvPr>
        </p:nvSpPr>
        <p:spPr>
          <a:xfrm>
            <a:off x="1169437" y="465793"/>
            <a:ext cx="8610600" cy="1293028"/>
          </a:xfrm>
        </p:spPr>
        <p:txBody>
          <a:bodyPr/>
          <a:lstStyle/>
          <a:p>
            <a:pPr algn="ctr"/>
            <a:r>
              <a:rPr lang="en-IN" dirty="0"/>
              <a:t>LCD INTERFACING</a:t>
            </a:r>
          </a:p>
        </p:txBody>
      </p:sp>
      <p:sp>
        <p:nvSpPr>
          <p:cNvPr id="3" name="Content Placeholder 2">
            <a:extLst>
              <a:ext uri="{FF2B5EF4-FFF2-40B4-BE49-F238E27FC236}">
                <a16:creationId xmlns:a16="http://schemas.microsoft.com/office/drawing/2014/main" id="{06234A50-507F-4722-9057-BBED8764A6D1}"/>
              </a:ext>
            </a:extLst>
          </p:cNvPr>
          <p:cNvSpPr>
            <a:spLocks noGrp="1"/>
          </p:cNvSpPr>
          <p:nvPr>
            <p:ph idx="1"/>
          </p:nvPr>
        </p:nvSpPr>
        <p:spPr>
          <a:xfrm>
            <a:off x="587829" y="1959430"/>
            <a:ext cx="11299371" cy="4599990"/>
          </a:xfrm>
        </p:spPr>
        <p:txBody>
          <a:bodyPr/>
          <a:lstStyle/>
          <a:p>
            <a:r>
              <a:rPr lang="en-IN" dirty="0">
                <a:solidFill>
                  <a:srgbClr val="FFFF00"/>
                </a:solidFill>
              </a:rPr>
              <a:t>LCD commands used to initialize  – 					ASCII value -</a:t>
            </a:r>
          </a:p>
          <a:p>
            <a:r>
              <a:rPr lang="en-IN" dirty="0">
                <a:solidFill>
                  <a:srgbClr val="FFFF00"/>
                </a:solidFill>
              </a:rPr>
              <a:t>38</a:t>
            </a:r>
            <a:r>
              <a:rPr lang="en-IN" dirty="0"/>
              <a:t> – 2 lines and 5X7 Matrix LCD </a:t>
            </a:r>
          </a:p>
          <a:p>
            <a:r>
              <a:rPr lang="en-IN" dirty="0">
                <a:solidFill>
                  <a:srgbClr val="FFFF00"/>
                </a:solidFill>
              </a:rPr>
              <a:t>0E</a:t>
            </a:r>
            <a:r>
              <a:rPr lang="en-IN" dirty="0"/>
              <a:t> – Display on cursor Blinking</a:t>
            </a:r>
          </a:p>
          <a:p>
            <a:r>
              <a:rPr lang="en-IN" dirty="0">
                <a:solidFill>
                  <a:srgbClr val="FFFF00"/>
                </a:solidFill>
              </a:rPr>
              <a:t>01</a:t>
            </a:r>
            <a:r>
              <a:rPr lang="en-IN" dirty="0"/>
              <a:t> – Clear display screen </a:t>
            </a:r>
          </a:p>
          <a:p>
            <a:r>
              <a:rPr lang="en-IN" dirty="0">
                <a:solidFill>
                  <a:srgbClr val="FFFF00"/>
                </a:solidFill>
              </a:rPr>
              <a:t>06</a:t>
            </a:r>
            <a:r>
              <a:rPr lang="en-IN" dirty="0"/>
              <a:t> – Increment cursor to right</a:t>
            </a:r>
          </a:p>
          <a:p>
            <a:r>
              <a:rPr lang="en-IN" dirty="0">
                <a:solidFill>
                  <a:srgbClr val="FFFF00"/>
                </a:solidFill>
              </a:rPr>
              <a:t>80</a:t>
            </a:r>
            <a:r>
              <a:rPr lang="en-IN" dirty="0"/>
              <a:t> – Force cursor to the beginning to first line</a:t>
            </a:r>
          </a:p>
          <a:p>
            <a:r>
              <a:rPr lang="en-IN" dirty="0">
                <a:solidFill>
                  <a:srgbClr val="FFFF00"/>
                </a:solidFill>
              </a:rPr>
              <a:t>C0</a:t>
            </a:r>
            <a:r>
              <a:rPr lang="en-IN" dirty="0"/>
              <a:t> – Force cursor to the beginning to our </a:t>
            </a:r>
          </a:p>
          <a:p>
            <a:pPr marL="0" indent="0">
              <a:buNone/>
            </a:pPr>
            <a:r>
              <a:rPr lang="en-IN" dirty="0"/>
              <a:t>	Second line</a:t>
            </a:r>
          </a:p>
        </p:txBody>
      </p:sp>
      <p:graphicFrame>
        <p:nvGraphicFramePr>
          <p:cNvPr id="4" name="Table 4">
            <a:extLst>
              <a:ext uri="{FF2B5EF4-FFF2-40B4-BE49-F238E27FC236}">
                <a16:creationId xmlns:a16="http://schemas.microsoft.com/office/drawing/2014/main" id="{F03910C0-1EA3-4784-84F7-7A1CBFFDE8E9}"/>
              </a:ext>
            </a:extLst>
          </p:cNvPr>
          <p:cNvGraphicFramePr>
            <a:graphicFrameLocks noGrp="1"/>
          </p:cNvGraphicFramePr>
          <p:nvPr>
            <p:extLst>
              <p:ext uri="{D42A27DB-BD31-4B8C-83A1-F6EECF244321}">
                <p14:modId xmlns:p14="http://schemas.microsoft.com/office/powerpoint/2010/main" val="1067740694"/>
              </p:ext>
            </p:extLst>
          </p:nvPr>
        </p:nvGraphicFramePr>
        <p:xfrm>
          <a:off x="7344746" y="2368847"/>
          <a:ext cx="4161454" cy="4023360"/>
        </p:xfrm>
        <a:graphic>
          <a:graphicData uri="http://schemas.openxmlformats.org/drawingml/2006/table">
            <a:tbl>
              <a:tblPr firstRow="1" bandRow="1">
                <a:tableStyleId>{073A0DAA-6AF3-43AB-8588-CEC1D06C72B9}</a:tableStyleId>
              </a:tblPr>
              <a:tblGrid>
                <a:gridCol w="2080727">
                  <a:extLst>
                    <a:ext uri="{9D8B030D-6E8A-4147-A177-3AD203B41FA5}">
                      <a16:colId xmlns:a16="http://schemas.microsoft.com/office/drawing/2014/main" val="1622401041"/>
                    </a:ext>
                  </a:extLst>
                </a:gridCol>
                <a:gridCol w="2080727">
                  <a:extLst>
                    <a:ext uri="{9D8B030D-6E8A-4147-A177-3AD203B41FA5}">
                      <a16:colId xmlns:a16="http://schemas.microsoft.com/office/drawing/2014/main" val="2377160761"/>
                    </a:ext>
                  </a:extLst>
                </a:gridCol>
              </a:tblGrid>
              <a:tr h="326464">
                <a:tc>
                  <a:txBody>
                    <a:bodyPr/>
                    <a:lstStyle/>
                    <a:p>
                      <a:r>
                        <a:rPr lang="en-IN" dirty="0"/>
                        <a:t>Decimal value</a:t>
                      </a:r>
                    </a:p>
                  </a:txBody>
                  <a:tcPr/>
                </a:tc>
                <a:tc>
                  <a:txBody>
                    <a:bodyPr/>
                    <a:lstStyle/>
                    <a:p>
                      <a:r>
                        <a:rPr lang="en-IN" dirty="0"/>
                        <a:t>ASCII VALUE</a:t>
                      </a:r>
                    </a:p>
                  </a:txBody>
                  <a:tcPr/>
                </a:tc>
                <a:extLst>
                  <a:ext uri="{0D108BD9-81ED-4DB2-BD59-A6C34878D82A}">
                    <a16:rowId xmlns:a16="http://schemas.microsoft.com/office/drawing/2014/main" val="1495723153"/>
                  </a:ext>
                </a:extLst>
              </a:tr>
              <a:tr h="269270">
                <a:tc>
                  <a:txBody>
                    <a:bodyPr/>
                    <a:lstStyle/>
                    <a:p>
                      <a:r>
                        <a:rPr lang="en-IN" dirty="0"/>
                        <a:t>00</a:t>
                      </a:r>
                    </a:p>
                  </a:txBody>
                  <a:tcPr/>
                </a:tc>
                <a:tc>
                  <a:txBody>
                    <a:bodyPr/>
                    <a:lstStyle/>
                    <a:p>
                      <a:r>
                        <a:rPr lang="en-IN" dirty="0"/>
                        <a:t>48</a:t>
                      </a:r>
                    </a:p>
                  </a:txBody>
                  <a:tcPr/>
                </a:tc>
                <a:extLst>
                  <a:ext uri="{0D108BD9-81ED-4DB2-BD59-A6C34878D82A}">
                    <a16:rowId xmlns:a16="http://schemas.microsoft.com/office/drawing/2014/main" val="1116332466"/>
                  </a:ext>
                </a:extLst>
              </a:tr>
              <a:tr h="269270">
                <a:tc>
                  <a:txBody>
                    <a:bodyPr/>
                    <a:lstStyle/>
                    <a:p>
                      <a:r>
                        <a:rPr lang="en-IN" dirty="0"/>
                        <a:t>01</a:t>
                      </a:r>
                    </a:p>
                  </a:txBody>
                  <a:tcPr/>
                </a:tc>
                <a:tc>
                  <a:txBody>
                    <a:bodyPr/>
                    <a:lstStyle/>
                    <a:p>
                      <a:r>
                        <a:rPr lang="en-IN" dirty="0"/>
                        <a:t>49</a:t>
                      </a:r>
                    </a:p>
                  </a:txBody>
                  <a:tcPr/>
                </a:tc>
                <a:extLst>
                  <a:ext uri="{0D108BD9-81ED-4DB2-BD59-A6C34878D82A}">
                    <a16:rowId xmlns:a16="http://schemas.microsoft.com/office/drawing/2014/main" val="1394679704"/>
                  </a:ext>
                </a:extLst>
              </a:tr>
              <a:tr h="269270">
                <a:tc>
                  <a:txBody>
                    <a:bodyPr/>
                    <a:lstStyle/>
                    <a:p>
                      <a:r>
                        <a:rPr lang="en-IN" dirty="0"/>
                        <a:t>02</a:t>
                      </a:r>
                    </a:p>
                  </a:txBody>
                  <a:tcPr/>
                </a:tc>
                <a:tc>
                  <a:txBody>
                    <a:bodyPr/>
                    <a:lstStyle/>
                    <a:p>
                      <a:r>
                        <a:rPr lang="en-IN" dirty="0"/>
                        <a:t>50</a:t>
                      </a:r>
                    </a:p>
                  </a:txBody>
                  <a:tcPr/>
                </a:tc>
                <a:extLst>
                  <a:ext uri="{0D108BD9-81ED-4DB2-BD59-A6C34878D82A}">
                    <a16:rowId xmlns:a16="http://schemas.microsoft.com/office/drawing/2014/main" val="1727239707"/>
                  </a:ext>
                </a:extLst>
              </a:tr>
              <a:tr h="269270">
                <a:tc>
                  <a:txBody>
                    <a:bodyPr/>
                    <a:lstStyle/>
                    <a:p>
                      <a:r>
                        <a:rPr lang="en-IN" dirty="0"/>
                        <a:t>03</a:t>
                      </a:r>
                    </a:p>
                  </a:txBody>
                  <a:tcPr/>
                </a:tc>
                <a:tc>
                  <a:txBody>
                    <a:bodyPr/>
                    <a:lstStyle/>
                    <a:p>
                      <a:r>
                        <a:rPr lang="en-IN" dirty="0"/>
                        <a:t>51</a:t>
                      </a:r>
                    </a:p>
                  </a:txBody>
                  <a:tcPr/>
                </a:tc>
                <a:extLst>
                  <a:ext uri="{0D108BD9-81ED-4DB2-BD59-A6C34878D82A}">
                    <a16:rowId xmlns:a16="http://schemas.microsoft.com/office/drawing/2014/main" val="126596388"/>
                  </a:ext>
                </a:extLst>
              </a:tr>
              <a:tr h="269270">
                <a:tc>
                  <a:txBody>
                    <a:bodyPr/>
                    <a:lstStyle/>
                    <a:p>
                      <a:r>
                        <a:rPr lang="en-IN" dirty="0"/>
                        <a:t>04</a:t>
                      </a:r>
                    </a:p>
                  </a:txBody>
                  <a:tcPr/>
                </a:tc>
                <a:tc>
                  <a:txBody>
                    <a:bodyPr/>
                    <a:lstStyle/>
                    <a:p>
                      <a:r>
                        <a:rPr lang="en-IN" dirty="0"/>
                        <a:t>52</a:t>
                      </a:r>
                    </a:p>
                  </a:txBody>
                  <a:tcPr/>
                </a:tc>
                <a:extLst>
                  <a:ext uri="{0D108BD9-81ED-4DB2-BD59-A6C34878D82A}">
                    <a16:rowId xmlns:a16="http://schemas.microsoft.com/office/drawing/2014/main" val="1340763843"/>
                  </a:ext>
                </a:extLst>
              </a:tr>
              <a:tr h="269270">
                <a:tc>
                  <a:txBody>
                    <a:bodyPr/>
                    <a:lstStyle/>
                    <a:p>
                      <a:r>
                        <a:rPr lang="en-IN" dirty="0"/>
                        <a:t>05</a:t>
                      </a:r>
                    </a:p>
                  </a:txBody>
                  <a:tcPr/>
                </a:tc>
                <a:tc>
                  <a:txBody>
                    <a:bodyPr/>
                    <a:lstStyle/>
                    <a:p>
                      <a:r>
                        <a:rPr lang="en-IN" dirty="0"/>
                        <a:t>53</a:t>
                      </a:r>
                    </a:p>
                  </a:txBody>
                  <a:tcPr/>
                </a:tc>
                <a:extLst>
                  <a:ext uri="{0D108BD9-81ED-4DB2-BD59-A6C34878D82A}">
                    <a16:rowId xmlns:a16="http://schemas.microsoft.com/office/drawing/2014/main" val="3171259188"/>
                  </a:ext>
                </a:extLst>
              </a:tr>
              <a:tr h="269270">
                <a:tc>
                  <a:txBody>
                    <a:bodyPr/>
                    <a:lstStyle/>
                    <a:p>
                      <a:r>
                        <a:rPr lang="en-IN" dirty="0"/>
                        <a:t>06</a:t>
                      </a:r>
                    </a:p>
                  </a:txBody>
                  <a:tcPr/>
                </a:tc>
                <a:tc>
                  <a:txBody>
                    <a:bodyPr/>
                    <a:lstStyle/>
                    <a:p>
                      <a:r>
                        <a:rPr lang="en-IN" dirty="0"/>
                        <a:t>54</a:t>
                      </a:r>
                    </a:p>
                  </a:txBody>
                  <a:tcPr/>
                </a:tc>
                <a:extLst>
                  <a:ext uri="{0D108BD9-81ED-4DB2-BD59-A6C34878D82A}">
                    <a16:rowId xmlns:a16="http://schemas.microsoft.com/office/drawing/2014/main" val="3406694338"/>
                  </a:ext>
                </a:extLst>
              </a:tr>
              <a:tr h="269270">
                <a:tc>
                  <a:txBody>
                    <a:bodyPr/>
                    <a:lstStyle/>
                    <a:p>
                      <a:r>
                        <a:rPr lang="en-IN" dirty="0"/>
                        <a:t>07</a:t>
                      </a:r>
                    </a:p>
                  </a:txBody>
                  <a:tcPr/>
                </a:tc>
                <a:tc>
                  <a:txBody>
                    <a:bodyPr/>
                    <a:lstStyle/>
                    <a:p>
                      <a:r>
                        <a:rPr lang="en-IN" dirty="0"/>
                        <a:t>55</a:t>
                      </a:r>
                    </a:p>
                  </a:txBody>
                  <a:tcPr/>
                </a:tc>
                <a:extLst>
                  <a:ext uri="{0D108BD9-81ED-4DB2-BD59-A6C34878D82A}">
                    <a16:rowId xmlns:a16="http://schemas.microsoft.com/office/drawing/2014/main" val="3725169042"/>
                  </a:ext>
                </a:extLst>
              </a:tr>
              <a:tr h="269270">
                <a:tc>
                  <a:txBody>
                    <a:bodyPr/>
                    <a:lstStyle/>
                    <a:p>
                      <a:r>
                        <a:rPr lang="en-IN" dirty="0"/>
                        <a:t>08</a:t>
                      </a:r>
                    </a:p>
                  </a:txBody>
                  <a:tcPr/>
                </a:tc>
                <a:tc>
                  <a:txBody>
                    <a:bodyPr/>
                    <a:lstStyle/>
                    <a:p>
                      <a:r>
                        <a:rPr lang="en-IN" dirty="0"/>
                        <a:t>56</a:t>
                      </a:r>
                    </a:p>
                  </a:txBody>
                  <a:tcPr/>
                </a:tc>
                <a:extLst>
                  <a:ext uri="{0D108BD9-81ED-4DB2-BD59-A6C34878D82A}">
                    <a16:rowId xmlns:a16="http://schemas.microsoft.com/office/drawing/2014/main" val="1177570925"/>
                  </a:ext>
                </a:extLst>
              </a:tr>
              <a:tr h="269270">
                <a:tc>
                  <a:txBody>
                    <a:bodyPr/>
                    <a:lstStyle/>
                    <a:p>
                      <a:r>
                        <a:rPr lang="en-IN" dirty="0"/>
                        <a:t>09</a:t>
                      </a:r>
                    </a:p>
                  </a:txBody>
                  <a:tcPr/>
                </a:tc>
                <a:tc>
                  <a:txBody>
                    <a:bodyPr/>
                    <a:lstStyle/>
                    <a:p>
                      <a:r>
                        <a:rPr lang="en-IN" dirty="0"/>
                        <a:t>57</a:t>
                      </a:r>
                    </a:p>
                  </a:txBody>
                  <a:tcPr/>
                </a:tc>
                <a:extLst>
                  <a:ext uri="{0D108BD9-81ED-4DB2-BD59-A6C34878D82A}">
                    <a16:rowId xmlns:a16="http://schemas.microsoft.com/office/drawing/2014/main" val="1676331567"/>
                  </a:ext>
                </a:extLst>
              </a:tr>
            </a:tbl>
          </a:graphicData>
        </a:graphic>
      </p:graphicFrame>
    </p:spTree>
    <p:extLst>
      <p:ext uri="{BB962C8B-B14F-4D97-AF65-F5344CB8AC3E}">
        <p14:creationId xmlns:p14="http://schemas.microsoft.com/office/powerpoint/2010/main" val="295171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A6A4E-786C-483F-A53F-1DF9AC90E11C}"/>
              </a:ext>
            </a:extLst>
          </p:cNvPr>
          <p:cNvSpPr>
            <a:spLocks noGrp="1"/>
          </p:cNvSpPr>
          <p:nvPr>
            <p:ph idx="1"/>
          </p:nvPr>
        </p:nvSpPr>
        <p:spPr/>
        <p:txBody>
          <a:bodyPr/>
          <a:lstStyle/>
          <a:p>
            <a:pPr marL="0" indent="0">
              <a:buNone/>
            </a:pPr>
            <a:r>
              <a:rPr lang="en-IN" dirty="0">
                <a:solidFill>
                  <a:srgbClr val="FFFF00"/>
                </a:solidFill>
              </a:rPr>
              <a:t>Algorithm to display string text –</a:t>
            </a:r>
          </a:p>
          <a:p>
            <a:r>
              <a:rPr lang="en-IN" dirty="0"/>
              <a:t>Define string using DB command at some address</a:t>
            </a:r>
          </a:p>
          <a:p>
            <a:r>
              <a:rPr lang="en-IN" dirty="0"/>
              <a:t>Add 0 at the end</a:t>
            </a:r>
          </a:p>
          <a:p>
            <a:r>
              <a:rPr lang="en-IN" dirty="0"/>
              <a:t>Move data pointer to that address </a:t>
            </a:r>
          </a:p>
          <a:p>
            <a:r>
              <a:rPr lang="en-IN" dirty="0"/>
              <a:t>Take first byte of String and move to accumulator A</a:t>
            </a:r>
          </a:p>
          <a:p>
            <a:r>
              <a:rPr lang="en-IN" dirty="0"/>
              <a:t>Display this data of A to LCD</a:t>
            </a:r>
          </a:p>
          <a:p>
            <a:r>
              <a:rPr lang="en-IN" dirty="0"/>
              <a:t>Increment DPTR up to we get 0</a:t>
            </a:r>
          </a:p>
          <a:p>
            <a:endParaRPr lang="en-IN" dirty="0"/>
          </a:p>
        </p:txBody>
      </p:sp>
      <p:sp>
        <p:nvSpPr>
          <p:cNvPr id="4" name="Title 1">
            <a:extLst>
              <a:ext uri="{FF2B5EF4-FFF2-40B4-BE49-F238E27FC236}">
                <a16:creationId xmlns:a16="http://schemas.microsoft.com/office/drawing/2014/main" id="{B27635F8-ED31-4C6E-81D6-4F99F413B409}"/>
              </a:ext>
            </a:extLst>
          </p:cNvPr>
          <p:cNvSpPr>
            <a:spLocks noGrp="1"/>
          </p:cNvSpPr>
          <p:nvPr>
            <p:ph type="title"/>
          </p:nvPr>
        </p:nvSpPr>
        <p:spPr>
          <a:xfrm>
            <a:off x="1169437" y="465793"/>
            <a:ext cx="8610600" cy="1293028"/>
          </a:xfrm>
        </p:spPr>
        <p:txBody>
          <a:bodyPr/>
          <a:lstStyle/>
          <a:p>
            <a:pPr algn="ctr"/>
            <a:r>
              <a:rPr lang="en-IN" dirty="0"/>
              <a:t>LCD INTERFACING</a:t>
            </a:r>
          </a:p>
        </p:txBody>
      </p:sp>
    </p:spTree>
    <p:extLst>
      <p:ext uri="{BB962C8B-B14F-4D97-AF65-F5344CB8AC3E}">
        <p14:creationId xmlns:p14="http://schemas.microsoft.com/office/powerpoint/2010/main" val="401584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0358-58DD-4DE6-9566-F2AB184D919A}"/>
              </a:ext>
            </a:extLst>
          </p:cNvPr>
          <p:cNvSpPr>
            <a:spLocks noGrp="1"/>
          </p:cNvSpPr>
          <p:nvPr>
            <p:ph type="title"/>
          </p:nvPr>
        </p:nvSpPr>
        <p:spPr>
          <a:xfrm>
            <a:off x="2030361" y="361250"/>
            <a:ext cx="8610600" cy="1293028"/>
          </a:xfrm>
        </p:spPr>
        <p:txBody>
          <a:bodyPr/>
          <a:lstStyle/>
          <a:p>
            <a:pPr algn="ctr"/>
            <a:r>
              <a:rPr lang="en-US" dirty="0"/>
              <a:t>KEYPAD INTERFACING	</a:t>
            </a:r>
            <a:endParaRPr lang="en-IN" dirty="0"/>
          </a:p>
        </p:txBody>
      </p:sp>
      <p:sp>
        <p:nvSpPr>
          <p:cNvPr id="3" name="Content Placeholder 2">
            <a:extLst>
              <a:ext uri="{FF2B5EF4-FFF2-40B4-BE49-F238E27FC236}">
                <a16:creationId xmlns:a16="http://schemas.microsoft.com/office/drawing/2014/main" id="{5E5FC459-15AA-47A5-AC0D-CF141DE5DE22}"/>
              </a:ext>
            </a:extLst>
          </p:cNvPr>
          <p:cNvSpPr>
            <a:spLocks noGrp="1"/>
          </p:cNvSpPr>
          <p:nvPr>
            <p:ph idx="1"/>
          </p:nvPr>
        </p:nvSpPr>
        <p:spPr>
          <a:xfrm>
            <a:off x="452284" y="1317524"/>
            <a:ext cx="11053916" cy="4901162"/>
          </a:xfrm>
        </p:spPr>
        <p:txBody>
          <a:bodyPr>
            <a:normAutofit lnSpcReduction="10000"/>
          </a:bodyPr>
          <a:lstStyle/>
          <a:p>
            <a:pPr marL="0" indent="0">
              <a:buNone/>
            </a:pPr>
            <a:r>
              <a:rPr lang="en-IN" dirty="0">
                <a:solidFill>
                  <a:srgbClr val="FFFF00"/>
                </a:solidFill>
              </a:rPr>
              <a:t>PIN layout -</a:t>
            </a:r>
          </a:p>
          <a:p>
            <a:r>
              <a:rPr lang="en-IN" dirty="0"/>
              <a:t>ABCD (Rows) – Port 1.0 – Port 1.3</a:t>
            </a:r>
          </a:p>
          <a:p>
            <a:r>
              <a:rPr lang="en-IN" dirty="0"/>
              <a:t>1234 (Columns) – Port 1.4 – Port 1.7</a:t>
            </a:r>
          </a:p>
          <a:p>
            <a:pPr marL="0" indent="0">
              <a:buNone/>
            </a:pPr>
            <a:r>
              <a:rPr lang="en-IN" dirty="0">
                <a:solidFill>
                  <a:srgbClr val="FFFF00"/>
                </a:solidFill>
              </a:rPr>
              <a:t>Algorithm to Read key press-</a:t>
            </a:r>
          </a:p>
          <a:p>
            <a:r>
              <a:rPr lang="en-IN" dirty="0"/>
              <a:t>make all the rows and columns high (1)</a:t>
            </a:r>
            <a:endParaRPr lang="en-IN" dirty="0">
              <a:solidFill>
                <a:srgbClr val="FFFF00"/>
              </a:solidFill>
            </a:endParaRPr>
          </a:p>
          <a:p>
            <a:r>
              <a:rPr lang="en-IN" dirty="0"/>
              <a:t>make the starting row = ground/low (0)</a:t>
            </a:r>
          </a:p>
          <a:p>
            <a:r>
              <a:rPr lang="en-IN" dirty="0"/>
              <a:t>If the user will press any key from starting row, then that column will become 0 indicates that key is pressed</a:t>
            </a:r>
          </a:p>
          <a:p>
            <a:r>
              <a:rPr lang="en-IN" dirty="0"/>
              <a:t>Check for all the columns if it is low then load the ASCII value of the key to accumulator and stop the process</a:t>
            </a:r>
          </a:p>
          <a:p>
            <a:r>
              <a:rPr lang="en-IN" dirty="0"/>
              <a:t>If none of the column is low, then make this row 1 and repeat the same process for the other rows.</a:t>
            </a:r>
          </a:p>
          <a:p>
            <a:r>
              <a:rPr lang="en-IN" dirty="0"/>
              <a:t>For 5 input we have to check continuously until we get 5 input</a:t>
            </a:r>
          </a:p>
          <a:p>
            <a:pPr marL="0" indent="0">
              <a:buNone/>
            </a:pPr>
            <a:endParaRPr lang="en-IN" dirty="0"/>
          </a:p>
          <a:p>
            <a:endParaRPr lang="en-IN" dirty="0"/>
          </a:p>
        </p:txBody>
      </p:sp>
      <p:pic>
        <p:nvPicPr>
          <p:cNvPr id="5" name="Picture 4">
            <a:extLst>
              <a:ext uri="{FF2B5EF4-FFF2-40B4-BE49-F238E27FC236}">
                <a16:creationId xmlns:a16="http://schemas.microsoft.com/office/drawing/2014/main" id="{8E9BC94B-9656-4713-985B-CC65C0E0D046}"/>
              </a:ext>
            </a:extLst>
          </p:cNvPr>
          <p:cNvPicPr>
            <a:picLocks noChangeAspect="1"/>
          </p:cNvPicPr>
          <p:nvPr/>
        </p:nvPicPr>
        <p:blipFill>
          <a:blip r:embed="rId2"/>
          <a:stretch>
            <a:fillRect/>
          </a:stretch>
        </p:blipFill>
        <p:spPr>
          <a:xfrm>
            <a:off x="9278456" y="1253701"/>
            <a:ext cx="2725009" cy="2713702"/>
          </a:xfrm>
          <a:prstGeom prst="rect">
            <a:avLst/>
          </a:prstGeom>
        </p:spPr>
      </p:pic>
    </p:spTree>
    <p:extLst>
      <p:ext uri="{BB962C8B-B14F-4D97-AF65-F5344CB8AC3E}">
        <p14:creationId xmlns:p14="http://schemas.microsoft.com/office/powerpoint/2010/main" val="39879857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210</TotalTime>
  <Words>1120</Words>
  <Application>Microsoft Office PowerPoint</Application>
  <PresentationFormat>Widescreen</PresentationFormat>
  <Paragraphs>130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2</vt:lpstr>
      <vt:lpstr>Vapor Trail</vt:lpstr>
      <vt:lpstr>PowerPoint Presentation</vt:lpstr>
      <vt:lpstr>INTRODUCTION</vt:lpstr>
      <vt:lpstr>BLOCK DIAGRAM</vt:lpstr>
      <vt:lpstr>CIRCUIT DIAGRAM</vt:lpstr>
      <vt:lpstr>COMPONENTS USED</vt:lpstr>
      <vt:lpstr>LCD INTERFACING</vt:lpstr>
      <vt:lpstr>LCD INTERFACING</vt:lpstr>
      <vt:lpstr>LCD INTERFACING</vt:lpstr>
      <vt:lpstr>KEYPAD INTERFACING </vt:lpstr>
      <vt:lpstr>MOTOR DRIVER, STEPPER MOTOR and buzzer INTERFACING</vt:lpstr>
      <vt:lpstr>ALGORITHM USED IN OUR PROGRAM</vt:lpstr>
      <vt:lpstr>ALGORITHM USED IN OUR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patawat</dc:creator>
  <cp:lastModifiedBy>arpit patawat</cp:lastModifiedBy>
  <cp:revision>4</cp:revision>
  <dcterms:created xsi:type="dcterms:W3CDTF">2021-10-03T09:49:26Z</dcterms:created>
  <dcterms:modified xsi:type="dcterms:W3CDTF">2021-10-03T14:27:32Z</dcterms:modified>
</cp:coreProperties>
</file>