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3324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0004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79854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44169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981085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799154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208911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41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4826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392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5355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8653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2181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450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7999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4704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3052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408324-A84C-4A45-93B6-78D079CCE772}" type="datetime1">
              <a:rPr lang="en-US" smtClean="0"/>
              <a:t>2/10/2021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6513690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C4B7DF-11CE-4769-A018-8C00DF07ED7E}"/>
              </a:ext>
            </a:extLst>
          </p:cNvPr>
          <p:cNvSpPr>
            <a:spLocks noGrp="1"/>
          </p:cNvSpPr>
          <p:nvPr>
            <p:ph type="title"/>
          </p:nvPr>
        </p:nvSpPr>
        <p:spPr>
          <a:xfrm>
            <a:off x="1180531" y="1346268"/>
            <a:ext cx="5274860" cy="3066706"/>
          </a:xfrm>
        </p:spPr>
        <p:txBody>
          <a:bodyPr vert="horz" lIns="109728" tIns="109728" rIns="109728" bIns="91440" rtlCol="0" anchor="b">
            <a:normAutofit/>
          </a:bodyPr>
          <a:lstStyle/>
          <a:p>
            <a:pPr>
              <a:lnSpc>
                <a:spcPct val="110000"/>
              </a:lnSpc>
            </a:pPr>
            <a:r>
              <a:rPr lang="en-US" sz="3400" dirty="0">
                <a:solidFill>
                  <a:schemeClr val="tx1">
                    <a:lumMod val="85000"/>
                    <a:lumOff val="15000"/>
                  </a:schemeClr>
                </a:solidFill>
                <a:effectLst/>
              </a:rPr>
              <a:t>The Battle of Neighborhoods - To Find a Better Place in Scarborough, Toronto</a:t>
            </a:r>
            <a:endParaRPr lang="en-US" sz="3400" dirty="0">
              <a:solidFill>
                <a:schemeClr val="tx1">
                  <a:lumMod val="85000"/>
                  <a:lumOff val="15000"/>
                </a:schemeClr>
              </a:solidFill>
            </a:endParaRPr>
          </a:p>
        </p:txBody>
      </p:sp>
      <p:pic>
        <p:nvPicPr>
          <p:cNvPr id="6" name="Picture 1">
            <a:extLst>
              <a:ext uri="{FF2B5EF4-FFF2-40B4-BE49-F238E27FC236}">
                <a16:creationId xmlns:a16="http://schemas.microsoft.com/office/drawing/2014/main" id="{F6D2FAD9-95A7-411B-99F6-8684FA64C580}"/>
              </a:ext>
            </a:extLst>
          </p:cNvPr>
          <p:cNvPicPr>
            <a:picLocks noChangeAspect="1"/>
          </p:cNvPicPr>
          <p:nvPr/>
        </p:nvPicPr>
        <p:blipFill rotWithShape="1">
          <a:blip r:embed="rId2"/>
          <a:srcRect l="35407" r="6219"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787887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D193-966C-44C9-9305-852DA775778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b="1">
                <a:cs typeface="Times New Roman" panose="02020603050405020304" pitchFamily="18" charset="0"/>
              </a:rPr>
              <a:t>School Ratings by Clusters in Scarborough</a:t>
            </a:r>
            <a:br>
              <a:rPr lang="en-US" sz="4200">
                <a:cs typeface="Times New Roman" panose="02020603050405020304" pitchFamily="18" charset="0"/>
              </a:rPr>
            </a:br>
            <a:endParaRPr lang="en-US" sz="420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0"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3" name="Picture 2">
            <a:extLst>
              <a:ext uri="{FF2B5EF4-FFF2-40B4-BE49-F238E27FC236}">
                <a16:creationId xmlns:a16="http://schemas.microsoft.com/office/drawing/2014/main" id="{F4FCC6DE-9BA0-4CCF-AB62-AFB5CEEF0548}"/>
              </a:ext>
            </a:extLst>
          </p:cNvPr>
          <p:cNvPicPr/>
          <p:nvPr/>
        </p:nvPicPr>
        <p:blipFill rotWithShape="1">
          <a:blip r:embed="rId4">
            <a:extLst>
              <a:ext uri="{28A0092B-C50C-407E-A947-70E740481C1C}">
                <a14:useLocalDpi xmlns:a14="http://schemas.microsoft.com/office/drawing/2010/main" val="0"/>
              </a:ext>
            </a:extLst>
          </a:blip>
          <a:srcRect l="5775" t="6944" r="155"/>
          <a:stretch/>
        </p:blipFill>
        <p:spPr bwMode="auto">
          <a:xfrm>
            <a:off x="4690532" y="238125"/>
            <a:ext cx="7501468" cy="6381750"/>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74303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02CD7E-9E8D-41A1-8E2F-884DE9ABEA7A}"/>
              </a:ext>
            </a:extLst>
          </p:cNvPr>
          <p:cNvSpPr>
            <a:spLocks noGrp="1"/>
          </p:cNvSpPr>
          <p:nvPr>
            <p:ph type="title"/>
          </p:nvPr>
        </p:nvSpPr>
        <p:spPr>
          <a:xfrm>
            <a:off x="913795" y="609600"/>
            <a:ext cx="5978072" cy="970450"/>
          </a:xfrm>
        </p:spPr>
        <p:txBody>
          <a:bodyPr>
            <a:normAutofit/>
          </a:bodyPr>
          <a:lstStyle/>
          <a:p>
            <a:r>
              <a:rPr lang="en-IN" b="1">
                <a:effectLst/>
                <a:latin typeface="Helvetica" panose="020B0604020202020204" pitchFamily="34" charset="0"/>
                <a:ea typeface="Times New Roman" panose="02020603050405020304" pitchFamily="18" charset="0"/>
              </a:rPr>
              <a:t>Conclusion</a:t>
            </a:r>
            <a:endParaRPr lang="en-IN" dirty="0"/>
          </a:p>
        </p:txBody>
      </p:sp>
      <p:sp>
        <p:nvSpPr>
          <p:cNvPr id="4" name="Content Placeholder 3">
            <a:extLst>
              <a:ext uri="{FF2B5EF4-FFF2-40B4-BE49-F238E27FC236}">
                <a16:creationId xmlns:a16="http://schemas.microsoft.com/office/drawing/2014/main" id="{94ABD668-57B4-4A2E-8570-AE6C954D9F47}"/>
              </a:ext>
            </a:extLst>
          </p:cNvPr>
          <p:cNvSpPr>
            <a:spLocks noGrp="1"/>
          </p:cNvSpPr>
          <p:nvPr>
            <p:ph idx="1"/>
          </p:nvPr>
        </p:nvSpPr>
        <p:spPr>
          <a:xfrm>
            <a:off x="913795" y="1828801"/>
            <a:ext cx="5978072" cy="3866048"/>
          </a:xfrm>
        </p:spPr>
        <p:txBody>
          <a:bodyPr anchor="ctr">
            <a:normAutofit/>
          </a:bodyPr>
          <a:lstStyle/>
          <a:p>
            <a:pPr marL="36900" indent="0">
              <a:lnSpc>
                <a:spcPct val="90000"/>
              </a:lnSpc>
              <a:spcBef>
                <a:spcPts val="1200"/>
              </a:spcBef>
              <a:spcAft>
                <a:spcPts val="800"/>
              </a:spcAft>
              <a:buClr>
                <a:srgbClr val="F5E835"/>
              </a:buClr>
              <a:buNone/>
            </a:pPr>
            <a:r>
              <a:rPr lang="en-IN" sz="1600" dirty="0">
                <a:effectLst/>
                <a:latin typeface="Helvetica" panose="020B0604020202020204" pitchFamily="34" charset="0"/>
                <a:ea typeface="Times New Roman" panose="02020603050405020304" pitchFamily="18" charset="0"/>
                <a:cs typeface="Times New Roman" panose="02020603050405020304" pitchFamily="18" charset="0"/>
              </a:rPr>
              <a:t>In this project, using k-means cluster algorithm I separated the neighbourhood into 10(Ten) different clusters and for 103 different latitude and longitude from dataset, which have very-similar neighbourhoods around them. Using the charts above results presented to a particular neighbourhood based on average house prices and school rating have been made.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90000"/>
              </a:lnSpc>
              <a:spcBef>
                <a:spcPts val="1200"/>
              </a:spcBef>
              <a:spcAft>
                <a:spcPts val="800"/>
              </a:spcAft>
              <a:buClr>
                <a:srgbClr val="F5E835"/>
              </a:buClr>
              <a:buNone/>
            </a:pPr>
            <a:r>
              <a:rPr lang="en-IN" sz="1600" dirty="0">
                <a:effectLst/>
                <a:latin typeface="Helvetica" panose="020B0604020202020204" pitchFamily="34" charset="0"/>
                <a:ea typeface="Times New Roman" panose="02020603050405020304" pitchFamily="18" charset="0"/>
                <a:cs typeface="Times New Roman" panose="02020603050405020304" pitchFamily="18" charset="0"/>
              </a:rPr>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buClr>
                <a:srgbClr val="F5E835"/>
              </a:buClr>
            </a:pPr>
            <a:endParaRPr lang="en-IN" sz="1600" dirty="0"/>
          </a:p>
        </p:txBody>
      </p:sp>
      <p:pic>
        <p:nvPicPr>
          <p:cNvPr id="6" name="Picture 5" descr="Light bulb on yellow background with sketched light beams and cord">
            <a:extLst>
              <a:ext uri="{FF2B5EF4-FFF2-40B4-BE49-F238E27FC236}">
                <a16:creationId xmlns:a16="http://schemas.microsoft.com/office/drawing/2014/main" id="{07377BCD-1F69-4D5C-B647-716B8431526E}"/>
              </a:ext>
            </a:extLst>
          </p:cNvPr>
          <p:cNvPicPr>
            <a:picLocks noChangeAspect="1"/>
          </p:cNvPicPr>
          <p:nvPr/>
        </p:nvPicPr>
        <p:blipFill rotWithShape="1">
          <a:blip r:embed="rId3"/>
          <a:srcRect l="51631" r="7373"/>
          <a:stretch/>
        </p:blipFill>
        <p:spPr>
          <a:xfrm>
            <a:off x="7620351" y="10"/>
            <a:ext cx="4571649" cy="6857990"/>
          </a:xfrm>
          <a:prstGeom prst="rect">
            <a:avLst/>
          </a:prstGeom>
        </p:spPr>
      </p:pic>
      <p:pic>
        <p:nvPicPr>
          <p:cNvPr id="10" name="Picture 9">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362744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0F0632-722F-4586-AE59-E7C679B82062}"/>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r>
              <a:rPr lang="en-US" sz="5400" dirty="0"/>
              <a:t>Thank You</a:t>
            </a:r>
          </a:p>
        </p:txBody>
      </p:sp>
      <p:cxnSp>
        <p:nvCxnSpPr>
          <p:cNvPr id="16" name="Straight Connector 10">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64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E696F4-C3B5-4C21-A9C8-FA02204130DD}"/>
              </a:ext>
            </a:extLst>
          </p:cNvPr>
          <p:cNvSpPr>
            <a:spLocks noGrp="1"/>
          </p:cNvSpPr>
          <p:nvPr>
            <p:ph type="title"/>
          </p:nvPr>
        </p:nvSpPr>
        <p:spPr>
          <a:xfrm>
            <a:off x="913795" y="963506"/>
            <a:ext cx="3740815" cy="4827693"/>
          </a:xfrm>
        </p:spPr>
        <p:txBody>
          <a:bodyPr>
            <a:normAutofit/>
          </a:bodyPr>
          <a:lstStyle/>
          <a:p>
            <a:pPr algn="r"/>
            <a:r>
              <a:rPr lang="en-IN" b="1">
                <a:effectLst/>
                <a:latin typeface="Helvetica" panose="020B0604020202020204" pitchFamily="34" charset="0"/>
                <a:ea typeface="Times New Roman" panose="02020603050405020304" pitchFamily="18" charset="0"/>
              </a:rPr>
              <a:t>Introduction</a:t>
            </a:r>
            <a:endParaRPr lang="en-IN"/>
          </a:p>
        </p:txBody>
      </p:sp>
      <p:cxnSp>
        <p:nvCxnSpPr>
          <p:cNvPr id="17" name="Straight Connector 12">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56173D5-A48D-4CF4-8138-935338D574E4}"/>
              </a:ext>
            </a:extLst>
          </p:cNvPr>
          <p:cNvSpPr>
            <a:spLocks noGrp="1"/>
          </p:cNvSpPr>
          <p:nvPr>
            <p:ph idx="1"/>
          </p:nvPr>
        </p:nvSpPr>
        <p:spPr>
          <a:xfrm>
            <a:off x="5246841" y="963506"/>
            <a:ext cx="6020715" cy="5346757"/>
          </a:xfrm>
          <a:effectLst/>
        </p:spPr>
        <p:txBody>
          <a:bodyPr anchor="ctr">
            <a:normAutofit/>
          </a:bodyPr>
          <a:lstStyle/>
          <a:p>
            <a:pPr marL="36900" indent="0">
              <a:spcBef>
                <a:spcPts val="1200"/>
              </a:spcBef>
              <a:spcAft>
                <a:spcPts val="800"/>
              </a:spcAft>
              <a:buNone/>
            </a:pPr>
            <a:r>
              <a:rPr lang="en-IN"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The purpose of this Project is to help people in exploring better facilities around their neighbourhood. It will help people making smart and efficient decision on selecting great neighbourhood out of numbers of other neighbourhoods in Scarborough, Toronto.</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spcBef>
                <a:spcPts val="1200"/>
              </a:spcBef>
              <a:spcAft>
                <a:spcPts val="800"/>
              </a:spcAft>
              <a:buNone/>
            </a:pPr>
            <a:r>
              <a:rPr lang="en-IN"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Lots of people are migrating to various states of Canada and needed lots of research for good housing prices and reputed schools for their children. This project is for those people who are looking for better neighbourhoods. For ease of accessing to Cafe, School, Supermarket, medical shops, grocery shops, mall, theatre, hospital, likeminded people, etc.</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162017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F2BE6-C618-4B76-A779-A1D5AA3EE60E}"/>
              </a:ext>
            </a:extLst>
          </p:cNvPr>
          <p:cNvSpPr>
            <a:spLocks noGrp="1"/>
          </p:cNvSpPr>
          <p:nvPr>
            <p:ph type="title"/>
          </p:nvPr>
        </p:nvSpPr>
        <p:spPr>
          <a:xfrm>
            <a:off x="913795" y="963506"/>
            <a:ext cx="3740815" cy="4827693"/>
          </a:xfrm>
        </p:spPr>
        <p:txBody>
          <a:bodyPr>
            <a:normAutofit/>
          </a:bodyPr>
          <a:lstStyle/>
          <a:p>
            <a:pPr algn="r"/>
            <a:r>
              <a:rPr lang="en-IN" b="1">
                <a:effectLst/>
                <a:latin typeface="Helvetica" panose="020B0604020202020204" pitchFamily="34" charset="0"/>
                <a:ea typeface="Times New Roman" panose="02020603050405020304" pitchFamily="18" charset="0"/>
              </a:rPr>
              <a:t>Data Section</a:t>
            </a:r>
            <a:endParaRPr lang="en-IN"/>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E68EA8-66DF-4AE6-955F-933CF0AE7343}"/>
              </a:ext>
            </a:extLst>
          </p:cNvPr>
          <p:cNvSpPr>
            <a:spLocks noGrp="1"/>
          </p:cNvSpPr>
          <p:nvPr>
            <p:ph idx="1"/>
          </p:nvPr>
        </p:nvSpPr>
        <p:spPr>
          <a:xfrm>
            <a:off x="5307765" y="963507"/>
            <a:ext cx="6562670" cy="4827694"/>
          </a:xfrm>
          <a:effectLst/>
        </p:spPr>
        <p:txBody>
          <a:bodyPr anchor="ctr">
            <a:normAutofit/>
          </a:bodyPr>
          <a:lstStyle/>
          <a:p>
            <a:pPr marL="36900" indent="0">
              <a:spcAft>
                <a:spcPts val="800"/>
              </a:spcAft>
              <a:buNone/>
            </a:pPr>
            <a:r>
              <a:rPr lang="en-IN" dirty="0" err="1">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DataLink</a:t>
            </a:r>
            <a:r>
              <a:rPr lang="en-IN"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IN" u="sng"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https://en.wikipedia.org/wiki/List_of_postal_codes_of_Canada:_M</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spcBef>
                <a:spcPts val="1200"/>
              </a:spcBef>
              <a:spcAft>
                <a:spcPts val="800"/>
              </a:spcAft>
              <a:buNone/>
            </a:pPr>
            <a:r>
              <a:rPr lang="en-IN"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Will use Scarborough dataset which we scrapped from Wikipedia on Week 3. Dataset consisting of latitude and longitude, zip codes.</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64707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83777-561A-4607-9CC3-D46037419C36}"/>
              </a:ext>
            </a:extLst>
          </p:cNvPr>
          <p:cNvSpPr>
            <a:spLocks noGrp="1"/>
          </p:cNvSpPr>
          <p:nvPr>
            <p:ph type="title"/>
          </p:nvPr>
        </p:nvSpPr>
        <p:spPr>
          <a:xfrm>
            <a:off x="8094617" y="1701384"/>
            <a:ext cx="3137262" cy="2480091"/>
          </a:xfrm>
        </p:spPr>
        <p:txBody>
          <a:bodyPr vert="horz" lIns="91440" tIns="45720" rIns="91440" bIns="45720" rtlCol="0" anchor="b">
            <a:normAutofit/>
          </a:bodyPr>
          <a:lstStyle/>
          <a:p>
            <a:r>
              <a:rPr lang="en-US" b="1" dirty="0">
                <a:solidFill>
                  <a:srgbClr val="DADADA"/>
                </a:solidFill>
                <a:cs typeface="Times New Roman" panose="02020603050405020304" pitchFamily="18" charset="0"/>
              </a:rPr>
              <a:t>Map of Scarborough</a:t>
            </a:r>
            <a:br>
              <a:rPr lang="en-US" dirty="0">
                <a:solidFill>
                  <a:srgbClr val="DADADA"/>
                </a:solidFill>
                <a:cs typeface="Times New Roman" panose="02020603050405020304" pitchFamily="18" charset="0"/>
              </a:rPr>
            </a:br>
            <a:endParaRPr lang="en-US" dirty="0">
              <a:solidFill>
                <a:srgbClr val="DADADA"/>
              </a:solidFill>
            </a:endParaRPr>
          </a:p>
        </p:txBody>
      </p:sp>
      <p:sp>
        <p:nvSpPr>
          <p:cNvPr id="14" name="Rectangle 10">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616B86C-D350-4F28-80CD-22183F07F4C3}"/>
              </a:ext>
            </a:extLst>
          </p:cNvPr>
          <p:cNvPicPr>
            <a:picLocks noGrp="1"/>
          </p:cNvPicPr>
          <p:nvPr>
            <p:ph idx="4294967295"/>
          </p:nvPr>
        </p:nvPicPr>
        <p:blipFill rotWithShape="1">
          <a:blip r:embed="rId2" cstate="print">
            <a:extLst>
              <a:ext uri="{28A0092B-C50C-407E-A947-70E740481C1C}">
                <a14:useLocalDpi xmlns:a14="http://schemas.microsoft.com/office/drawing/2010/main" val="0"/>
              </a:ext>
            </a:extLst>
          </a:blip>
          <a:srcRect l="13960" t="12532" r="3346"/>
          <a:stretch/>
        </p:blipFill>
        <p:spPr bwMode="auto">
          <a:xfrm>
            <a:off x="1380489" y="1701385"/>
            <a:ext cx="5562032" cy="3309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9435204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8A38-6259-4D2D-BC39-F127FD57AC89}"/>
              </a:ext>
            </a:extLst>
          </p:cNvPr>
          <p:cNvSpPr>
            <a:spLocks noGrp="1"/>
          </p:cNvSpPr>
          <p:nvPr>
            <p:ph type="title"/>
          </p:nvPr>
        </p:nvSpPr>
        <p:spPr>
          <a:xfrm>
            <a:off x="1370693" y="4981574"/>
            <a:ext cx="9440034" cy="1038225"/>
          </a:xfrm>
        </p:spPr>
        <p:txBody>
          <a:bodyPr vert="horz" lIns="91440" tIns="45720" rIns="91440" bIns="45720" rtlCol="0" anchor="b">
            <a:normAutofit/>
          </a:bodyPr>
          <a:lstStyle/>
          <a:p>
            <a:pPr>
              <a:lnSpc>
                <a:spcPct val="90000"/>
              </a:lnSpc>
            </a:pPr>
            <a:r>
              <a:rPr lang="en-US" sz="3400" b="1" dirty="0"/>
              <a:t>Methodology Section : </a:t>
            </a:r>
            <a:r>
              <a:rPr lang="en-US" sz="3400" b="1" dirty="0">
                <a:cs typeface="Times New Roman" panose="02020603050405020304" pitchFamily="18" charset="0"/>
              </a:rPr>
              <a:t>Using K-Means Clustering Approach</a:t>
            </a:r>
            <a:endParaRPr lang="en-US" sz="3400" dirty="0"/>
          </a:p>
        </p:txBody>
      </p:sp>
      <p:pic>
        <p:nvPicPr>
          <p:cNvPr id="12" name="Picture 7">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3" name="Picture 2">
            <a:extLst>
              <a:ext uri="{FF2B5EF4-FFF2-40B4-BE49-F238E27FC236}">
                <a16:creationId xmlns:a16="http://schemas.microsoft.com/office/drawing/2014/main" id="{37579C26-FC72-4215-A039-70F53B7F2273}"/>
              </a:ext>
            </a:extLst>
          </p:cNvPr>
          <p:cNvPicPr/>
          <p:nvPr/>
        </p:nvPicPr>
        <p:blipFill rotWithShape="1">
          <a:blip r:embed="rId4" cstate="print">
            <a:extLst>
              <a:ext uri="{28A0092B-C50C-407E-A947-70E740481C1C}">
                <a14:useLocalDpi xmlns:a14="http://schemas.microsoft.com/office/drawing/2010/main" val="0"/>
              </a:ext>
            </a:extLst>
          </a:blip>
          <a:srcRect t="22113" r="-1" b="14784"/>
          <a:stretch/>
        </p:blipFill>
        <p:spPr bwMode="auto">
          <a:xfrm>
            <a:off x="1169349" y="695008"/>
            <a:ext cx="9845346" cy="4134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423871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52D91-9D3F-4BC8-AA89-6C9FE1AC04E7}"/>
              </a:ext>
            </a:extLst>
          </p:cNvPr>
          <p:cNvSpPr>
            <a:spLocks noGrp="1"/>
          </p:cNvSpPr>
          <p:nvPr>
            <p:ph type="title"/>
          </p:nvPr>
        </p:nvSpPr>
        <p:spPr>
          <a:xfrm>
            <a:off x="8094617" y="965196"/>
            <a:ext cx="3137262" cy="2633146"/>
          </a:xfrm>
        </p:spPr>
        <p:txBody>
          <a:bodyPr vert="horz" lIns="91440" tIns="45720" rIns="91440" bIns="45720" rtlCol="0" anchor="b">
            <a:normAutofit/>
          </a:bodyPr>
          <a:lstStyle/>
          <a:p>
            <a:pPr>
              <a:lnSpc>
                <a:spcPct val="90000"/>
              </a:lnSpc>
            </a:pPr>
            <a:r>
              <a:rPr lang="en-US" sz="3100" b="1">
                <a:solidFill>
                  <a:srgbClr val="DADADA"/>
                </a:solidFill>
              </a:rPr>
              <a:t>Most Common venues near Neighbourhood</a:t>
            </a:r>
            <a:endParaRPr lang="en-US" sz="3100">
              <a:solidFill>
                <a:srgbClr val="DADADA"/>
              </a:solidFill>
            </a:endParaRPr>
          </a:p>
        </p:txBody>
      </p:sp>
      <p:sp>
        <p:nvSpPr>
          <p:cNvPr id="10" name="Rectangle 9">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5F01190-C16F-4946-876D-D14D1CF8B8A8}"/>
              </a:ext>
            </a:extLst>
          </p:cNvPr>
          <p:cNvPicPr/>
          <p:nvPr/>
        </p:nvPicPr>
        <p:blipFill rotWithShape="1">
          <a:blip r:embed="rId2" cstate="print">
            <a:extLst>
              <a:ext uri="{28A0092B-C50C-407E-A947-70E740481C1C}">
                <a14:useLocalDpi xmlns:a14="http://schemas.microsoft.com/office/drawing/2010/main" val="0"/>
              </a:ext>
            </a:extLst>
          </a:blip>
          <a:srcRect l="11434" t="12004" r="4010"/>
          <a:stretch/>
        </p:blipFill>
        <p:spPr bwMode="auto">
          <a:xfrm>
            <a:off x="1380489" y="1720819"/>
            <a:ext cx="5562032" cy="32703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21282998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C860-2BA2-4A61-8D9C-8339A3B1221E}"/>
              </a:ext>
            </a:extLst>
          </p:cNvPr>
          <p:cNvSpPr>
            <a:spLocks noGrp="1"/>
          </p:cNvSpPr>
          <p:nvPr>
            <p:ph type="title"/>
          </p:nvPr>
        </p:nvSpPr>
        <p:spPr>
          <a:xfrm>
            <a:off x="1370693" y="4477814"/>
            <a:ext cx="9440034" cy="1017059"/>
          </a:xfrm>
        </p:spPr>
        <p:txBody>
          <a:bodyPr vert="horz" lIns="91440" tIns="45720" rIns="91440" bIns="45720" rtlCol="0" anchor="b">
            <a:normAutofit/>
          </a:bodyPr>
          <a:lstStyle/>
          <a:p>
            <a:r>
              <a:rPr lang="en-US" sz="4800" b="1"/>
              <a:t>Results Section</a:t>
            </a:r>
            <a:endParaRPr lang="en-US" sz="4800"/>
          </a:p>
        </p:txBody>
      </p:sp>
      <p:pic>
        <p:nvPicPr>
          <p:cNvPr id="6" name="Graphic 5" descr="Articles">
            <a:extLst>
              <a:ext uri="{FF2B5EF4-FFF2-40B4-BE49-F238E27FC236}">
                <a16:creationId xmlns:a16="http://schemas.microsoft.com/office/drawing/2014/main" id="{2DBFEBD0-E4B7-42E3-A5CA-BDFCB189C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3378" y="1064806"/>
            <a:ext cx="2782808" cy="2782808"/>
          </a:xfrm>
          <a:prstGeom prst="rect">
            <a:avLst/>
          </a:prstGeom>
        </p:spPr>
      </p:pic>
    </p:spTree>
    <p:extLst>
      <p:ext uri="{BB962C8B-B14F-4D97-AF65-F5344CB8AC3E}">
        <p14:creationId xmlns:p14="http://schemas.microsoft.com/office/powerpoint/2010/main" val="208710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2487-5B8B-48E9-B9AF-B6594E736B97}"/>
              </a:ext>
            </a:extLst>
          </p:cNvPr>
          <p:cNvSpPr>
            <a:spLocks noGrp="1"/>
          </p:cNvSpPr>
          <p:nvPr>
            <p:ph type="title"/>
          </p:nvPr>
        </p:nvSpPr>
        <p:spPr>
          <a:xfrm>
            <a:off x="1370693" y="4477814"/>
            <a:ext cx="9440034" cy="1541986"/>
          </a:xfrm>
        </p:spPr>
        <p:txBody>
          <a:bodyPr vert="horz" lIns="91440" tIns="45720" rIns="91440" bIns="45720" rtlCol="0" anchor="b">
            <a:normAutofit/>
          </a:bodyPr>
          <a:lstStyle/>
          <a:p>
            <a:pPr>
              <a:lnSpc>
                <a:spcPct val="90000"/>
              </a:lnSpc>
            </a:pPr>
            <a:r>
              <a:rPr lang="en-US" sz="3000" b="1" dirty="0">
                <a:cs typeface="Times New Roman" panose="02020603050405020304" pitchFamily="18" charset="0"/>
              </a:rPr>
              <a:t>Map of Clusters in Scarborough</a:t>
            </a:r>
            <a:br>
              <a:rPr lang="en-US" sz="3000" dirty="0">
                <a:cs typeface="Times New Roman" panose="02020603050405020304" pitchFamily="18" charset="0"/>
              </a:rPr>
            </a:br>
            <a:endParaRPr lang="en-US" sz="3000" dirty="0"/>
          </a:p>
        </p:txBody>
      </p:sp>
      <p:pic>
        <p:nvPicPr>
          <p:cNvPr id="3" name="Picture 2">
            <a:extLst>
              <a:ext uri="{FF2B5EF4-FFF2-40B4-BE49-F238E27FC236}">
                <a16:creationId xmlns:a16="http://schemas.microsoft.com/office/drawing/2014/main" id="{26E8F1C8-1B3E-403D-BBAD-42B4895F8377}"/>
              </a:ext>
            </a:extLst>
          </p:cNvPr>
          <p:cNvPicPr/>
          <p:nvPr/>
        </p:nvPicPr>
        <p:blipFill rotWithShape="1">
          <a:blip r:embed="rId3" cstate="print">
            <a:extLst>
              <a:ext uri="{28A0092B-C50C-407E-A947-70E740481C1C}">
                <a14:useLocalDpi xmlns:a14="http://schemas.microsoft.com/office/drawing/2010/main" val="0"/>
              </a:ext>
            </a:extLst>
          </a:blip>
          <a:srcRect l="14625" t="11055" r="4144" b="1921"/>
          <a:stretch/>
        </p:blipFill>
        <p:spPr bwMode="auto">
          <a:xfrm>
            <a:off x="3064075" y="554000"/>
            <a:ext cx="6053270" cy="392381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76465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66A6-D15B-4E8F-B665-A8CD1E30994D}"/>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900" b="1">
                <a:cs typeface="Times New Roman" panose="02020603050405020304" pitchFamily="18" charset="0"/>
              </a:rPr>
              <a:t>Average Housing Price by Clusters in Scarborough</a:t>
            </a:r>
            <a:br>
              <a:rPr lang="en-US" sz="3900">
                <a:cs typeface="Times New Roman" panose="02020603050405020304" pitchFamily="18" charset="0"/>
              </a:rPr>
            </a:br>
            <a:endParaRPr lang="en-US" sz="3900"/>
          </a:p>
        </p:txBody>
      </p:sp>
      <p:pic>
        <p:nvPicPr>
          <p:cNvPr id="15" name="Picture 14">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7" name="Picture 16">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3" name="Picture 2">
            <a:extLst>
              <a:ext uri="{FF2B5EF4-FFF2-40B4-BE49-F238E27FC236}">
                <a16:creationId xmlns:a16="http://schemas.microsoft.com/office/drawing/2014/main" id="{B54E8F8B-6490-4FCB-BA36-437EA69437A9}"/>
              </a:ext>
            </a:extLst>
          </p:cNvPr>
          <p:cNvPicPr/>
          <p:nvPr/>
        </p:nvPicPr>
        <p:blipFill rotWithShape="1">
          <a:blip r:embed="rId4">
            <a:extLst>
              <a:ext uri="{28A0092B-C50C-407E-A947-70E740481C1C}">
                <a14:useLocalDpi xmlns:a14="http://schemas.microsoft.com/office/drawing/2010/main" val="0"/>
              </a:ext>
            </a:extLst>
          </a:blip>
          <a:srcRect l="8378" t="4861" r="398"/>
          <a:stretch/>
        </p:blipFill>
        <p:spPr bwMode="auto">
          <a:xfrm>
            <a:off x="4810124" y="166687"/>
            <a:ext cx="7381876" cy="6524625"/>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1068191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38</TotalTime>
  <Words>341</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Calisto MT</vt:lpstr>
      <vt:lpstr>Helvetica</vt:lpstr>
      <vt:lpstr>Wingdings 2</vt:lpstr>
      <vt:lpstr>Slate</vt:lpstr>
      <vt:lpstr>The Battle of Neighborhoods - To Find a Better Place in Scarborough, Toronto</vt:lpstr>
      <vt:lpstr>Introduction</vt:lpstr>
      <vt:lpstr>Data Section</vt:lpstr>
      <vt:lpstr>Map of Scarborough </vt:lpstr>
      <vt:lpstr>Methodology Section : Using K-Means Clustering Approach</vt:lpstr>
      <vt:lpstr>Most Common venues near Neighbourhood</vt:lpstr>
      <vt:lpstr>Results Section</vt:lpstr>
      <vt:lpstr>Map of Clusters in Scarborough </vt:lpstr>
      <vt:lpstr>Average Housing Price by Clusters in Scarborough </vt:lpstr>
      <vt:lpstr>School Ratings by Clusters in Scarborough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 To Find a Better Place in Scarborough, Toronto</dc:title>
  <dc:creator>Arpit  Porwal 11805734</dc:creator>
  <cp:lastModifiedBy>Arpit  Porwal 11805734</cp:lastModifiedBy>
  <cp:revision>4</cp:revision>
  <dcterms:created xsi:type="dcterms:W3CDTF">2021-02-10T04:02:06Z</dcterms:created>
  <dcterms:modified xsi:type="dcterms:W3CDTF">2021-02-10T04:40:27Z</dcterms:modified>
</cp:coreProperties>
</file>