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7" r:id="rId2"/>
  </p:sldMasterIdLst>
  <p:sldIdLst>
    <p:sldId id="256" r:id="rId3"/>
    <p:sldId id="258" r:id="rId4"/>
    <p:sldId id="259" r:id="rId5"/>
    <p:sldId id="260" r:id="rId6"/>
    <p:sldId id="261" r:id="rId7"/>
    <p:sldId id="263" r:id="rId8"/>
    <p:sldId id="262" r:id="rId9"/>
    <p:sldId id="266" r:id="rId10"/>
    <p:sldId id="267" r:id="rId11"/>
    <p:sldId id="268" r:id="rId12"/>
    <p:sldId id="264"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7EF60-1DFD-475F-AE59-7CA1F960BF92}" v="1" dt="2023-08-17T11:45:28.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87" d="100"/>
          <a:sy n="87" d="100"/>
        </p:scale>
        <p:origin x="528"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276952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25533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3897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2735054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2175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1525716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364026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409111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142D-DCA1-0093-B12C-C8E91D85C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DBC770-0C46-94D2-ADA4-D8666AF18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817A74-07D7-079B-20CB-E34DF3F44E8F}"/>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5" name="Footer Placeholder 4">
            <a:extLst>
              <a:ext uri="{FF2B5EF4-FFF2-40B4-BE49-F238E27FC236}">
                <a16:creationId xmlns:a16="http://schemas.microsoft.com/office/drawing/2014/main" id="{76D44B98-D8D0-DE5D-0A60-A7B000239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FA01E3-0C35-E599-8298-69E730ED3D34}"/>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2096489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72D4-12F0-B80E-6893-AA8689C609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315230-7997-39E4-5851-A1E4BF103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C056F-81D0-A9C5-5236-1BCE1E1F77EB}"/>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5" name="Footer Placeholder 4">
            <a:extLst>
              <a:ext uri="{FF2B5EF4-FFF2-40B4-BE49-F238E27FC236}">
                <a16:creationId xmlns:a16="http://schemas.microsoft.com/office/drawing/2014/main" id="{F65E5999-FC65-CEB2-41E3-7B3D2BF2B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DAB07-68EE-4F2D-844D-4CA4522C21A7}"/>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3420360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F0A1-7BFE-0898-FBAF-50BF0BA07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A6FCBC-1957-95BE-0CF3-7AD72B39BD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E67D5-8F27-6AD7-7AD2-D0B19B625BA9}"/>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5" name="Footer Placeholder 4">
            <a:extLst>
              <a:ext uri="{FF2B5EF4-FFF2-40B4-BE49-F238E27FC236}">
                <a16:creationId xmlns:a16="http://schemas.microsoft.com/office/drawing/2014/main" id="{1FC3B088-5776-4891-2328-25A7F41D7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9B363-CA8A-66C1-988B-28B04BE1570A}"/>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182302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2654780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E6B7-FD1C-218F-1716-CF65B4DED5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F4DCA-66C5-43C1-504B-C25CFFA7A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4D1123-098C-B686-3C22-FD36A0116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83357B-20E2-B965-E6BF-21856011EE86}"/>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6" name="Footer Placeholder 5">
            <a:extLst>
              <a:ext uri="{FF2B5EF4-FFF2-40B4-BE49-F238E27FC236}">
                <a16:creationId xmlns:a16="http://schemas.microsoft.com/office/drawing/2014/main" id="{A77356D7-345E-37EA-AB7F-299E677BF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F9D0BA-44F0-D8F3-EBFD-55F929C6F9FF}"/>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4230216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44AD-A3DB-ACAE-7F14-41E97157ED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8803CD-CE4D-2B3E-09C5-ACBB78A18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1EF0C-2791-E51C-E1FD-F4169EE50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BC26E0-3C64-7262-D8D1-2D6C74829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38FBDC-E316-9693-6001-3BABC9435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40D2CE-8504-4F7E-175D-8EFDD49C658E}"/>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8" name="Footer Placeholder 7">
            <a:extLst>
              <a:ext uri="{FF2B5EF4-FFF2-40B4-BE49-F238E27FC236}">
                <a16:creationId xmlns:a16="http://schemas.microsoft.com/office/drawing/2014/main" id="{878C8722-C922-D1C9-23FA-547C4A475E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BD804B-288C-FB28-F825-CEA77FD398CB}"/>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1538911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6A4C-4BA4-49DD-915B-A23494AF5E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8A3987-B89D-1F40-1AD9-DAE25E918ADD}"/>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4" name="Footer Placeholder 3">
            <a:extLst>
              <a:ext uri="{FF2B5EF4-FFF2-40B4-BE49-F238E27FC236}">
                <a16:creationId xmlns:a16="http://schemas.microsoft.com/office/drawing/2014/main" id="{F7947A93-DEAE-3E8C-AC6B-A582D29430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E78E4F-4FA0-907A-A0C1-E2F89B490968}"/>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158742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98E4E-1FF9-AE0B-DE33-C10FA75AD5E4}"/>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3" name="Footer Placeholder 2">
            <a:extLst>
              <a:ext uri="{FF2B5EF4-FFF2-40B4-BE49-F238E27FC236}">
                <a16:creationId xmlns:a16="http://schemas.microsoft.com/office/drawing/2014/main" id="{4ABFE112-8519-15AA-81F4-6E5F75B837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90AFF9-B500-E52D-65DC-C06A35F165AE}"/>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300306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8115-4E0E-86FB-4E12-7904F690D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D1A6D0-DCAF-1464-A9A6-1A1AE4215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85F45B-AF10-91BD-A9C8-8F561AE9E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D6F4D-15A9-114D-1682-ED427981E2B4}"/>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6" name="Footer Placeholder 5">
            <a:extLst>
              <a:ext uri="{FF2B5EF4-FFF2-40B4-BE49-F238E27FC236}">
                <a16:creationId xmlns:a16="http://schemas.microsoft.com/office/drawing/2014/main" id="{3277AFBC-FD4F-BECB-F985-93BAB7FED8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6A0FE-1CB7-3F70-B084-E52749B06111}"/>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16965656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CFB7-18B6-0987-D83B-6E1EE71B8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695434-CB1C-D448-08E3-4A2D3A9CC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B32D8D-9A1D-7F5C-1A1A-40B124637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50FF9-87DB-AD4F-AF6D-D6040089191D}"/>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6" name="Footer Placeholder 5">
            <a:extLst>
              <a:ext uri="{FF2B5EF4-FFF2-40B4-BE49-F238E27FC236}">
                <a16:creationId xmlns:a16="http://schemas.microsoft.com/office/drawing/2014/main" id="{79BB6B4D-D4B3-CEA5-0CB8-6AC9611FD6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098B0-5550-F816-6DEE-D2423A286970}"/>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2921610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3E5A-7436-D5D8-55FA-996DF1D488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2E6E7D-EB56-16B8-AD98-9F836C336C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13819-111E-4A1E-3F10-A797D704F4BF}"/>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5" name="Footer Placeholder 4">
            <a:extLst>
              <a:ext uri="{FF2B5EF4-FFF2-40B4-BE49-F238E27FC236}">
                <a16:creationId xmlns:a16="http://schemas.microsoft.com/office/drawing/2014/main" id="{CD0527A1-8ED2-AFD2-0832-F9491B12E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D4196-4D99-8B8F-5D40-83E78A5757BC}"/>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180428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9D414-F754-755E-014F-08FBBDE9B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10C555-D715-1FAF-3A8F-089C82121E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119278-609B-5652-7B6E-3CBCDBD5B1BD}"/>
              </a:ext>
            </a:extLst>
          </p:cNvPr>
          <p:cNvSpPr>
            <a:spLocks noGrp="1"/>
          </p:cNvSpPr>
          <p:nvPr>
            <p:ph type="dt" sz="half" idx="10"/>
          </p:nvPr>
        </p:nvSpPr>
        <p:spPr/>
        <p:txBody>
          <a:bodyPr/>
          <a:lstStyle/>
          <a:p>
            <a:fld id="{3E2DE91F-7500-4947-A14B-EC4D40EFAC22}" type="datetimeFigureOut">
              <a:rPr lang="en-IN" smtClean="0"/>
              <a:t>17-08-2023</a:t>
            </a:fld>
            <a:endParaRPr lang="en-IN"/>
          </a:p>
        </p:txBody>
      </p:sp>
      <p:sp>
        <p:nvSpPr>
          <p:cNvPr id="5" name="Footer Placeholder 4">
            <a:extLst>
              <a:ext uri="{FF2B5EF4-FFF2-40B4-BE49-F238E27FC236}">
                <a16:creationId xmlns:a16="http://schemas.microsoft.com/office/drawing/2014/main" id="{AB0EC8DA-7AF9-3033-3AC5-D6EA421E4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C1747-6AFF-E130-3F11-57020A80EDA9}"/>
              </a:ext>
            </a:extLst>
          </p:cNvPr>
          <p:cNvSpPr>
            <a:spLocks noGrp="1"/>
          </p:cNvSpPr>
          <p:nvPr>
            <p:ph type="sldNum" sz="quarter" idx="12"/>
          </p:nvPr>
        </p:nvSpPr>
        <p:spPr/>
        <p:txBody>
          <a:bodyPr/>
          <a:lstStyle/>
          <a:p>
            <a:fld id="{EE64DC77-E5AF-4B42-9F58-EE4637D229BD}" type="slidenum">
              <a:rPr lang="en-IN" smtClean="0"/>
              <a:t>‹#›</a:t>
            </a:fld>
            <a:endParaRPr lang="en-IN"/>
          </a:p>
        </p:txBody>
      </p:sp>
    </p:spTree>
    <p:extLst>
      <p:ext uri="{BB962C8B-B14F-4D97-AF65-F5344CB8AC3E}">
        <p14:creationId xmlns:p14="http://schemas.microsoft.com/office/powerpoint/2010/main" val="159045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4DE10-D4AF-4858-89A4-E7EF840AEBD3}"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72048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4DE10-D4AF-4858-89A4-E7EF840AEBD3}"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68806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4DE10-D4AF-4858-89A4-E7EF840AEBD3}"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153443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4DE10-D4AF-4858-89A4-E7EF840AEBD3}"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382536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4DE10-D4AF-4858-89A4-E7EF840AEBD3}" type="datetimeFigureOut">
              <a:rPr lang="en-IN" smtClean="0"/>
              <a:t>17-08-2023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361951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54DE10-D4AF-4858-89A4-E7EF840AEBD3}"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237245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4DE10-D4AF-4858-89A4-E7EF840AEBD3}"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C43A1-F44A-4753-8161-0D43D981364A}" type="slidenum">
              <a:rPr lang="en-IN" smtClean="0"/>
              <a:t>‹#›</a:t>
            </a:fld>
            <a:endParaRPr lang="en-IN"/>
          </a:p>
        </p:txBody>
      </p:sp>
    </p:spTree>
    <p:extLst>
      <p:ext uri="{BB962C8B-B14F-4D97-AF65-F5344CB8AC3E}">
        <p14:creationId xmlns:p14="http://schemas.microsoft.com/office/powerpoint/2010/main" val="408215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54DE10-D4AF-4858-89A4-E7EF840AEBD3}" type="datetimeFigureOut">
              <a:rPr lang="en-IN" smtClean="0"/>
              <a:t>17-08-2023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1C43A1-F44A-4753-8161-0D43D981364A}" type="slidenum">
              <a:rPr lang="en-IN" smtClean="0"/>
              <a:t>‹#›</a:t>
            </a:fld>
            <a:endParaRPr lang="en-IN"/>
          </a:p>
        </p:txBody>
      </p:sp>
    </p:spTree>
    <p:extLst>
      <p:ext uri="{BB962C8B-B14F-4D97-AF65-F5344CB8AC3E}">
        <p14:creationId xmlns:p14="http://schemas.microsoft.com/office/powerpoint/2010/main" val="296301707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0DBE7-1BEF-19C5-2822-AABB26343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1AD747-ED77-6F08-27F4-49975BC59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AB57A-928D-C118-F829-4AC1BA8F4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DE91F-7500-4947-A14B-EC4D40EFAC22}" type="datetimeFigureOut">
              <a:rPr lang="en-IN" smtClean="0"/>
              <a:t>17-08-2023</a:t>
            </a:fld>
            <a:endParaRPr lang="en-IN"/>
          </a:p>
        </p:txBody>
      </p:sp>
      <p:sp>
        <p:nvSpPr>
          <p:cNvPr id="5" name="Footer Placeholder 4">
            <a:extLst>
              <a:ext uri="{FF2B5EF4-FFF2-40B4-BE49-F238E27FC236}">
                <a16:creationId xmlns:a16="http://schemas.microsoft.com/office/drawing/2014/main" id="{710B17D3-51B4-33A9-8C43-78B771A72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1026F9-24A1-433B-B3ED-AFB720C92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4DC77-E5AF-4B42-9F58-EE4637D229BD}" type="slidenum">
              <a:rPr lang="en-IN" smtClean="0"/>
              <a:t>‹#›</a:t>
            </a:fld>
            <a:endParaRPr lang="en-IN"/>
          </a:p>
        </p:txBody>
      </p:sp>
    </p:spTree>
    <p:extLst>
      <p:ext uri="{BB962C8B-B14F-4D97-AF65-F5344CB8AC3E}">
        <p14:creationId xmlns:p14="http://schemas.microsoft.com/office/powerpoint/2010/main" val="299604752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F4B5-13C6-9CA3-DB40-99D83FB5F986}"/>
              </a:ext>
            </a:extLst>
          </p:cNvPr>
          <p:cNvSpPr>
            <a:spLocks noGrp="1"/>
          </p:cNvSpPr>
          <p:nvPr>
            <p:ph type="ctrTitle"/>
          </p:nvPr>
        </p:nvSpPr>
        <p:spPr>
          <a:xfrm>
            <a:off x="1575893" y="1411476"/>
            <a:ext cx="7766936" cy="1646302"/>
          </a:xfrm>
        </p:spPr>
        <p:txBody>
          <a:bodyPr/>
          <a:lstStyle/>
          <a:p>
            <a:pPr algn="ctr"/>
            <a:r>
              <a:rPr lang="en-US" dirty="0">
                <a:solidFill>
                  <a:schemeClr val="tx1">
                    <a:lumMod val="95000"/>
                    <a:lumOff val="5000"/>
                  </a:schemeClr>
                </a:solidFill>
                <a:latin typeface="Arial Rounded MT Bold" panose="020F0704030504030204" pitchFamily="34" charset="0"/>
              </a:rPr>
              <a:t>Anomaly Detection In Web Application Using Machine Learning</a:t>
            </a:r>
            <a:endParaRPr lang="en-IN" dirty="0">
              <a:solidFill>
                <a:schemeClr val="tx1">
                  <a:lumMod val="95000"/>
                  <a:lumOff val="5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94D8FC74-C723-F4C2-F362-13D0E824A683}"/>
              </a:ext>
            </a:extLst>
          </p:cNvPr>
          <p:cNvSpPr>
            <a:spLocks noGrp="1"/>
          </p:cNvSpPr>
          <p:nvPr>
            <p:ph type="subTitle" idx="1"/>
          </p:nvPr>
        </p:nvSpPr>
        <p:spPr>
          <a:xfrm>
            <a:off x="1575893" y="3429000"/>
            <a:ext cx="7766936" cy="1096899"/>
          </a:xfrm>
        </p:spPr>
        <p:txBody>
          <a:bodyPr>
            <a:normAutofit fontScale="25000" lnSpcReduction="20000"/>
          </a:bodyPr>
          <a:lstStyle/>
          <a:p>
            <a:endParaRPr lang="en-IN" sz="8000" dirty="0">
              <a:solidFill>
                <a:srgbClr val="0070C0"/>
              </a:solidFill>
            </a:endParaRPr>
          </a:p>
          <a:p>
            <a:r>
              <a:rPr lang="en-IN" sz="8000" dirty="0">
                <a:solidFill>
                  <a:srgbClr val="0070C0"/>
                </a:solidFill>
              </a:rPr>
              <a:t>Under Supervision Of:- Mr. Abhishek Chavan Sir</a:t>
            </a:r>
          </a:p>
          <a:p>
            <a:endParaRPr lang="en-IN" sz="8000" dirty="0">
              <a:solidFill>
                <a:srgbClr val="002060"/>
              </a:solidFill>
            </a:endParaRPr>
          </a:p>
          <a:p>
            <a:r>
              <a:rPr lang="en-IN" sz="8000" dirty="0">
                <a:solidFill>
                  <a:srgbClr val="002060"/>
                </a:solidFill>
              </a:rPr>
              <a:t>Submitted By:-Arpit Raj</a:t>
            </a:r>
          </a:p>
          <a:p>
            <a:r>
              <a:rPr lang="en-IN" sz="8000" dirty="0" err="1">
                <a:solidFill>
                  <a:srgbClr val="002060"/>
                </a:solidFill>
              </a:rPr>
              <a:t>Aishwary</a:t>
            </a:r>
            <a:r>
              <a:rPr lang="en-IN" sz="8000" dirty="0">
                <a:solidFill>
                  <a:srgbClr val="002060"/>
                </a:solidFill>
              </a:rPr>
              <a:t> Pratap Singh</a:t>
            </a:r>
          </a:p>
          <a:p>
            <a:r>
              <a:rPr lang="en-IN" sz="8000" dirty="0">
                <a:solidFill>
                  <a:srgbClr val="002060"/>
                </a:solidFill>
              </a:rPr>
              <a:t>Himanshu </a:t>
            </a:r>
            <a:r>
              <a:rPr lang="en-IN" sz="8000" dirty="0" err="1">
                <a:solidFill>
                  <a:srgbClr val="002060"/>
                </a:solidFill>
              </a:rPr>
              <a:t>Warudkar</a:t>
            </a:r>
            <a:endParaRPr lang="en-IN" sz="8000" dirty="0">
              <a:solidFill>
                <a:srgbClr val="002060"/>
              </a:solidFill>
            </a:endParaRPr>
          </a:p>
          <a:p>
            <a:r>
              <a:rPr lang="en-IN" sz="8000" dirty="0" err="1">
                <a:solidFill>
                  <a:srgbClr val="002060"/>
                </a:solidFill>
              </a:rPr>
              <a:t>Suhas</a:t>
            </a:r>
            <a:r>
              <a:rPr lang="en-IN" sz="8000" dirty="0">
                <a:solidFill>
                  <a:srgbClr val="002060"/>
                </a:solidFill>
              </a:rPr>
              <a:t> Kulkarni</a:t>
            </a:r>
          </a:p>
          <a:p>
            <a:endParaRPr lang="en-IN" dirty="0"/>
          </a:p>
        </p:txBody>
      </p:sp>
    </p:spTree>
    <p:extLst>
      <p:ext uri="{BB962C8B-B14F-4D97-AF65-F5344CB8AC3E}">
        <p14:creationId xmlns:p14="http://schemas.microsoft.com/office/powerpoint/2010/main" val="422539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AA52-B862-ED51-2CBB-2C4867584578}"/>
              </a:ext>
            </a:extLst>
          </p:cNvPr>
          <p:cNvSpPr>
            <a:spLocks noGrp="1"/>
          </p:cNvSpPr>
          <p:nvPr>
            <p:ph type="title"/>
          </p:nvPr>
        </p:nvSpPr>
        <p:spPr>
          <a:xfrm>
            <a:off x="677333" y="310661"/>
            <a:ext cx="8596668" cy="1320800"/>
          </a:xfrm>
        </p:spPr>
        <p:txBody>
          <a:bodyPr/>
          <a:lstStyle/>
          <a:p>
            <a:r>
              <a:rPr lang="en-US" dirty="0"/>
              <a:t>Hardware , </a:t>
            </a:r>
            <a:r>
              <a:rPr lang="en-US" sz="3200" dirty="0"/>
              <a:t>Software</a:t>
            </a:r>
            <a:r>
              <a:rPr lang="en-US" dirty="0"/>
              <a:t> &amp; Deployment </a:t>
            </a:r>
          </a:p>
        </p:txBody>
      </p:sp>
      <p:sp>
        <p:nvSpPr>
          <p:cNvPr id="3" name="Content Placeholder 2">
            <a:extLst>
              <a:ext uri="{FF2B5EF4-FFF2-40B4-BE49-F238E27FC236}">
                <a16:creationId xmlns:a16="http://schemas.microsoft.com/office/drawing/2014/main" id="{0DA896F1-5CA2-5A56-93AF-343E2C678CC0}"/>
              </a:ext>
            </a:extLst>
          </p:cNvPr>
          <p:cNvSpPr>
            <a:spLocks noGrp="1"/>
          </p:cNvSpPr>
          <p:nvPr>
            <p:ph idx="1"/>
          </p:nvPr>
        </p:nvSpPr>
        <p:spPr>
          <a:xfrm>
            <a:off x="677333" y="1235807"/>
            <a:ext cx="9636043" cy="5226539"/>
          </a:xfrm>
        </p:spPr>
        <p:txBody>
          <a:bodyPr>
            <a:noAutofit/>
          </a:bodyPr>
          <a:lstStyle/>
          <a:p>
            <a:pPr algn="l"/>
            <a:r>
              <a:rPr lang="en-US" sz="1600" b="1" i="0" dirty="0">
                <a:solidFill>
                  <a:schemeClr val="tx1"/>
                </a:solidFill>
                <a:effectLst/>
                <a:latin typeface="Söhne"/>
              </a:rPr>
              <a:t>Hardware Requirements:</a:t>
            </a:r>
            <a:endParaRPr lang="en-US" sz="1600" b="0" i="0" dirty="0">
              <a:solidFill>
                <a:schemeClr val="tx1"/>
              </a:solidFill>
              <a:effectLst/>
              <a:latin typeface="Söhne"/>
            </a:endParaRPr>
          </a:p>
          <a:p>
            <a:pPr algn="l">
              <a:buFont typeface="Arial" panose="020B0604020202020204" pitchFamily="34" charset="0"/>
              <a:buChar char="•"/>
            </a:pPr>
            <a:r>
              <a:rPr lang="en-US" sz="1600" b="1" i="0" dirty="0">
                <a:solidFill>
                  <a:schemeClr val="tx1"/>
                </a:solidFill>
                <a:effectLst/>
                <a:latin typeface="Söhne"/>
              </a:rPr>
              <a:t>Advanced Processor:</a:t>
            </a:r>
            <a:r>
              <a:rPr lang="en-US" sz="1600" b="0" i="0" dirty="0">
                <a:solidFill>
                  <a:schemeClr val="tx1"/>
                </a:solidFill>
                <a:effectLst/>
                <a:latin typeface="Söhne"/>
              </a:rPr>
              <a:t> System must possess robust processing power for efficient data handling.</a:t>
            </a:r>
          </a:p>
          <a:p>
            <a:pPr algn="l">
              <a:buFont typeface="Arial" panose="020B0604020202020204" pitchFamily="34" charset="0"/>
              <a:buChar char="•"/>
            </a:pPr>
            <a:r>
              <a:rPr lang="en-US" sz="1600" b="1" i="0" dirty="0">
                <a:solidFill>
                  <a:schemeClr val="tx1"/>
                </a:solidFill>
                <a:effectLst/>
                <a:latin typeface="Söhne"/>
              </a:rPr>
              <a:t>Ample Storage:</a:t>
            </a:r>
            <a:r>
              <a:rPr lang="en-US" sz="1600" b="0" i="0" dirty="0">
                <a:solidFill>
                  <a:schemeClr val="tx1"/>
                </a:solidFill>
                <a:effectLst/>
                <a:latin typeface="Söhne"/>
              </a:rPr>
              <a:t> Vital for storing historical data, extracted features, and model artifacts.</a:t>
            </a:r>
          </a:p>
          <a:p>
            <a:pPr algn="l">
              <a:buFont typeface="Arial" panose="020B0604020202020204" pitchFamily="34" charset="0"/>
              <a:buChar char="•"/>
            </a:pPr>
            <a:r>
              <a:rPr lang="en-US" sz="1600" b="1" i="0" dirty="0">
                <a:solidFill>
                  <a:schemeClr val="tx1"/>
                </a:solidFill>
                <a:effectLst/>
                <a:latin typeface="Söhne"/>
              </a:rPr>
              <a:t>Responsive System:</a:t>
            </a:r>
            <a:r>
              <a:rPr lang="en-US" sz="1600" b="0" i="0" dirty="0">
                <a:solidFill>
                  <a:schemeClr val="tx1"/>
                </a:solidFill>
                <a:effectLst/>
                <a:latin typeface="Söhne"/>
              </a:rPr>
              <a:t> Ensures real-time anomaly detection and swift issue resolution.</a:t>
            </a:r>
          </a:p>
          <a:p>
            <a:pPr algn="l"/>
            <a:r>
              <a:rPr lang="en-US" sz="1600" b="1" i="0" dirty="0">
                <a:solidFill>
                  <a:schemeClr val="tx1"/>
                </a:solidFill>
                <a:effectLst/>
                <a:latin typeface="Söhne"/>
              </a:rPr>
              <a:t>Recommended Hardware Example: </a:t>
            </a:r>
            <a:r>
              <a:rPr lang="en-US" sz="1600" b="0" i="0" dirty="0">
                <a:solidFill>
                  <a:schemeClr val="tx1"/>
                </a:solidFill>
                <a:effectLst/>
                <a:latin typeface="Söhne"/>
              </a:rPr>
              <a:t>Processor: i3 or higher  RAM: ≥ 8GB</a:t>
            </a:r>
          </a:p>
          <a:p>
            <a:pPr algn="l"/>
            <a:r>
              <a:rPr lang="en-US" sz="1600" b="1" i="0" dirty="0">
                <a:solidFill>
                  <a:schemeClr val="tx1"/>
                </a:solidFill>
                <a:effectLst/>
                <a:latin typeface="Söhne"/>
              </a:rPr>
              <a:t>Software Requirements:</a:t>
            </a:r>
            <a:endParaRPr lang="en-US" sz="1600" b="0" i="0" dirty="0">
              <a:solidFill>
                <a:schemeClr val="tx1"/>
              </a:solidFill>
              <a:effectLst/>
              <a:latin typeface="Söhne"/>
            </a:endParaRPr>
          </a:p>
          <a:p>
            <a:pPr algn="l">
              <a:buFont typeface="Arial" panose="020B0604020202020204" pitchFamily="34" charset="0"/>
              <a:buChar char="•"/>
            </a:pPr>
            <a:r>
              <a:rPr lang="en-US" sz="1600" b="1" i="0" dirty="0">
                <a:solidFill>
                  <a:schemeClr val="tx1"/>
                </a:solidFill>
                <a:effectLst/>
                <a:latin typeface="Söhne"/>
              </a:rPr>
              <a:t>Python:</a:t>
            </a:r>
            <a:r>
              <a:rPr lang="en-US" sz="1600" b="0" i="0" dirty="0">
                <a:solidFill>
                  <a:schemeClr val="tx1"/>
                </a:solidFill>
                <a:effectLst/>
                <a:latin typeface="Söhne"/>
              </a:rPr>
              <a:t> Programming foundation for the solution's implementation.</a:t>
            </a:r>
          </a:p>
          <a:p>
            <a:pPr algn="l">
              <a:buFont typeface="Arial" panose="020B0604020202020204" pitchFamily="34" charset="0"/>
              <a:buChar char="•"/>
            </a:pPr>
            <a:r>
              <a:rPr lang="en-US" sz="1600" b="1" i="0" dirty="0">
                <a:solidFill>
                  <a:schemeClr val="tx1"/>
                </a:solidFill>
                <a:effectLst/>
                <a:latin typeface="Söhne"/>
              </a:rPr>
              <a:t>Platforms:</a:t>
            </a:r>
            <a:r>
              <a:rPr lang="en-US" sz="1600" b="0" i="0" dirty="0">
                <a:solidFill>
                  <a:schemeClr val="tx1"/>
                </a:solidFill>
                <a:effectLst/>
                <a:latin typeface="Söhne"/>
              </a:rPr>
              <a:t> GitHub for version control, </a:t>
            </a:r>
            <a:r>
              <a:rPr lang="en-US" sz="1600" b="0" i="0" dirty="0" err="1">
                <a:solidFill>
                  <a:schemeClr val="tx1"/>
                </a:solidFill>
                <a:effectLst/>
                <a:latin typeface="Söhne"/>
              </a:rPr>
              <a:t>Jupyter</a:t>
            </a:r>
            <a:r>
              <a:rPr lang="en-US" sz="1600" b="0" i="0" dirty="0">
                <a:solidFill>
                  <a:schemeClr val="tx1"/>
                </a:solidFill>
                <a:effectLst/>
                <a:latin typeface="Söhne"/>
              </a:rPr>
              <a:t> Notebook for experimentation, and Kubernetes for containerized deployment.</a:t>
            </a:r>
          </a:p>
          <a:p>
            <a:pPr algn="l"/>
            <a:r>
              <a:rPr lang="en-US" sz="1600" b="1" i="0" dirty="0">
                <a:solidFill>
                  <a:schemeClr val="tx1"/>
                </a:solidFill>
                <a:effectLst/>
                <a:latin typeface="Söhne"/>
              </a:rPr>
              <a:t>Deployment Process Explanation:</a:t>
            </a:r>
            <a:endParaRPr lang="en-US" sz="1600" b="0" i="0" dirty="0">
              <a:solidFill>
                <a:schemeClr val="tx1"/>
              </a:solidFill>
              <a:effectLst/>
              <a:latin typeface="Söhne"/>
            </a:endParaRPr>
          </a:p>
          <a:p>
            <a:pPr algn="l">
              <a:buFont typeface="Arial" panose="020B0604020202020204" pitchFamily="34" charset="0"/>
              <a:buChar char="•"/>
            </a:pPr>
            <a:r>
              <a:rPr lang="en-US" sz="1600" b="1" i="0" dirty="0">
                <a:solidFill>
                  <a:schemeClr val="tx1"/>
                </a:solidFill>
                <a:effectLst/>
                <a:latin typeface="Söhne"/>
              </a:rPr>
              <a:t>Python:</a:t>
            </a:r>
            <a:r>
              <a:rPr lang="en-US" sz="1600" b="0" i="0" dirty="0">
                <a:solidFill>
                  <a:schemeClr val="tx1"/>
                </a:solidFill>
                <a:effectLst/>
                <a:latin typeface="Söhne"/>
              </a:rPr>
              <a:t> Utilized for its versatility and extensive machine learning libraries.</a:t>
            </a:r>
          </a:p>
          <a:p>
            <a:pPr algn="l">
              <a:buFont typeface="Arial" panose="020B0604020202020204" pitchFamily="34" charset="0"/>
              <a:buChar char="•"/>
            </a:pPr>
            <a:r>
              <a:rPr lang="en-US" sz="1600" b="1" i="0" dirty="0">
                <a:solidFill>
                  <a:schemeClr val="tx1"/>
                </a:solidFill>
                <a:effectLst/>
                <a:latin typeface="Söhne"/>
              </a:rPr>
              <a:t>GitHub:</a:t>
            </a:r>
            <a:r>
              <a:rPr lang="en-US" sz="1600" b="0" i="0" dirty="0">
                <a:solidFill>
                  <a:schemeClr val="tx1"/>
                </a:solidFill>
                <a:effectLst/>
                <a:latin typeface="Söhne"/>
              </a:rPr>
              <a:t> Enables collaborative development, version control, and seamless code sharing.</a:t>
            </a:r>
          </a:p>
          <a:p>
            <a:pPr algn="l">
              <a:buFont typeface="Arial" panose="020B0604020202020204" pitchFamily="34" charset="0"/>
              <a:buChar char="•"/>
            </a:pPr>
            <a:r>
              <a:rPr lang="en-US" sz="1600" b="1" i="0" dirty="0" err="1">
                <a:solidFill>
                  <a:schemeClr val="tx1"/>
                </a:solidFill>
                <a:effectLst/>
                <a:latin typeface="Söhne"/>
              </a:rPr>
              <a:t>Jupyter</a:t>
            </a:r>
            <a:r>
              <a:rPr lang="en-US" sz="1600" b="1" i="0" dirty="0">
                <a:solidFill>
                  <a:schemeClr val="tx1"/>
                </a:solidFill>
                <a:effectLst/>
                <a:latin typeface="Söhne"/>
              </a:rPr>
              <a:t> Notebook:</a:t>
            </a:r>
            <a:r>
              <a:rPr lang="en-US" sz="1600" b="0" i="0" dirty="0">
                <a:solidFill>
                  <a:schemeClr val="tx1"/>
                </a:solidFill>
                <a:effectLst/>
                <a:latin typeface="Söhne"/>
              </a:rPr>
              <a:t> Supports interactive code development and model optimization.</a:t>
            </a:r>
          </a:p>
          <a:p>
            <a:pPr algn="l">
              <a:buFont typeface="Arial" panose="020B0604020202020204" pitchFamily="34" charset="0"/>
              <a:buChar char="•"/>
            </a:pPr>
            <a:r>
              <a:rPr lang="en-US" sz="1600" b="1" i="0" dirty="0">
                <a:solidFill>
                  <a:schemeClr val="tx1"/>
                </a:solidFill>
                <a:effectLst/>
                <a:latin typeface="Söhne"/>
              </a:rPr>
              <a:t>Kubernetes:</a:t>
            </a:r>
            <a:r>
              <a:rPr lang="en-US" sz="1600" b="0" i="0" dirty="0">
                <a:solidFill>
                  <a:schemeClr val="tx1"/>
                </a:solidFill>
                <a:effectLst/>
                <a:latin typeface="Söhne"/>
              </a:rPr>
              <a:t> Facilitates containerized deployment, ensuring consistency and scalability across environments.</a:t>
            </a:r>
          </a:p>
          <a:p>
            <a:endParaRPr lang="en-US" sz="1600" dirty="0">
              <a:solidFill>
                <a:schemeClr val="tx1"/>
              </a:solidFill>
            </a:endParaRPr>
          </a:p>
        </p:txBody>
      </p:sp>
    </p:spTree>
    <p:extLst>
      <p:ext uri="{BB962C8B-B14F-4D97-AF65-F5344CB8AC3E}">
        <p14:creationId xmlns:p14="http://schemas.microsoft.com/office/powerpoint/2010/main" val="215540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52D6-1F86-47D2-0254-9EE8544D21F3}"/>
              </a:ext>
            </a:extLst>
          </p:cNvPr>
          <p:cNvSpPr>
            <a:spLocks noGrp="1"/>
          </p:cNvSpPr>
          <p:nvPr>
            <p:ph type="title"/>
          </p:nvPr>
        </p:nvSpPr>
        <p:spPr/>
        <p:txBody>
          <a:bodyPr/>
          <a:lstStyle/>
          <a:p>
            <a:r>
              <a:rPr lang="en-IN" dirty="0"/>
              <a:t>Project Pipeline</a:t>
            </a:r>
          </a:p>
        </p:txBody>
      </p:sp>
      <p:pic>
        <p:nvPicPr>
          <p:cNvPr id="5" name="Content Placeholder 4">
            <a:extLst>
              <a:ext uri="{FF2B5EF4-FFF2-40B4-BE49-F238E27FC236}">
                <a16:creationId xmlns:a16="http://schemas.microsoft.com/office/drawing/2014/main" id="{A6D48A96-9D7E-0E8C-AB5F-E2568C822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52614"/>
            <a:ext cx="7683472" cy="4596493"/>
          </a:xfrm>
        </p:spPr>
      </p:pic>
    </p:spTree>
    <p:extLst>
      <p:ext uri="{BB962C8B-B14F-4D97-AF65-F5344CB8AC3E}">
        <p14:creationId xmlns:p14="http://schemas.microsoft.com/office/powerpoint/2010/main" val="407295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473B-8242-9BDD-3D71-B62B4AE1A127}"/>
              </a:ext>
            </a:extLst>
          </p:cNvPr>
          <p:cNvSpPr>
            <a:spLocks noGrp="1"/>
          </p:cNvSpPr>
          <p:nvPr>
            <p:ph type="title"/>
          </p:nvPr>
        </p:nvSpPr>
        <p:spPr/>
        <p:txBody>
          <a:bodyPr/>
          <a:lstStyle/>
          <a:p>
            <a:r>
              <a:rPr lang="en-US" sz="3200" b="0" i="0" dirty="0">
                <a:effectLst/>
                <a:latin typeface="Söhne"/>
              </a:rPr>
              <a:t>Conclusion</a:t>
            </a:r>
            <a:endParaRPr lang="en-US" dirty="0"/>
          </a:p>
        </p:txBody>
      </p:sp>
      <p:sp>
        <p:nvSpPr>
          <p:cNvPr id="3" name="Content Placeholder 2">
            <a:extLst>
              <a:ext uri="{FF2B5EF4-FFF2-40B4-BE49-F238E27FC236}">
                <a16:creationId xmlns:a16="http://schemas.microsoft.com/office/drawing/2014/main" id="{D57331F3-443B-8774-2B68-15DC15579941}"/>
              </a:ext>
            </a:extLst>
          </p:cNvPr>
          <p:cNvSpPr>
            <a:spLocks noGrp="1"/>
          </p:cNvSpPr>
          <p:nvPr>
            <p:ph idx="1"/>
          </p:nvPr>
        </p:nvSpPr>
        <p:spPr>
          <a:xfrm>
            <a:off x="677334" y="1712181"/>
            <a:ext cx="7983089" cy="2640011"/>
          </a:xfrm>
        </p:spPr>
        <p:txBody>
          <a:bodyPr>
            <a:normAutofit/>
          </a:bodyPr>
          <a:lstStyle/>
          <a:p>
            <a:pPr algn="l"/>
            <a:r>
              <a:rPr lang="en-US" sz="1600" b="0" i="0" dirty="0">
                <a:solidFill>
                  <a:schemeClr val="tx1"/>
                </a:solidFill>
                <a:effectLst/>
                <a:latin typeface="Söhne"/>
              </a:rPr>
              <a:t>The conclusion of our project, "Anomaly Detection in Web Applications using Machine Learning," signifies the culmination of our efforts in enhancing web application management and security.</a:t>
            </a:r>
          </a:p>
          <a:p>
            <a:pPr algn="l"/>
            <a:r>
              <a:rPr lang="en-US" sz="1600" b="0" i="0" dirty="0">
                <a:solidFill>
                  <a:schemeClr val="tx1"/>
                </a:solidFill>
                <a:effectLst/>
                <a:latin typeface="Söhne"/>
              </a:rPr>
              <a:t>Our accomplishments include automating proactive administration, reducing downtime through timely anomaly identification, enhancing security measures by swiftly spotting anomalies, and optimizing performance with insights derived from anomaly patterns.</a:t>
            </a:r>
          </a:p>
          <a:p>
            <a:pPr algn="l"/>
            <a:r>
              <a:rPr lang="en-US" sz="1600" b="0" i="0" dirty="0">
                <a:solidFill>
                  <a:schemeClr val="tx1"/>
                </a:solidFill>
                <a:effectLst/>
                <a:latin typeface="Söhne"/>
              </a:rPr>
              <a:t>Looking forward, our focus lies in adopting advanced machine learning techniques for greater accuracy, expanding system compatibility across various web servers, and refining real-time analysis capabilities for immediate anomaly detection</a:t>
            </a:r>
          </a:p>
          <a:p>
            <a:pPr marL="0" indent="0">
              <a:buNone/>
            </a:pPr>
            <a:endParaRPr lang="en-US" sz="1600" dirty="0">
              <a:solidFill>
                <a:schemeClr val="tx1"/>
              </a:solidFill>
            </a:endParaRPr>
          </a:p>
        </p:txBody>
      </p:sp>
    </p:spTree>
    <p:extLst>
      <p:ext uri="{BB962C8B-B14F-4D97-AF65-F5344CB8AC3E}">
        <p14:creationId xmlns:p14="http://schemas.microsoft.com/office/powerpoint/2010/main" val="364344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0DE0DA-D52C-86AE-5BFB-E329B3FA40C5}"/>
              </a:ext>
            </a:extLst>
          </p:cNvPr>
          <p:cNvSpPr>
            <a:spLocks noGrp="1"/>
          </p:cNvSpPr>
          <p:nvPr>
            <p:ph type="title"/>
          </p:nvPr>
        </p:nvSpPr>
        <p:spPr>
          <a:xfrm>
            <a:off x="2884205" y="1918351"/>
            <a:ext cx="5345395" cy="1826581"/>
          </a:xfrm>
        </p:spPr>
        <p:txBody>
          <a:bodyPr>
            <a:normAutofit/>
          </a:bodyPr>
          <a:lstStyle/>
          <a:p>
            <a:r>
              <a:rPr lang="en-IN" sz="7200" dirty="0"/>
              <a:t>Thank You</a:t>
            </a:r>
          </a:p>
        </p:txBody>
      </p:sp>
    </p:spTree>
    <p:extLst>
      <p:ext uri="{BB962C8B-B14F-4D97-AF65-F5344CB8AC3E}">
        <p14:creationId xmlns:p14="http://schemas.microsoft.com/office/powerpoint/2010/main" val="258104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7C35EB-A2E2-7B22-AB30-F83A37E2544F}"/>
              </a:ext>
            </a:extLst>
          </p:cNvPr>
          <p:cNvSpPr>
            <a:spLocks noGrp="1"/>
          </p:cNvSpPr>
          <p:nvPr>
            <p:ph type="title"/>
          </p:nvPr>
        </p:nvSpPr>
        <p:spPr/>
        <p:txBody>
          <a:bodyPr/>
          <a:lstStyle/>
          <a:p>
            <a:r>
              <a:rPr lang="en-US" b="1" i="0" dirty="0">
                <a:effectLst/>
                <a:latin typeface="Söhne"/>
              </a:rPr>
              <a:t>Introduction</a:t>
            </a:r>
            <a:endParaRPr lang="en-IN" dirty="0"/>
          </a:p>
        </p:txBody>
      </p:sp>
      <p:sp>
        <p:nvSpPr>
          <p:cNvPr id="7" name="Content Placeholder 6">
            <a:extLst>
              <a:ext uri="{FF2B5EF4-FFF2-40B4-BE49-F238E27FC236}">
                <a16:creationId xmlns:a16="http://schemas.microsoft.com/office/drawing/2014/main" id="{41CB9106-C2AE-4402-A421-AD779987D994}"/>
              </a:ext>
            </a:extLst>
          </p:cNvPr>
          <p:cNvSpPr>
            <a:spLocks noGrp="1"/>
          </p:cNvSpPr>
          <p:nvPr>
            <p:ph idx="1"/>
          </p:nvPr>
        </p:nvSpPr>
        <p:spPr>
          <a:xfrm>
            <a:off x="677334" y="1767255"/>
            <a:ext cx="8596668" cy="3956537"/>
          </a:xfrm>
        </p:spPr>
        <p:txBody>
          <a:bodyPr>
            <a:normAutofit/>
          </a:bodyPr>
          <a:lstStyle/>
          <a:p>
            <a:pPr algn="l"/>
            <a:r>
              <a:rPr lang="en-US" sz="1600" b="0" i="0" dirty="0">
                <a:solidFill>
                  <a:schemeClr val="tx1"/>
                </a:solidFill>
                <a:effectLst/>
                <a:latin typeface="Söhne"/>
              </a:rPr>
              <a:t>We're focusing on "Anomaly Detection in Web Applications using Machine Learning." Our project addresses the growing need for automated analysis of server logs .</a:t>
            </a:r>
          </a:p>
          <a:p>
            <a:pPr algn="l"/>
            <a:r>
              <a:rPr lang="en-US" sz="1600" b="1" i="0" dirty="0">
                <a:solidFill>
                  <a:schemeClr val="tx1"/>
                </a:solidFill>
                <a:effectLst/>
                <a:latin typeface="Söhne"/>
              </a:rPr>
              <a:t>Key Points:</a:t>
            </a: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Significance:</a:t>
            </a:r>
            <a:r>
              <a:rPr lang="en-US" sz="1600" b="0" i="0" dirty="0">
                <a:solidFill>
                  <a:schemeClr val="tx1"/>
                </a:solidFill>
                <a:effectLst/>
                <a:latin typeface="Söhne"/>
              </a:rPr>
              <a:t> As web applications become more vital, their reliability and security are paramount. Manual log analysis is impractical due to increasing log sizes.</a:t>
            </a:r>
          </a:p>
          <a:p>
            <a:pPr algn="l">
              <a:buFont typeface="+mj-lt"/>
              <a:buAutoNum type="arabicPeriod"/>
            </a:pPr>
            <a:r>
              <a:rPr lang="en-US" sz="1600" b="1" i="0" dirty="0">
                <a:solidFill>
                  <a:schemeClr val="tx1"/>
                </a:solidFill>
                <a:effectLst/>
                <a:latin typeface="Söhne"/>
              </a:rPr>
              <a:t>Automated Anomaly Detection:</a:t>
            </a:r>
            <a:r>
              <a:rPr lang="en-US" sz="1600" b="0" i="0" dirty="0">
                <a:solidFill>
                  <a:schemeClr val="tx1"/>
                </a:solidFill>
                <a:effectLst/>
                <a:latin typeface="Söhne"/>
              </a:rPr>
              <a:t> We've developed a machine learning-driven system to automatically identify anomalies in real-time, helping administrators respond swiftly.</a:t>
            </a:r>
          </a:p>
          <a:p>
            <a:pPr algn="l">
              <a:buFont typeface="+mj-lt"/>
              <a:buAutoNum type="arabicPeriod"/>
            </a:pPr>
            <a:r>
              <a:rPr lang="en-US" sz="1600" b="1" i="0" dirty="0">
                <a:solidFill>
                  <a:schemeClr val="tx1"/>
                </a:solidFill>
                <a:effectLst/>
                <a:latin typeface="Söhne"/>
              </a:rPr>
              <a:t>Benefits:</a:t>
            </a:r>
            <a:r>
              <a:rPr lang="en-US" sz="1600" b="0" i="0" dirty="0">
                <a:solidFill>
                  <a:schemeClr val="tx1"/>
                </a:solidFill>
                <a:effectLst/>
                <a:latin typeface="Söhne"/>
              </a:rPr>
              <a:t> Proactive administration offers downtime prevention, enhanced security, optimized performance, and data-informed decision-making.</a:t>
            </a:r>
          </a:p>
          <a:p>
            <a:endParaRPr lang="en-IN" sz="1600" dirty="0">
              <a:solidFill>
                <a:schemeClr val="tx1"/>
              </a:solidFill>
            </a:endParaRPr>
          </a:p>
        </p:txBody>
      </p:sp>
    </p:spTree>
    <p:extLst>
      <p:ext uri="{BB962C8B-B14F-4D97-AF65-F5344CB8AC3E}">
        <p14:creationId xmlns:p14="http://schemas.microsoft.com/office/powerpoint/2010/main" val="30419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8FB6-FB5C-FC5E-DBE7-5FB6EF0368E0}"/>
              </a:ext>
            </a:extLst>
          </p:cNvPr>
          <p:cNvSpPr>
            <a:spLocks noGrp="1"/>
          </p:cNvSpPr>
          <p:nvPr>
            <p:ph type="title"/>
          </p:nvPr>
        </p:nvSpPr>
        <p:spPr>
          <a:xfrm>
            <a:off x="677334" y="609600"/>
            <a:ext cx="8596668" cy="832338"/>
          </a:xfrm>
        </p:spPr>
        <p:txBody>
          <a:bodyPr>
            <a:normAutofit fontScale="90000"/>
          </a:bodyPr>
          <a:lstStyle/>
          <a:p>
            <a:r>
              <a:rPr lang="en-US" sz="3600" b="1" i="0" dirty="0">
                <a:effectLst/>
                <a:latin typeface="Söhne"/>
              </a:rPr>
              <a:t>Project Overview</a:t>
            </a:r>
            <a:br>
              <a:rPr lang="en-US" sz="3600" b="0" i="0" dirty="0">
                <a:effectLst/>
                <a:latin typeface="Söhne"/>
              </a:rPr>
            </a:b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77996D56-AAC8-9E3D-C9B2-FF3C9A73C869}"/>
              </a:ext>
            </a:extLst>
          </p:cNvPr>
          <p:cNvSpPr>
            <a:spLocks noGrp="1"/>
          </p:cNvSpPr>
          <p:nvPr>
            <p:ph idx="1"/>
          </p:nvPr>
        </p:nvSpPr>
        <p:spPr>
          <a:xfrm>
            <a:off x="677334" y="1641844"/>
            <a:ext cx="8596668" cy="3466488"/>
          </a:xfrm>
        </p:spPr>
        <p:txBody>
          <a:bodyPr>
            <a:noAutofit/>
          </a:bodyPr>
          <a:lstStyle/>
          <a:p>
            <a:pPr algn="l"/>
            <a:r>
              <a:rPr lang="en-US" sz="1600" b="0" i="0" dirty="0">
                <a:solidFill>
                  <a:schemeClr val="tx1"/>
                </a:solidFill>
                <a:effectLst/>
                <a:latin typeface="Söhne"/>
              </a:rPr>
              <a:t>Our project centers on automating anomaly detection in web applications using a robust three-tier architecture. This architecture adheres to standard web server logging practices and transforms logs into proactive tools for administrators.</a:t>
            </a:r>
          </a:p>
          <a:p>
            <a:pPr algn="l"/>
            <a:r>
              <a:rPr lang="en-US" sz="1600" b="1" i="0" dirty="0">
                <a:solidFill>
                  <a:schemeClr val="tx1"/>
                </a:solidFill>
                <a:effectLst/>
                <a:latin typeface="Söhne"/>
              </a:rPr>
              <a:t>Key Points:</a:t>
            </a: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Three-Tier Architecture:</a:t>
            </a:r>
            <a:r>
              <a:rPr lang="en-US" sz="1600" b="0" i="0" dirty="0">
                <a:solidFill>
                  <a:schemeClr val="tx1"/>
                </a:solidFill>
                <a:effectLst/>
                <a:latin typeface="Söhne"/>
              </a:rPr>
              <a:t> Our system comprises Presentation, Logic, and Data tiers. This design enables efficient log processing, feature extraction, and real-time analysis.</a:t>
            </a:r>
          </a:p>
          <a:p>
            <a:pPr algn="l">
              <a:buFont typeface="+mj-lt"/>
              <a:buAutoNum type="arabicPeriod"/>
            </a:pPr>
            <a:r>
              <a:rPr lang="en-US" sz="1600" b="1" i="0" dirty="0">
                <a:solidFill>
                  <a:schemeClr val="tx1"/>
                </a:solidFill>
                <a:effectLst/>
                <a:latin typeface="Söhne"/>
              </a:rPr>
              <a:t>Web Server Logging Practices:</a:t>
            </a:r>
            <a:r>
              <a:rPr lang="en-US" sz="1600" b="0" i="0" dirty="0">
                <a:solidFill>
                  <a:schemeClr val="tx1"/>
                </a:solidFill>
                <a:effectLst/>
                <a:latin typeface="Söhne"/>
              </a:rPr>
              <a:t> Our system aligns with industry-standard logging practices, ensuring compatibility and integration with various web servers without extensive customization.</a:t>
            </a:r>
          </a:p>
          <a:p>
            <a:pPr algn="l">
              <a:buFont typeface="+mj-lt"/>
              <a:buAutoNum type="arabicPeriod"/>
            </a:pPr>
            <a:r>
              <a:rPr lang="en-US" sz="1600" b="1" i="0" dirty="0">
                <a:solidFill>
                  <a:schemeClr val="tx1"/>
                </a:solidFill>
                <a:effectLst/>
                <a:latin typeface="Söhne"/>
              </a:rPr>
              <a:t>Proactive Tools:</a:t>
            </a:r>
            <a:r>
              <a:rPr lang="en-US" sz="1600" b="0" i="0" dirty="0">
                <a:solidFill>
                  <a:schemeClr val="tx1"/>
                </a:solidFill>
                <a:effectLst/>
                <a:latin typeface="Söhne"/>
              </a:rPr>
              <a:t> Server logs are elevated from records to insights. Administrators can gain real-time insights, prevent downtime, enhance security, and make informed decisions using our system.</a:t>
            </a:r>
          </a:p>
          <a:p>
            <a:pPr marL="0" indent="0" algn="just">
              <a:buNone/>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04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4663-0019-E2C2-5E7C-6F6500B8D03F}"/>
              </a:ext>
            </a:extLst>
          </p:cNvPr>
          <p:cNvSpPr>
            <a:spLocks noGrp="1"/>
          </p:cNvSpPr>
          <p:nvPr>
            <p:ph type="title"/>
          </p:nvPr>
        </p:nvSpPr>
        <p:spPr/>
        <p:txBody>
          <a:bodyPr/>
          <a:lstStyle/>
          <a:p>
            <a:pPr algn="l"/>
            <a:r>
              <a:rPr lang="en-US" b="1" i="0" dirty="0">
                <a:effectLst/>
                <a:latin typeface="Söhne"/>
              </a:rPr>
              <a:t>Importance of Anomaly Detection</a:t>
            </a:r>
            <a:endParaRPr lang="en-US" b="0" i="0" dirty="0">
              <a:effectLst/>
              <a:latin typeface="Söhne"/>
            </a:endParaRPr>
          </a:p>
        </p:txBody>
      </p:sp>
      <p:sp>
        <p:nvSpPr>
          <p:cNvPr id="3" name="Content Placeholder 2">
            <a:extLst>
              <a:ext uri="{FF2B5EF4-FFF2-40B4-BE49-F238E27FC236}">
                <a16:creationId xmlns:a16="http://schemas.microsoft.com/office/drawing/2014/main" id="{73F65124-E5D6-7D66-0D50-7B916A681E93}"/>
              </a:ext>
            </a:extLst>
          </p:cNvPr>
          <p:cNvSpPr>
            <a:spLocks noGrp="1"/>
          </p:cNvSpPr>
          <p:nvPr>
            <p:ph idx="1"/>
          </p:nvPr>
        </p:nvSpPr>
        <p:spPr>
          <a:xfrm>
            <a:off x="677334" y="1895120"/>
            <a:ext cx="8596668" cy="3880773"/>
          </a:xfrm>
        </p:spPr>
        <p:txBody>
          <a:bodyPr>
            <a:normAutofit fontScale="92500" lnSpcReduction="20000"/>
          </a:bodyPr>
          <a:lstStyle/>
          <a:p>
            <a:pPr algn="l"/>
            <a:r>
              <a:rPr lang="en-US" b="0" i="0" dirty="0">
                <a:solidFill>
                  <a:schemeClr val="tx1"/>
                </a:solidFill>
                <a:effectLst/>
                <a:latin typeface="Söhne"/>
              </a:rPr>
              <a:t>We highlight the critical role of anomaly detection in ensuring the reliability and security of web applications. Detecting anomalies early can avert downtime and mitigate security breaches.</a:t>
            </a:r>
          </a:p>
          <a:p>
            <a:pPr algn="l"/>
            <a:r>
              <a:rPr lang="en-US" b="1" i="0" dirty="0">
                <a:solidFill>
                  <a:schemeClr val="tx1"/>
                </a:solidFill>
                <a:effectLst/>
                <a:latin typeface="Söhne"/>
              </a:rPr>
              <a:t>Key Points:</a:t>
            </a: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Reliability and Security:</a:t>
            </a:r>
            <a:r>
              <a:rPr lang="en-US" b="0" i="0" dirty="0">
                <a:solidFill>
                  <a:schemeClr val="tx1"/>
                </a:solidFill>
                <a:effectLst/>
                <a:latin typeface="Söhne"/>
              </a:rPr>
              <a:t> Anomalies can indicate issues before they escalate, safeguarding the application's reliability and maintaining a positive user experience.</a:t>
            </a:r>
          </a:p>
          <a:p>
            <a:pPr algn="l">
              <a:buFont typeface="+mj-lt"/>
              <a:buAutoNum type="arabicPeriod"/>
            </a:pPr>
            <a:r>
              <a:rPr lang="en-US" b="1" i="0" dirty="0">
                <a:solidFill>
                  <a:schemeClr val="tx1"/>
                </a:solidFill>
                <a:effectLst/>
                <a:latin typeface="Söhne"/>
              </a:rPr>
              <a:t>Downtime Prevention:</a:t>
            </a:r>
            <a:r>
              <a:rPr lang="en-US" b="0" i="0" dirty="0">
                <a:solidFill>
                  <a:schemeClr val="tx1"/>
                </a:solidFill>
                <a:effectLst/>
                <a:latin typeface="Söhne"/>
              </a:rPr>
              <a:t> Identifying anomalies early allows administrators to address potential failures, reducing downtime and minimizing disruption.</a:t>
            </a:r>
          </a:p>
          <a:p>
            <a:pPr algn="l">
              <a:buFont typeface="+mj-lt"/>
              <a:buAutoNum type="arabicPeriod"/>
            </a:pPr>
            <a:r>
              <a:rPr lang="en-US" b="1" i="0" dirty="0">
                <a:solidFill>
                  <a:schemeClr val="tx1"/>
                </a:solidFill>
                <a:effectLst/>
                <a:latin typeface="Söhne"/>
              </a:rPr>
              <a:t>Security Breach Mitigation:</a:t>
            </a:r>
            <a:r>
              <a:rPr lang="en-US" b="0" i="0" dirty="0">
                <a:solidFill>
                  <a:schemeClr val="tx1"/>
                </a:solidFill>
                <a:effectLst/>
                <a:latin typeface="Söhne"/>
              </a:rPr>
              <a:t> Anomalies can signal unauthorized access attempts or abnormal behavior, enabling swift action to prevent security breaches.</a:t>
            </a:r>
          </a:p>
          <a:p>
            <a:pPr algn="l">
              <a:buFont typeface="+mj-lt"/>
              <a:buAutoNum type="arabicPeriod"/>
            </a:pPr>
            <a:r>
              <a:rPr lang="en-US" b="1" i="0" dirty="0">
                <a:solidFill>
                  <a:schemeClr val="tx1"/>
                </a:solidFill>
                <a:effectLst/>
                <a:latin typeface="Söhne"/>
              </a:rPr>
              <a:t>Operational Efficiency:</a:t>
            </a:r>
            <a:r>
              <a:rPr lang="en-US" b="0" i="0" dirty="0">
                <a:solidFill>
                  <a:schemeClr val="tx1"/>
                </a:solidFill>
                <a:effectLst/>
                <a:latin typeface="Söhne"/>
              </a:rPr>
              <a:t> Proactive anomaly detection optimizes resource allocation, ensuring efficient performance and resource utilization.</a:t>
            </a:r>
          </a:p>
          <a:p>
            <a:pPr marL="0" indent="0">
              <a:buNone/>
            </a:pPr>
            <a:br>
              <a:rPr lang="en-US" dirty="0">
                <a:solidFill>
                  <a:schemeClr val="tx1"/>
                </a:solidFill>
              </a:rPr>
            </a:b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05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135-E693-BA95-CDD8-BEB1F49482B2}"/>
              </a:ext>
            </a:extLst>
          </p:cNvPr>
          <p:cNvSpPr>
            <a:spLocks noGrp="1"/>
          </p:cNvSpPr>
          <p:nvPr>
            <p:ph type="title"/>
          </p:nvPr>
        </p:nvSpPr>
        <p:spPr/>
        <p:txBody>
          <a:bodyPr/>
          <a:lstStyle/>
          <a:p>
            <a:pPr algn="l"/>
            <a:r>
              <a:rPr lang="en-US" b="1" i="0" dirty="0">
                <a:effectLst/>
                <a:latin typeface="Söhne"/>
              </a:rPr>
              <a:t>Machine Learning Approach</a:t>
            </a:r>
            <a:endParaRPr lang="en-US" b="0" i="0" dirty="0">
              <a:effectLst/>
              <a:latin typeface="Söhne"/>
            </a:endParaRPr>
          </a:p>
        </p:txBody>
      </p:sp>
      <p:sp>
        <p:nvSpPr>
          <p:cNvPr id="3" name="Content Placeholder 2">
            <a:extLst>
              <a:ext uri="{FF2B5EF4-FFF2-40B4-BE49-F238E27FC236}">
                <a16:creationId xmlns:a16="http://schemas.microsoft.com/office/drawing/2014/main" id="{1630B1FE-2C0C-6F7F-0B20-EA5556ED4C84}"/>
              </a:ext>
            </a:extLst>
          </p:cNvPr>
          <p:cNvSpPr>
            <a:spLocks noGrp="1"/>
          </p:cNvSpPr>
          <p:nvPr>
            <p:ph idx="1"/>
          </p:nvPr>
        </p:nvSpPr>
        <p:spPr>
          <a:xfrm>
            <a:off x="677334" y="1457205"/>
            <a:ext cx="8596668" cy="4996349"/>
          </a:xfrm>
        </p:spPr>
        <p:txBody>
          <a:bodyPr>
            <a:noAutofit/>
          </a:bodyPr>
          <a:lstStyle/>
          <a:p>
            <a:pPr algn="l"/>
            <a:r>
              <a:rPr lang="en-US" sz="1600" b="0" i="0" dirty="0">
                <a:solidFill>
                  <a:schemeClr val="tx1"/>
                </a:solidFill>
                <a:effectLst/>
                <a:latin typeface="Söhne"/>
              </a:rPr>
              <a:t>This introduces the concept of leveraging machine learning to automate anomaly detection, showcasing the benefits of using ML techniques for this purpose.</a:t>
            </a:r>
          </a:p>
          <a:p>
            <a:pPr algn="l"/>
            <a:r>
              <a:rPr lang="en-US" sz="1600" b="1" i="0" dirty="0">
                <a:solidFill>
                  <a:schemeClr val="tx1"/>
                </a:solidFill>
                <a:effectLst/>
                <a:latin typeface="Söhne"/>
              </a:rPr>
              <a:t>Explanation:</a:t>
            </a: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Automated Anomaly Detection:</a:t>
            </a:r>
            <a:r>
              <a:rPr lang="en-US" sz="1600" b="0" i="0" dirty="0">
                <a:solidFill>
                  <a:schemeClr val="tx1"/>
                </a:solidFill>
                <a:effectLst/>
                <a:latin typeface="Söhne"/>
              </a:rPr>
              <a:t> Machine learning enables us to automate the process of identifying anomalies within web application logs. Instead of manual analysis, ML algorithms can learn patterns and deviations from historical data.</a:t>
            </a:r>
          </a:p>
          <a:p>
            <a:pPr algn="l">
              <a:buFont typeface="+mj-lt"/>
              <a:buAutoNum type="arabicPeriod"/>
            </a:pPr>
            <a:r>
              <a:rPr lang="en-US" sz="1600" b="1" i="0" dirty="0">
                <a:solidFill>
                  <a:schemeClr val="tx1"/>
                </a:solidFill>
                <a:effectLst/>
                <a:latin typeface="Söhne"/>
              </a:rPr>
              <a:t>Advantages of ML:</a:t>
            </a:r>
            <a:endParaRPr lang="en-US" sz="1600" b="0" i="0" dirty="0">
              <a:solidFill>
                <a:schemeClr val="tx1"/>
              </a:solidFill>
              <a:effectLst/>
              <a:latin typeface="Söhne"/>
            </a:endParaRPr>
          </a:p>
          <a:p>
            <a:pPr marL="742950" lvl="1" indent="-285750" algn="l">
              <a:buFont typeface="+mj-lt"/>
              <a:buAutoNum type="arabicPeriod"/>
            </a:pPr>
            <a:r>
              <a:rPr lang="en-US" b="1" i="0" dirty="0">
                <a:solidFill>
                  <a:schemeClr val="tx1"/>
                </a:solidFill>
                <a:effectLst/>
                <a:latin typeface="Söhne"/>
              </a:rPr>
              <a:t>Scalability:</a:t>
            </a:r>
            <a:r>
              <a:rPr lang="en-US" b="0" i="0" dirty="0">
                <a:solidFill>
                  <a:schemeClr val="tx1"/>
                </a:solidFill>
                <a:effectLst/>
                <a:latin typeface="Söhne"/>
              </a:rPr>
              <a:t> ML techniques can efficiently handle large volumes of data, making them suitable for analyzing extensive log files and adapting to growing data sizes.</a:t>
            </a:r>
          </a:p>
          <a:p>
            <a:pPr marL="742950" lvl="1" indent="-285750" algn="l">
              <a:buFont typeface="+mj-lt"/>
              <a:buAutoNum type="arabicPeriod"/>
            </a:pPr>
            <a:r>
              <a:rPr lang="en-US" b="1" i="0" dirty="0">
                <a:solidFill>
                  <a:schemeClr val="tx1"/>
                </a:solidFill>
                <a:effectLst/>
                <a:latin typeface="Söhne"/>
              </a:rPr>
              <a:t>Continuous Learning:</a:t>
            </a:r>
            <a:r>
              <a:rPr lang="en-US" b="0" i="0" dirty="0">
                <a:solidFill>
                  <a:schemeClr val="tx1"/>
                </a:solidFill>
                <a:effectLst/>
                <a:latin typeface="Söhne"/>
              </a:rPr>
              <a:t> ML models continuously learn from new data, adapting to evolving patterns and ensuring relevance as the application environment changes.</a:t>
            </a:r>
          </a:p>
          <a:p>
            <a:pPr marL="742950" lvl="1" indent="-285750" algn="l">
              <a:buFont typeface="+mj-lt"/>
              <a:buAutoNum type="arabicPeriod"/>
            </a:pPr>
            <a:r>
              <a:rPr lang="en-US" b="1" i="0" dirty="0">
                <a:solidFill>
                  <a:schemeClr val="tx1"/>
                </a:solidFill>
                <a:effectLst/>
                <a:latin typeface="Söhne"/>
              </a:rPr>
              <a:t>Complex Pattern Recognition:</a:t>
            </a:r>
            <a:r>
              <a:rPr lang="en-US" b="0" i="0" dirty="0">
                <a:solidFill>
                  <a:schemeClr val="tx1"/>
                </a:solidFill>
                <a:effectLst/>
                <a:latin typeface="Söhne"/>
              </a:rPr>
              <a:t> ML algorithms excel at recognizing complex patterns and subtle deviations, which might be difficult to capture through traditional rule-based methods.</a:t>
            </a:r>
          </a:p>
          <a:p>
            <a:pPr marL="742950" lvl="1" indent="-285750" algn="l">
              <a:buFont typeface="+mj-lt"/>
              <a:buAutoNum type="arabicPeriod"/>
            </a:pPr>
            <a:r>
              <a:rPr lang="en-US" b="1" i="0" dirty="0">
                <a:solidFill>
                  <a:schemeClr val="tx1"/>
                </a:solidFill>
                <a:effectLst/>
                <a:latin typeface="Söhne"/>
              </a:rPr>
              <a:t>Reduced Human Bias:</a:t>
            </a:r>
            <a:r>
              <a:rPr lang="en-US" b="0" i="0" dirty="0">
                <a:solidFill>
                  <a:schemeClr val="tx1"/>
                </a:solidFill>
                <a:effectLst/>
                <a:latin typeface="Söhne"/>
              </a:rPr>
              <a:t> ML reduces human intervention, minimizing subjective interpretations and bias in anomaly detection.</a:t>
            </a:r>
          </a:p>
        </p:txBody>
      </p:sp>
    </p:spTree>
    <p:extLst>
      <p:ext uri="{BB962C8B-B14F-4D97-AF65-F5344CB8AC3E}">
        <p14:creationId xmlns:p14="http://schemas.microsoft.com/office/powerpoint/2010/main" val="106587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44A1-6BE2-C1F4-ED18-8987C1CA9C81}"/>
              </a:ext>
            </a:extLst>
          </p:cNvPr>
          <p:cNvSpPr>
            <a:spLocks noGrp="1"/>
          </p:cNvSpPr>
          <p:nvPr>
            <p:ph type="title"/>
          </p:nvPr>
        </p:nvSpPr>
        <p:spPr/>
        <p:txBody>
          <a:bodyPr/>
          <a:lstStyle/>
          <a:p>
            <a:r>
              <a:rPr lang="en-US" dirty="0"/>
              <a:t>Project Flow</a:t>
            </a:r>
            <a:endParaRPr lang="en-IN" dirty="0"/>
          </a:p>
        </p:txBody>
      </p:sp>
      <p:pic>
        <p:nvPicPr>
          <p:cNvPr id="4" name="Content Placeholder 3">
            <a:extLst>
              <a:ext uri="{FF2B5EF4-FFF2-40B4-BE49-F238E27FC236}">
                <a16:creationId xmlns:a16="http://schemas.microsoft.com/office/drawing/2014/main" id="{1AFBED5A-8599-A405-06E7-4B272A77FC9A}"/>
              </a:ext>
            </a:extLst>
          </p:cNvPr>
          <p:cNvPicPr>
            <a:picLocks noGrp="1" noChangeAspect="1"/>
          </p:cNvPicPr>
          <p:nvPr>
            <p:ph idx="1"/>
          </p:nvPr>
        </p:nvPicPr>
        <p:blipFill>
          <a:blip r:embed="rId2"/>
          <a:stretch>
            <a:fillRect/>
          </a:stretch>
        </p:blipFill>
        <p:spPr>
          <a:xfrm>
            <a:off x="2926080" y="1818640"/>
            <a:ext cx="4450080" cy="4223385"/>
          </a:xfrm>
          <a:prstGeom prst="rect">
            <a:avLst/>
          </a:prstGeom>
        </p:spPr>
      </p:pic>
    </p:spTree>
    <p:extLst>
      <p:ext uri="{BB962C8B-B14F-4D97-AF65-F5344CB8AC3E}">
        <p14:creationId xmlns:p14="http://schemas.microsoft.com/office/powerpoint/2010/main" val="151132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99B-099C-A570-B830-AA45891031A7}"/>
              </a:ext>
            </a:extLst>
          </p:cNvPr>
          <p:cNvSpPr>
            <a:spLocks noGrp="1"/>
          </p:cNvSpPr>
          <p:nvPr>
            <p:ph type="title"/>
          </p:nvPr>
        </p:nvSpPr>
        <p:spPr/>
        <p:txBody>
          <a:bodyPr/>
          <a:lstStyle/>
          <a:p>
            <a:r>
              <a:rPr lang="en-IN" b="1" i="0" dirty="0">
                <a:effectLst/>
                <a:latin typeface="Söhne"/>
              </a:rPr>
              <a:t>Functional Requirements</a:t>
            </a:r>
            <a:endParaRPr lang="en-IN" dirty="0"/>
          </a:p>
        </p:txBody>
      </p:sp>
      <p:sp>
        <p:nvSpPr>
          <p:cNvPr id="3" name="Content Placeholder 2">
            <a:extLst>
              <a:ext uri="{FF2B5EF4-FFF2-40B4-BE49-F238E27FC236}">
                <a16:creationId xmlns:a16="http://schemas.microsoft.com/office/drawing/2014/main" id="{8A6BB590-E8DF-1077-67F8-E6B8803DEFF4}"/>
              </a:ext>
            </a:extLst>
          </p:cNvPr>
          <p:cNvSpPr>
            <a:spLocks noGrp="1"/>
          </p:cNvSpPr>
          <p:nvPr>
            <p:ph idx="1"/>
          </p:nvPr>
        </p:nvSpPr>
        <p:spPr>
          <a:xfrm>
            <a:off x="677334" y="1701730"/>
            <a:ext cx="8596668" cy="4546670"/>
          </a:xfrm>
        </p:spPr>
        <p:txBody>
          <a:bodyPr>
            <a:noAutofit/>
          </a:bodyPr>
          <a:lstStyle/>
          <a:p>
            <a:pPr algn="l"/>
            <a:r>
              <a:rPr lang="en-US" sz="1600" b="1" i="0" dirty="0">
                <a:solidFill>
                  <a:schemeClr val="tx1"/>
                </a:solidFill>
                <a:effectLst/>
                <a:latin typeface="Söhne"/>
              </a:rPr>
              <a:t>Data Collection</a:t>
            </a:r>
            <a:endParaRPr lang="en-US" sz="1600" b="0" i="0" dirty="0">
              <a:solidFill>
                <a:schemeClr val="tx1"/>
              </a:solidFill>
              <a:effectLst/>
              <a:latin typeface="Söhne"/>
            </a:endParaRPr>
          </a:p>
          <a:p>
            <a:pPr algn="l"/>
            <a:r>
              <a:rPr lang="en-US" sz="1600" b="0" i="0" dirty="0">
                <a:solidFill>
                  <a:schemeClr val="tx1"/>
                </a:solidFill>
                <a:effectLst/>
                <a:latin typeface="Söhne"/>
              </a:rPr>
              <a:t>The data types available for anomaly detection: successful operations and failure warnings. The process involves continuous collection of server logs capturing user interactions and responses. Preprocessing prepares the data for further analysis.</a:t>
            </a:r>
          </a:p>
          <a:p>
            <a:pPr algn="l"/>
            <a:r>
              <a:rPr lang="en-US" sz="1600" dirty="0">
                <a:solidFill>
                  <a:schemeClr val="tx1"/>
                </a:solidFill>
                <a:latin typeface="Söhne"/>
              </a:rPr>
              <a:t>F</a:t>
            </a:r>
            <a:r>
              <a:rPr lang="en-US" sz="1600" b="1" i="0" dirty="0">
                <a:solidFill>
                  <a:schemeClr val="tx1"/>
                </a:solidFill>
                <a:effectLst/>
                <a:latin typeface="Söhne"/>
              </a:rPr>
              <a:t>eature Engineering</a:t>
            </a:r>
            <a:endParaRPr lang="en-US" sz="1600" b="0" i="0" dirty="0">
              <a:solidFill>
                <a:schemeClr val="tx1"/>
              </a:solidFill>
              <a:effectLst/>
              <a:latin typeface="Söhne"/>
            </a:endParaRPr>
          </a:p>
          <a:p>
            <a:pPr algn="l"/>
            <a:r>
              <a:rPr lang="en-US" sz="1600" b="0" i="0" dirty="0">
                <a:solidFill>
                  <a:schemeClr val="tx1"/>
                </a:solidFill>
                <a:effectLst/>
                <a:latin typeface="Söhne"/>
              </a:rPr>
              <a:t>This elaborates on feature engineering, the process of extracting relevant attributes from server logs. Effective features are crucial for accurate anomaly detection, capturing unique patterns of normal and anomalous behavior. Dimensionality reduction techniques like PCA can streamline high-dimensional data.</a:t>
            </a:r>
          </a:p>
          <a:p>
            <a:pPr algn="l"/>
            <a:r>
              <a:rPr lang="en-US" sz="1600" b="1" i="0" dirty="0">
                <a:solidFill>
                  <a:schemeClr val="tx1"/>
                </a:solidFill>
                <a:effectLst/>
                <a:latin typeface="Söhne"/>
              </a:rPr>
              <a:t>Model Selection</a:t>
            </a:r>
            <a:endParaRPr lang="en-US" sz="1600" b="0" i="0" dirty="0">
              <a:solidFill>
                <a:schemeClr val="tx1"/>
              </a:solidFill>
              <a:effectLst/>
              <a:latin typeface="Söhne"/>
            </a:endParaRPr>
          </a:p>
          <a:p>
            <a:pPr algn="l"/>
            <a:r>
              <a:rPr lang="en-US" sz="1600" b="0" i="0" dirty="0">
                <a:solidFill>
                  <a:schemeClr val="tx1"/>
                </a:solidFill>
                <a:effectLst/>
                <a:latin typeface="Söhne"/>
              </a:rPr>
              <a:t>In this , we introduce the process of choosing a suitable algorithm for anomaly detection. The Isolation Forest algorithm is highlighted as our choice due to its efficiency in constructing random decision trees. It excels in handling outliers and is less sensitive to irrelevant features, ensuring accurate anomaly isolation.</a:t>
            </a:r>
          </a:p>
        </p:txBody>
      </p:sp>
    </p:spTree>
    <p:extLst>
      <p:ext uri="{BB962C8B-B14F-4D97-AF65-F5344CB8AC3E}">
        <p14:creationId xmlns:p14="http://schemas.microsoft.com/office/powerpoint/2010/main" val="248450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0BA3B-4276-1BE8-BAA1-3F4F86DB1680}"/>
              </a:ext>
            </a:extLst>
          </p:cNvPr>
          <p:cNvSpPr>
            <a:spLocks noGrp="1"/>
          </p:cNvSpPr>
          <p:nvPr>
            <p:ph idx="1"/>
          </p:nvPr>
        </p:nvSpPr>
        <p:spPr>
          <a:xfrm>
            <a:off x="677334" y="1274885"/>
            <a:ext cx="8596668" cy="4563207"/>
          </a:xfrm>
        </p:spPr>
        <p:txBody>
          <a:bodyPr>
            <a:noAutofit/>
          </a:bodyPr>
          <a:lstStyle/>
          <a:p>
            <a:pPr algn="l"/>
            <a:r>
              <a:rPr lang="en-US" sz="1600" b="1" i="0" dirty="0">
                <a:solidFill>
                  <a:schemeClr val="tx1"/>
                </a:solidFill>
                <a:effectLst/>
                <a:latin typeface="Söhne"/>
              </a:rPr>
              <a:t>Anomaly Detection Workflow:</a:t>
            </a: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Training and Validation:</a:t>
            </a:r>
            <a:r>
              <a:rPr lang="en-US" sz="1600" b="0" i="0" dirty="0">
                <a:solidFill>
                  <a:schemeClr val="tx1"/>
                </a:solidFill>
                <a:effectLst/>
                <a:latin typeface="Söhne"/>
              </a:rPr>
              <a:t> Historical data trains the Isolation Forest model, validated to ensure accuracy and optimize parameters.</a:t>
            </a:r>
          </a:p>
          <a:p>
            <a:pPr algn="l">
              <a:buFont typeface="+mj-lt"/>
              <a:buAutoNum type="arabicPeriod"/>
            </a:pPr>
            <a:r>
              <a:rPr lang="en-US" sz="1600" b="1" i="0" dirty="0">
                <a:solidFill>
                  <a:schemeClr val="tx1"/>
                </a:solidFill>
                <a:effectLst/>
                <a:latin typeface="Söhne"/>
              </a:rPr>
              <a:t>Anomaly Detection:</a:t>
            </a:r>
            <a:r>
              <a:rPr lang="en-US" sz="1600" b="0" i="0" dirty="0">
                <a:solidFill>
                  <a:schemeClr val="tx1"/>
                </a:solidFill>
                <a:effectLst/>
                <a:latin typeface="Söhne"/>
              </a:rPr>
              <a:t> Trained model processes log entries, assigning anomaly scores based on isolation from normal patterns.</a:t>
            </a:r>
          </a:p>
          <a:p>
            <a:pPr algn="l">
              <a:buFont typeface="+mj-lt"/>
              <a:buAutoNum type="arabicPeriod"/>
            </a:pPr>
            <a:r>
              <a:rPr lang="en-US" sz="1600" b="1" i="0" dirty="0">
                <a:solidFill>
                  <a:schemeClr val="tx1"/>
                </a:solidFill>
                <a:effectLst/>
                <a:latin typeface="Söhne"/>
              </a:rPr>
              <a:t>Threshold Classification:</a:t>
            </a:r>
            <a:r>
              <a:rPr lang="en-US" sz="1600" b="0" i="0" dirty="0">
                <a:solidFill>
                  <a:schemeClr val="tx1"/>
                </a:solidFill>
                <a:effectLst/>
                <a:latin typeface="Söhne"/>
              </a:rPr>
              <a:t> Anomaly scores above the threshold are flagged as anomalies, forming the basis of detection.</a:t>
            </a:r>
          </a:p>
          <a:p>
            <a:pPr algn="l"/>
            <a:r>
              <a:rPr lang="en-US" sz="1600" b="1" i="0" dirty="0">
                <a:solidFill>
                  <a:schemeClr val="tx1"/>
                </a:solidFill>
                <a:effectLst/>
                <a:latin typeface="Söhne"/>
              </a:rPr>
              <a:t>Results Analysis:</a:t>
            </a: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Sample Outcomes:</a:t>
            </a:r>
            <a:r>
              <a:rPr lang="en-US" sz="1600" b="0" i="0" dirty="0">
                <a:solidFill>
                  <a:schemeClr val="tx1"/>
                </a:solidFill>
                <a:effectLst/>
                <a:latin typeface="Söhne"/>
              </a:rPr>
              <a:t> Presented are examples of successful anomaly detections and correct identifications of normal behavior.</a:t>
            </a:r>
          </a:p>
          <a:p>
            <a:pPr algn="l">
              <a:buFont typeface="+mj-lt"/>
              <a:buAutoNum type="arabicPeriod"/>
            </a:pPr>
            <a:r>
              <a:rPr lang="en-US" sz="1600" b="1" i="0" dirty="0">
                <a:solidFill>
                  <a:schemeClr val="tx1"/>
                </a:solidFill>
                <a:effectLst/>
                <a:latin typeface="Söhne"/>
              </a:rPr>
              <a:t>False Positives/Negatives:</a:t>
            </a:r>
            <a:r>
              <a:rPr lang="en-US" sz="1600" b="0" i="0" dirty="0">
                <a:solidFill>
                  <a:schemeClr val="tx1"/>
                </a:solidFill>
                <a:effectLst/>
                <a:latin typeface="Söhne"/>
              </a:rPr>
              <a:t> Instances of missed anomalies and false alarms are discussed, offering insights for model refinement.</a:t>
            </a:r>
          </a:p>
          <a:p>
            <a:pPr algn="l">
              <a:buFont typeface="+mj-lt"/>
              <a:buAutoNum type="arabicPeriod"/>
            </a:pPr>
            <a:r>
              <a:rPr lang="en-US" sz="1600" b="1" i="0" dirty="0">
                <a:solidFill>
                  <a:schemeClr val="tx1"/>
                </a:solidFill>
                <a:effectLst/>
                <a:latin typeface="Söhne"/>
              </a:rPr>
              <a:t>Scalability and Real-time:</a:t>
            </a:r>
            <a:r>
              <a:rPr lang="en-US" sz="1600" b="0" i="0" dirty="0">
                <a:solidFill>
                  <a:schemeClr val="tx1"/>
                </a:solidFill>
                <a:effectLst/>
                <a:latin typeface="Söhne"/>
              </a:rPr>
              <a:t> The system demonstrates scalability for growing log volumes and real-time analysis for immediate anomaly detection.</a:t>
            </a:r>
          </a:p>
          <a:p>
            <a:pPr marL="0" indent="0">
              <a:buNone/>
            </a:pPr>
            <a:endParaRPr lang="en-US" sz="1600" dirty="0">
              <a:solidFill>
                <a:schemeClr val="tx1"/>
              </a:solidFill>
            </a:endParaRPr>
          </a:p>
        </p:txBody>
      </p:sp>
    </p:spTree>
    <p:extLst>
      <p:ext uri="{BB962C8B-B14F-4D97-AF65-F5344CB8AC3E}">
        <p14:creationId xmlns:p14="http://schemas.microsoft.com/office/powerpoint/2010/main" val="87704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8DF9-512D-AF08-4B50-D6632DB5992D}"/>
              </a:ext>
            </a:extLst>
          </p:cNvPr>
          <p:cNvSpPr>
            <a:spLocks noGrp="1"/>
          </p:cNvSpPr>
          <p:nvPr>
            <p:ph type="title"/>
          </p:nvPr>
        </p:nvSpPr>
        <p:spPr/>
        <p:txBody>
          <a:bodyPr>
            <a:normAutofit/>
          </a:bodyPr>
          <a:lstStyle/>
          <a:p>
            <a:r>
              <a:rPr lang="en-US" sz="3200" b="1" i="0" dirty="0">
                <a:effectLst/>
                <a:latin typeface="Söhne"/>
              </a:rPr>
              <a:t>Benefits and Impact</a:t>
            </a:r>
            <a:br>
              <a:rPr lang="en-US" sz="3200" b="0" i="0" dirty="0">
                <a:effectLst/>
                <a:latin typeface="Söhne"/>
              </a:rPr>
            </a:br>
            <a:endParaRPr lang="en-US" sz="3200" dirty="0"/>
          </a:p>
        </p:txBody>
      </p:sp>
      <p:sp>
        <p:nvSpPr>
          <p:cNvPr id="3" name="Content Placeholder 2">
            <a:extLst>
              <a:ext uri="{FF2B5EF4-FFF2-40B4-BE49-F238E27FC236}">
                <a16:creationId xmlns:a16="http://schemas.microsoft.com/office/drawing/2014/main" id="{3E44BA5B-E24D-E9E7-5886-9D2AF9804AFC}"/>
              </a:ext>
            </a:extLst>
          </p:cNvPr>
          <p:cNvSpPr>
            <a:spLocks noGrp="1"/>
          </p:cNvSpPr>
          <p:nvPr>
            <p:ph idx="1"/>
          </p:nvPr>
        </p:nvSpPr>
        <p:spPr>
          <a:xfrm>
            <a:off x="677334" y="1790702"/>
            <a:ext cx="8862320" cy="3880338"/>
          </a:xfrm>
        </p:spPr>
        <p:txBody>
          <a:bodyPr>
            <a:noAutofit/>
          </a:bodyPr>
          <a:lstStyle/>
          <a:p>
            <a:pPr algn="l"/>
            <a:r>
              <a:rPr lang="en-US" sz="1600" b="1" i="0" dirty="0">
                <a:solidFill>
                  <a:schemeClr val="tx1"/>
                </a:solidFill>
                <a:effectLst/>
                <a:latin typeface="Söhne"/>
              </a:rPr>
              <a:t>Benefits:</a:t>
            </a:r>
            <a:endParaRPr lang="en-US" sz="1600" b="0" i="0" dirty="0">
              <a:solidFill>
                <a:schemeClr val="tx1"/>
              </a:solidFill>
              <a:effectLst/>
              <a:latin typeface="Söhne"/>
            </a:endParaRPr>
          </a:p>
          <a:p>
            <a:pPr algn="l">
              <a:buFont typeface="Arial" panose="020B0604020202020204" pitchFamily="34" charset="0"/>
              <a:buChar char="•"/>
            </a:pPr>
            <a:r>
              <a:rPr lang="en-US" sz="1600" b="1" i="0" dirty="0">
                <a:solidFill>
                  <a:schemeClr val="tx1"/>
                </a:solidFill>
                <a:effectLst/>
                <a:latin typeface="Söhne"/>
              </a:rPr>
              <a:t>Proactive Admin:</a:t>
            </a:r>
            <a:r>
              <a:rPr lang="en-US" sz="1600" b="0" i="0" dirty="0">
                <a:solidFill>
                  <a:schemeClr val="tx1"/>
                </a:solidFill>
                <a:effectLst/>
                <a:latin typeface="Söhne"/>
              </a:rPr>
              <a:t> Early anomaly detection empowers swift issue resolution.</a:t>
            </a:r>
          </a:p>
          <a:p>
            <a:pPr algn="l">
              <a:buFont typeface="Arial" panose="020B0604020202020204" pitchFamily="34" charset="0"/>
              <a:buChar char="•"/>
            </a:pPr>
            <a:r>
              <a:rPr lang="en-US" sz="1600" b="1" i="0" dirty="0">
                <a:solidFill>
                  <a:schemeClr val="tx1"/>
                </a:solidFill>
                <a:effectLst/>
                <a:latin typeface="Söhne"/>
              </a:rPr>
              <a:t>Reduced Downtime:</a:t>
            </a:r>
            <a:r>
              <a:rPr lang="en-US" sz="1600" b="0" i="0" dirty="0">
                <a:solidFill>
                  <a:schemeClr val="tx1"/>
                </a:solidFill>
                <a:effectLst/>
                <a:latin typeface="Söhne"/>
              </a:rPr>
              <a:t> Timely identification minimizes disruptions.</a:t>
            </a:r>
          </a:p>
          <a:p>
            <a:pPr algn="l">
              <a:buFont typeface="Arial" panose="020B0604020202020204" pitchFamily="34" charset="0"/>
              <a:buChar char="•"/>
            </a:pPr>
            <a:r>
              <a:rPr lang="en-US" sz="1600" b="1" i="0" dirty="0">
                <a:solidFill>
                  <a:schemeClr val="tx1"/>
                </a:solidFill>
                <a:effectLst/>
                <a:latin typeface="Söhne"/>
              </a:rPr>
              <a:t>Enhanced Security:</a:t>
            </a:r>
            <a:r>
              <a:rPr lang="en-US" sz="1600" b="0" i="0" dirty="0">
                <a:solidFill>
                  <a:schemeClr val="tx1"/>
                </a:solidFill>
                <a:effectLst/>
                <a:latin typeface="Söhne"/>
              </a:rPr>
              <a:t> Swift anomaly spotting safeguards user data.</a:t>
            </a:r>
          </a:p>
          <a:p>
            <a:pPr algn="l">
              <a:buFont typeface="Arial" panose="020B0604020202020204" pitchFamily="34" charset="0"/>
              <a:buChar char="•"/>
            </a:pPr>
            <a:r>
              <a:rPr lang="en-US" sz="1600" b="1" i="0" dirty="0">
                <a:solidFill>
                  <a:schemeClr val="tx1"/>
                </a:solidFill>
                <a:effectLst/>
                <a:latin typeface="Söhne"/>
              </a:rPr>
              <a:t>Optimized Performance:</a:t>
            </a:r>
            <a:r>
              <a:rPr lang="en-US" sz="1600" b="0" i="0" dirty="0">
                <a:solidFill>
                  <a:schemeClr val="tx1"/>
                </a:solidFill>
                <a:effectLst/>
                <a:latin typeface="Söhne"/>
              </a:rPr>
              <a:t> Anomaly insights refine resource allocation.</a:t>
            </a:r>
          </a:p>
          <a:p>
            <a:pPr algn="l"/>
            <a:r>
              <a:rPr lang="en-US" sz="1600" b="1" i="0" dirty="0">
                <a:solidFill>
                  <a:schemeClr val="tx1"/>
                </a:solidFill>
                <a:effectLst/>
                <a:latin typeface="Söhne"/>
              </a:rPr>
              <a:t>Impact on Web Apps:</a:t>
            </a:r>
            <a:endParaRPr lang="en-US" sz="1600" b="0" i="0" dirty="0">
              <a:solidFill>
                <a:schemeClr val="tx1"/>
              </a:solidFill>
              <a:effectLst/>
              <a:latin typeface="Söhne"/>
            </a:endParaRPr>
          </a:p>
          <a:p>
            <a:pPr algn="l">
              <a:buFont typeface="Arial" panose="020B0604020202020204" pitchFamily="34" charset="0"/>
              <a:buChar char="•"/>
            </a:pPr>
            <a:r>
              <a:rPr lang="en-US" sz="1600" b="1" i="0" dirty="0">
                <a:solidFill>
                  <a:schemeClr val="tx1"/>
                </a:solidFill>
                <a:effectLst/>
                <a:latin typeface="Söhne"/>
              </a:rPr>
              <a:t>Reliability:</a:t>
            </a:r>
            <a:r>
              <a:rPr lang="en-US" sz="1600" b="0" i="0" dirty="0">
                <a:solidFill>
                  <a:schemeClr val="tx1"/>
                </a:solidFill>
                <a:effectLst/>
                <a:latin typeface="Söhne"/>
              </a:rPr>
              <a:t> Fewer failures ensure consistent user experiences.</a:t>
            </a:r>
          </a:p>
          <a:p>
            <a:pPr algn="l">
              <a:buFont typeface="Arial" panose="020B0604020202020204" pitchFamily="34" charset="0"/>
              <a:buChar char="•"/>
            </a:pPr>
            <a:r>
              <a:rPr lang="en-US" sz="1600" b="1" i="0" dirty="0">
                <a:solidFill>
                  <a:schemeClr val="tx1"/>
                </a:solidFill>
                <a:effectLst/>
                <a:latin typeface="Söhne"/>
              </a:rPr>
              <a:t>Satisfaction:</a:t>
            </a:r>
            <a:r>
              <a:rPr lang="en-US" sz="1600" b="0" i="0" dirty="0">
                <a:solidFill>
                  <a:schemeClr val="tx1"/>
                </a:solidFill>
                <a:effectLst/>
                <a:latin typeface="Söhne"/>
              </a:rPr>
              <a:t> Uninterrupted service boosts user contentment.</a:t>
            </a:r>
          </a:p>
          <a:p>
            <a:pPr algn="l">
              <a:buFont typeface="Arial" panose="020B0604020202020204" pitchFamily="34" charset="0"/>
              <a:buChar char="•"/>
            </a:pPr>
            <a:r>
              <a:rPr lang="en-US" sz="1600" b="1" i="0" dirty="0">
                <a:solidFill>
                  <a:schemeClr val="tx1"/>
                </a:solidFill>
                <a:effectLst/>
                <a:latin typeface="Söhne"/>
              </a:rPr>
              <a:t>Data Protection:</a:t>
            </a:r>
            <a:r>
              <a:rPr lang="en-US" sz="1600" b="0" i="0" dirty="0">
                <a:solidFill>
                  <a:schemeClr val="tx1"/>
                </a:solidFill>
                <a:effectLst/>
                <a:latin typeface="Söhne"/>
              </a:rPr>
              <a:t> Swift detection thwarts security breaches.</a:t>
            </a:r>
          </a:p>
          <a:p>
            <a:pPr algn="l">
              <a:buFont typeface="Arial" panose="020B0604020202020204" pitchFamily="34" charset="0"/>
              <a:buChar char="•"/>
            </a:pPr>
            <a:r>
              <a:rPr lang="en-US" sz="1600" b="1" i="0" dirty="0">
                <a:solidFill>
                  <a:schemeClr val="tx1"/>
                </a:solidFill>
                <a:effectLst/>
                <a:latin typeface="Söhne"/>
              </a:rPr>
              <a:t>Efficiency:</a:t>
            </a:r>
            <a:r>
              <a:rPr lang="en-US" sz="1600" b="0" i="0" dirty="0">
                <a:solidFill>
                  <a:schemeClr val="tx1"/>
                </a:solidFill>
                <a:effectLst/>
                <a:latin typeface="Söhne"/>
              </a:rPr>
              <a:t> Precise insights optimize resource utilization.</a:t>
            </a:r>
          </a:p>
          <a:p>
            <a:endParaRPr lang="en-US" sz="1600" dirty="0">
              <a:solidFill>
                <a:schemeClr val="tx1"/>
              </a:solidFill>
            </a:endParaRPr>
          </a:p>
        </p:txBody>
      </p:sp>
    </p:spTree>
    <p:extLst>
      <p:ext uri="{BB962C8B-B14F-4D97-AF65-F5344CB8AC3E}">
        <p14:creationId xmlns:p14="http://schemas.microsoft.com/office/powerpoint/2010/main" val="39120208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TotalTime>
  <Words>1130</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Arial Rounded MT Bold</vt:lpstr>
      <vt:lpstr>Calibri</vt:lpstr>
      <vt:lpstr>Calibri Light</vt:lpstr>
      <vt:lpstr>Söhne</vt:lpstr>
      <vt:lpstr>Times New Roman</vt:lpstr>
      <vt:lpstr>Trebuchet MS</vt:lpstr>
      <vt:lpstr>Wingdings 3</vt:lpstr>
      <vt:lpstr>Facet</vt:lpstr>
      <vt:lpstr>Custom Design</vt:lpstr>
      <vt:lpstr>Anomaly Detection In Web Application Using Machine Learning</vt:lpstr>
      <vt:lpstr>Introduction</vt:lpstr>
      <vt:lpstr>Project Overview  </vt:lpstr>
      <vt:lpstr>Importance of Anomaly Detection</vt:lpstr>
      <vt:lpstr>Machine Learning Approach</vt:lpstr>
      <vt:lpstr>Project Flow</vt:lpstr>
      <vt:lpstr>Functional Requirements</vt:lpstr>
      <vt:lpstr>PowerPoint Presentation</vt:lpstr>
      <vt:lpstr>Benefits and Impact </vt:lpstr>
      <vt:lpstr>Hardware , Software &amp; Deployment </vt:lpstr>
      <vt:lpstr>Project Pipeline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Using Web Application</dc:title>
  <dc:creator>suhaskulkarni2151@gmail.com</dc:creator>
  <cp:lastModifiedBy>aishwary pratap singh</cp:lastModifiedBy>
  <cp:revision>8</cp:revision>
  <dcterms:created xsi:type="dcterms:W3CDTF">2023-08-17T08:46:38Z</dcterms:created>
  <dcterms:modified xsi:type="dcterms:W3CDTF">2023-08-17T18:38:05Z</dcterms:modified>
</cp:coreProperties>
</file>