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98" r:id="rId2"/>
    <p:sldId id="303" r:id="rId3"/>
    <p:sldId id="304" r:id="rId4"/>
    <p:sldId id="305" r:id="rId5"/>
    <p:sldId id="310" r:id="rId6"/>
    <p:sldId id="311" r:id="rId7"/>
    <p:sldId id="258" r:id="rId8"/>
    <p:sldId id="312" r:id="rId9"/>
    <p:sldId id="313" r:id="rId10"/>
    <p:sldId id="314" r:id="rId11"/>
    <p:sldId id="317" r:id="rId12"/>
    <p:sldId id="283" r:id="rId13"/>
    <p:sldId id="318" r:id="rId14"/>
    <p:sldId id="319" r:id="rId15"/>
    <p:sldId id="302" r:id="rId16"/>
    <p:sldId id="301" r:id="rId17"/>
    <p:sldId id="284" r:id="rId18"/>
    <p:sldId id="292" r:id="rId19"/>
    <p:sldId id="320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0762" autoAdjust="0"/>
  </p:normalViewPr>
  <p:slideViewPr>
    <p:cSldViewPr snapToGrid="0">
      <p:cViewPr varScale="1">
        <p:scale>
          <a:sx n="78" d="100"/>
          <a:sy n="78" d="100"/>
        </p:scale>
        <p:origin x="1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0413" cy="3427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63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135" tIns="45288" rIns="92135" bIns="4528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7863"/>
            <a:ext cx="4602162" cy="3451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6100"/>
            <a:ext cx="5011738" cy="41290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574" tIns="45288" rIns="90574" bIns="45288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7863"/>
            <a:ext cx="4602162" cy="3451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6100"/>
            <a:ext cx="5011738" cy="41290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574" tIns="45288" rIns="90574" bIns="4528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56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7863"/>
            <a:ext cx="4602162" cy="3451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6100"/>
            <a:ext cx="5011738" cy="41290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574" tIns="45288" rIns="90574" bIns="4528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6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7863"/>
            <a:ext cx="4602162" cy="3451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6100"/>
            <a:ext cx="5011738" cy="41290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574" tIns="45288" rIns="90574" bIns="4528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1725" y="676275"/>
            <a:ext cx="4606925" cy="3454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6100"/>
            <a:ext cx="5011738" cy="41290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50" tIns="44975" rIns="89950" bIns="4497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7863"/>
            <a:ext cx="4602162" cy="3451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6100"/>
            <a:ext cx="5011738" cy="41290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574" tIns="45288" rIns="90574" bIns="452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9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7863"/>
            <a:ext cx="4602162" cy="3451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6100"/>
            <a:ext cx="5011738" cy="41290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574" tIns="45288" rIns="90574" bIns="4528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7863"/>
            <a:ext cx="4602162" cy="3451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6100"/>
            <a:ext cx="5011738" cy="41290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574" tIns="45288" rIns="90574" bIns="4528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>
  <p:cSld name="Title Slide Whi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" y="857"/>
            <a:ext cx="9141713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93776" y="3968497"/>
            <a:ext cx="4978908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778" y="6046267"/>
            <a:ext cx="4246291" cy="31491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93776" y="1490472"/>
            <a:ext cx="4978908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/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4500"/>
              <a:buFont typeface="Arial"/>
              <a:buNone/>
              <a:defRPr sz="4500" b="1" i="0" cap="none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Blue">
  <p:cSld name="Divider Slide Blu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857"/>
            <a:ext cx="9141713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493776" y="1490663"/>
            <a:ext cx="497890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/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493776" y="3970337"/>
            <a:ext cx="4978908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sz="21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31" y="347472"/>
            <a:ext cx="3437473" cy="25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4928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July 13,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01479" y="0"/>
            <a:ext cx="877204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43131" marR="0" lvl="6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‘-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534334" y="1023930"/>
            <a:ext cx="6418317" cy="140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534334" y="2555889"/>
            <a:ext cx="6418317" cy="307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383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283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" y="857"/>
            <a:ext cx="9141713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25196" y="2320111"/>
            <a:ext cx="7886700" cy="381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1350"/>
              <a:buFont typeface="Merriweather Sans"/>
              <a:buChar char="-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425196" y="1316736"/>
            <a:ext cx="7886700" cy="86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7546663" y="6240989"/>
            <a:ext cx="544068" cy="53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4325" y="350411"/>
            <a:ext cx="3528470" cy="26168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2" r:id="rId3"/>
    <p:sldLayoutId id="214748366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New%20layout%20simulation%20layout%20(two%20ovens%20and%20double%20machines%20and%20four%20more%20workers).pdf" TargetMode="External"/><Relationship Id="rId2" Type="http://schemas.openxmlformats.org/officeDocument/2006/relationships/hyperlink" Target="New%20layout%20simulation%20layout%20(one%20oven%20and%20double%20machine)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New%20layout%20simulation%20layout%20(two%20ovens%20and%20double%20machines)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low%20matrix.xlsx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anchor="ctr">
            <a:noAutofit/>
          </a:bodyPr>
          <a:lstStyle/>
          <a:p>
            <a:r>
              <a:rPr lang="en-US" sz="2800" b="1" dirty="0">
                <a:effectLst/>
              </a:rPr>
              <a:t>Relocating &amp; Redesigning  Needle Coating Facility</a:t>
            </a:r>
            <a:br>
              <a:rPr lang="en-US" sz="2800" b="1" dirty="0">
                <a:effectLst/>
              </a:rPr>
            </a:br>
            <a:r>
              <a:rPr lang="en-US" sz="2800" b="1" dirty="0">
                <a:effectLst/>
              </a:rPr>
              <a:t>Six Sigma Quality Project</a:t>
            </a:r>
            <a:br>
              <a:rPr lang="en-US" sz="2800" b="1" dirty="0">
                <a:effectLst/>
              </a:rPr>
            </a:br>
            <a:r>
              <a:rPr lang="en-US" sz="2800" b="1" dirty="0">
                <a:effectLst/>
              </a:rPr>
              <a:t>Metal Cladding Inc</a:t>
            </a:r>
            <a:br>
              <a:rPr lang="en-US" sz="2800" dirty="0"/>
            </a:br>
            <a:endParaRPr lang="en-US" sz="1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232" y="983225"/>
            <a:ext cx="7886700" cy="388375"/>
          </a:xfrm>
        </p:spPr>
        <p:txBody>
          <a:bodyPr/>
          <a:lstStyle/>
          <a:p>
            <a:r>
              <a:rPr lang="en-US" dirty="0"/>
              <a:t>Spaghetti Diagram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 rot="16205068">
            <a:off x="-1858197" y="3479758"/>
            <a:ext cx="46728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rgbClr val="000099"/>
              </a:buClr>
              <a:buSzPct val="75000"/>
              <a:buFont typeface="Monotype Sorts" charset="0"/>
              <a:buNone/>
            </a:pPr>
            <a:r>
              <a:rPr lang="en-US" sz="2000" i="0" dirty="0">
                <a:solidFill>
                  <a:srgbClr val="4F271C"/>
                </a:solidFill>
                <a:latin typeface="Times New Roman" charset="0"/>
              </a:rPr>
              <a:t>Define Measure </a:t>
            </a:r>
            <a:r>
              <a:rPr lang="en-US" sz="2000" i="0" dirty="0">
                <a:solidFill>
                  <a:srgbClr val="0000FF"/>
                </a:solidFill>
                <a:latin typeface="Times New Roman" charset="0"/>
              </a:rPr>
              <a:t>Analyze </a:t>
            </a:r>
            <a:r>
              <a:rPr lang="en-US" sz="2000" i="0" dirty="0">
                <a:solidFill>
                  <a:srgbClr val="4F271C"/>
                </a:solidFill>
                <a:latin typeface="Times New Roman" charset="0"/>
              </a:rPr>
              <a:t>Improve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15" y="1371600"/>
            <a:ext cx="6884128" cy="467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4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1583" y="1101212"/>
            <a:ext cx="7886700" cy="425245"/>
          </a:xfrm>
          <a:noFill/>
          <a:ln/>
        </p:spPr>
        <p:txBody>
          <a:bodyPr/>
          <a:lstStyle/>
          <a:p>
            <a:r>
              <a:rPr lang="en-US" dirty="0"/>
              <a:t>Redesigned Layout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 rot="16205068">
            <a:off x="-1676372" y="3894916"/>
            <a:ext cx="467301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rgbClr val="000099"/>
              </a:buClr>
              <a:buSzPct val="75000"/>
              <a:buFont typeface="Monotype Sorts" charset="0"/>
              <a:buNone/>
            </a:pPr>
            <a:r>
              <a:rPr lang="en-US" sz="2000" i="0" dirty="0">
                <a:solidFill>
                  <a:srgbClr val="4F271C"/>
                </a:solidFill>
                <a:latin typeface="Times New Roman" charset="0"/>
              </a:rPr>
              <a:t>Define Measure Analyze </a:t>
            </a:r>
            <a:r>
              <a:rPr lang="en-US" sz="2000" i="0" dirty="0">
                <a:solidFill>
                  <a:srgbClr val="0000FF"/>
                </a:solidFill>
                <a:latin typeface="Times New Roman" charset="0"/>
              </a:rPr>
              <a:t>Improve </a:t>
            </a:r>
            <a:r>
              <a:rPr lang="en-US" sz="2000" i="0" dirty="0">
                <a:solidFill>
                  <a:srgbClr val="4F271C"/>
                </a:solidFill>
                <a:latin typeface="Times New Roman" charset="0"/>
              </a:rPr>
              <a:t>Control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92182" y="1919748"/>
            <a:ext cx="6993289" cy="429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9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1582" y="1219199"/>
            <a:ext cx="7886700" cy="464521"/>
          </a:xfrm>
          <a:noFill/>
          <a:ln/>
        </p:spPr>
        <p:txBody>
          <a:bodyPr/>
          <a:lstStyle/>
          <a:p>
            <a:r>
              <a:rPr lang="en-US" dirty="0"/>
              <a:t>Spaghetti Diagram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 rot="16205068">
            <a:off x="-1433287" y="3572926"/>
            <a:ext cx="42349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rgbClr val="000099"/>
              </a:buClr>
              <a:buSzPct val="75000"/>
              <a:buFont typeface="Monotype Sorts" charset="0"/>
              <a:buNone/>
            </a:pPr>
            <a:r>
              <a:rPr lang="en-US" sz="1800" i="0" dirty="0">
                <a:solidFill>
                  <a:srgbClr val="4F271C"/>
                </a:solidFill>
                <a:latin typeface="Times New Roman" charset="0"/>
              </a:rPr>
              <a:t>Define Measure Analyze </a:t>
            </a:r>
            <a:r>
              <a:rPr lang="en-US" sz="1800" i="0" dirty="0">
                <a:solidFill>
                  <a:srgbClr val="0000FF"/>
                </a:solidFill>
                <a:latin typeface="Times New Roman" charset="0"/>
              </a:rPr>
              <a:t>Improve </a:t>
            </a:r>
            <a:r>
              <a:rPr lang="en-US" sz="1800" i="0" dirty="0">
                <a:solidFill>
                  <a:srgbClr val="4F271C"/>
                </a:solidFill>
                <a:latin typeface="Times New Roman" charset="0"/>
              </a:rPr>
              <a:t>Control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66900"/>
            <a:ext cx="70104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7" y="969900"/>
            <a:ext cx="7886700" cy="868430"/>
          </a:xfrm>
        </p:spPr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918893" y="1837968"/>
            <a:ext cx="6911264" cy="3813382"/>
          </a:xfrm>
        </p:spPr>
        <p:txBody>
          <a:bodyPr>
            <a:normAutofit/>
          </a:bodyPr>
          <a:lstStyle/>
          <a:p>
            <a:pPr>
              <a:buFont typeface="Monotype Sorts" charset="0"/>
              <a:buNone/>
            </a:pPr>
            <a:r>
              <a:rPr lang="en-US" sz="2400" b="1" dirty="0"/>
              <a:t>Solutions</a:t>
            </a:r>
            <a:endParaRPr lang="en-US" b="1" dirty="0"/>
          </a:p>
          <a:p>
            <a:r>
              <a:rPr lang="en-US" sz="2400" dirty="0"/>
              <a:t>A redesigned layout.</a:t>
            </a:r>
          </a:p>
          <a:p>
            <a:r>
              <a:rPr lang="en-US" sz="2400" dirty="0"/>
              <a:t>Hire 4 more employees.</a:t>
            </a:r>
          </a:p>
          <a:p>
            <a:r>
              <a:rPr lang="en-US" sz="2400" dirty="0"/>
              <a:t>Add another oven.</a:t>
            </a:r>
          </a:p>
          <a:p>
            <a:r>
              <a:rPr lang="en-US" sz="2400" dirty="0"/>
              <a:t>Add 2 more coating machines.</a:t>
            </a:r>
          </a:p>
          <a:p>
            <a:endParaRPr lang="en-US" sz="2400" dirty="0"/>
          </a:p>
          <a:p>
            <a:endParaRPr lang="en-US" dirty="0"/>
          </a:p>
          <a:p>
            <a:pPr>
              <a:buFont typeface="Monotype Sorts" charset="0"/>
              <a:buNone/>
            </a:pPr>
            <a:r>
              <a:rPr lang="en-US" sz="2400" i="1" dirty="0"/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 rot="16205068">
            <a:off x="-1778557" y="3958731"/>
            <a:ext cx="46980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rgbClr val="000099"/>
              </a:buClr>
              <a:buSzPct val="75000"/>
              <a:buFont typeface="Monotype Sorts" charset="0"/>
              <a:buNone/>
            </a:pPr>
            <a:r>
              <a:rPr lang="en-US" sz="2000" i="0" dirty="0">
                <a:solidFill>
                  <a:srgbClr val="4F271C"/>
                </a:solidFill>
                <a:latin typeface="Times New Roman" charset="0"/>
              </a:rPr>
              <a:t>Define Measure Analyze </a:t>
            </a:r>
            <a:r>
              <a:rPr lang="en-US" sz="2000" i="0" dirty="0">
                <a:solidFill>
                  <a:srgbClr val="0000FF"/>
                </a:solidFill>
                <a:latin typeface="Times New Roman" charset="0"/>
              </a:rPr>
              <a:t>Improve </a:t>
            </a:r>
            <a:r>
              <a:rPr lang="en-US" sz="2000" i="0" dirty="0">
                <a:solidFill>
                  <a:srgbClr val="4F271C"/>
                </a:solidFill>
                <a:latin typeface="Times New Roman" charset="0"/>
              </a:rPr>
              <a:t>Control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53328"/>
            <a:ext cx="7886700" cy="472313"/>
          </a:xfrm>
        </p:spPr>
        <p:txBody>
          <a:bodyPr>
            <a:normAutofit/>
          </a:bodyPr>
          <a:lstStyle/>
          <a:p>
            <a:r>
              <a:rPr lang="en-US" dirty="0"/>
              <a:t>Alternative Solutions: Arena Simulation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050896"/>
              </p:ext>
            </p:extLst>
          </p:nvPr>
        </p:nvGraphicFramePr>
        <p:xfrm>
          <a:off x="936865" y="2336820"/>
          <a:ext cx="793023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318">
                  <a:extLst>
                    <a:ext uri="{9D8B030D-6E8A-4147-A177-3AD203B41FA5}">
                      <a16:colId xmlns:a16="http://schemas.microsoft.com/office/drawing/2014/main" val="631856275"/>
                    </a:ext>
                  </a:extLst>
                </a:gridCol>
                <a:gridCol w="1099156">
                  <a:extLst>
                    <a:ext uri="{9D8B030D-6E8A-4147-A177-3AD203B41FA5}">
                      <a16:colId xmlns:a16="http://schemas.microsoft.com/office/drawing/2014/main" val="1785483820"/>
                    </a:ext>
                  </a:extLst>
                </a:gridCol>
                <a:gridCol w="1392265">
                  <a:extLst>
                    <a:ext uri="{9D8B030D-6E8A-4147-A177-3AD203B41FA5}">
                      <a16:colId xmlns:a16="http://schemas.microsoft.com/office/drawing/2014/main" val="672258209"/>
                    </a:ext>
                  </a:extLst>
                </a:gridCol>
                <a:gridCol w="1905204">
                  <a:extLst>
                    <a:ext uri="{9D8B030D-6E8A-4147-A177-3AD203B41FA5}">
                      <a16:colId xmlns:a16="http://schemas.microsoft.com/office/drawing/2014/main" val="2300454541"/>
                    </a:ext>
                  </a:extLst>
                </a:gridCol>
                <a:gridCol w="1916287">
                  <a:extLst>
                    <a:ext uri="{9D8B030D-6E8A-4147-A177-3AD203B41FA5}">
                      <a16:colId xmlns:a16="http://schemas.microsoft.com/office/drawing/2014/main" val="75512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5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No.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9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No. of Ovens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No. of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8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 of Produces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33,859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63,075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57,510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40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Bottleneck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From</a:t>
                      </a:r>
                      <a:r>
                        <a:rPr lang="en-US" baseline="0" dirty="0"/>
                        <a:t> machine to oven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Goals Achieved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is less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754938"/>
                  </a:ext>
                </a:extLst>
              </a:tr>
            </a:tbl>
          </a:graphicData>
        </a:graphic>
      </p:graphicFrame>
      <p:sp>
        <p:nvSpPr>
          <p:cNvPr id="7" name="Right Arrow 6">
            <a:hlinkClick r:id="rId2" action="ppaction://hlinkfile"/>
          </p:cNvPr>
          <p:cNvSpPr/>
          <p:nvPr/>
        </p:nvSpPr>
        <p:spPr>
          <a:xfrm>
            <a:off x="1435608" y="5715000"/>
            <a:ext cx="1066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Case 1</a:t>
            </a:r>
            <a:endParaRPr lang="en-US" dirty="0"/>
          </a:p>
        </p:txBody>
      </p:sp>
      <p:sp>
        <p:nvSpPr>
          <p:cNvPr id="8" name="Right Arrow 7">
            <a:hlinkClick r:id="rId3" action="ppaction://hlinkfile"/>
          </p:cNvPr>
          <p:cNvSpPr/>
          <p:nvPr/>
        </p:nvSpPr>
        <p:spPr>
          <a:xfrm>
            <a:off x="4651248" y="5715000"/>
            <a:ext cx="1066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Case 2</a:t>
            </a:r>
            <a:endParaRPr lang="en-US" dirty="0"/>
          </a:p>
        </p:txBody>
      </p:sp>
      <p:sp>
        <p:nvSpPr>
          <p:cNvPr id="9" name="Right Arrow 8">
            <a:hlinkClick r:id="rId4" action="ppaction://hlinkfile"/>
          </p:cNvPr>
          <p:cNvSpPr/>
          <p:nvPr/>
        </p:nvSpPr>
        <p:spPr>
          <a:xfrm>
            <a:off x="7537704" y="5715000"/>
            <a:ext cx="1066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Case 3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16205068">
            <a:off x="-1571830" y="3651435"/>
            <a:ext cx="450811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rgbClr val="000099"/>
              </a:buClr>
              <a:buSzPct val="75000"/>
              <a:buFont typeface="Monotype Sorts" charset="0"/>
              <a:buNone/>
            </a:pPr>
            <a:r>
              <a:rPr lang="en-US" sz="1800" i="0" dirty="0">
                <a:solidFill>
                  <a:srgbClr val="4F271C"/>
                </a:solidFill>
                <a:latin typeface="Times New Roman" charset="0"/>
              </a:rPr>
              <a:t>Define Measure Analyze </a:t>
            </a:r>
            <a:r>
              <a:rPr lang="en-US" sz="1800" i="0" dirty="0">
                <a:solidFill>
                  <a:srgbClr val="0000FF"/>
                </a:solidFill>
                <a:latin typeface="Times New Roman" charset="0"/>
              </a:rPr>
              <a:t>Improve </a:t>
            </a:r>
            <a:r>
              <a:rPr lang="en-US" sz="1800" i="0" dirty="0">
                <a:solidFill>
                  <a:srgbClr val="4F271C"/>
                </a:solidFill>
                <a:latin typeface="Times New Roman" charset="0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00350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2833" y="983567"/>
            <a:ext cx="7886700" cy="868430"/>
          </a:xfrm>
        </p:spPr>
        <p:txBody>
          <a:bodyPr/>
          <a:lstStyle/>
          <a:p>
            <a:r>
              <a:rPr lang="en-US" dirty="0"/>
              <a:t>Verification of Findings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866922" y="1938892"/>
            <a:ext cx="7498080" cy="4800600"/>
          </a:xfrm>
        </p:spPr>
        <p:txBody>
          <a:bodyPr/>
          <a:lstStyle/>
          <a:p>
            <a:r>
              <a:rPr lang="en-US" dirty="0"/>
              <a:t>Selling price of each blade is $0.88</a:t>
            </a:r>
          </a:p>
          <a:p>
            <a:r>
              <a:rPr lang="en-US" dirty="0"/>
              <a:t>The return on investment per year is 53%</a:t>
            </a:r>
          </a:p>
          <a:p>
            <a:r>
              <a:rPr lang="en-US" dirty="0"/>
              <a:t>The company will get back all the investment within 7 months.</a:t>
            </a:r>
          </a:p>
          <a:p>
            <a:pPr marL="82296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lvl="1"/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 rot="16205068">
            <a:off x="-1701575" y="3960184"/>
            <a:ext cx="46729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rgbClr val="000099"/>
              </a:buClr>
              <a:buSzPct val="75000"/>
              <a:buFont typeface="Monotype Sorts" charset="0"/>
              <a:buNone/>
            </a:pPr>
            <a:r>
              <a:rPr lang="en-US" sz="1800" i="0" dirty="0">
                <a:solidFill>
                  <a:srgbClr val="4F271C"/>
                </a:solidFill>
                <a:latin typeface="Times New Roman" charset="0"/>
              </a:rPr>
              <a:t>Define Measure Analyze </a:t>
            </a:r>
            <a:r>
              <a:rPr lang="en-US" sz="1800" i="0" dirty="0">
                <a:solidFill>
                  <a:srgbClr val="0000FF"/>
                </a:solidFill>
                <a:latin typeface="Times New Roman" charset="0"/>
              </a:rPr>
              <a:t>Improve </a:t>
            </a:r>
            <a:r>
              <a:rPr lang="en-US" sz="1800" i="0" dirty="0">
                <a:solidFill>
                  <a:srgbClr val="4F271C"/>
                </a:solidFill>
                <a:latin typeface="Times New Roman" charset="0"/>
              </a:rPr>
              <a:t>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87" y="3274384"/>
            <a:ext cx="600075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5196" y="1016832"/>
            <a:ext cx="7886700" cy="868430"/>
          </a:xfrm>
        </p:spPr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1927034"/>
            <a:ext cx="7886700" cy="3813382"/>
          </a:xfrm>
        </p:spPr>
        <p:txBody>
          <a:bodyPr>
            <a:normAutofit/>
          </a:bodyPr>
          <a:lstStyle/>
          <a:p>
            <a:r>
              <a:rPr lang="en-US" dirty="0" err="1"/>
              <a:t>Poka</a:t>
            </a:r>
            <a:r>
              <a:rPr lang="en-US" dirty="0"/>
              <a:t>-Yoke</a:t>
            </a:r>
          </a:p>
          <a:p>
            <a:r>
              <a:rPr lang="en-US" dirty="0"/>
              <a:t>While redesigning, </a:t>
            </a:r>
            <a:r>
              <a:rPr lang="en-US" dirty="0" err="1"/>
              <a:t>Poka</a:t>
            </a:r>
            <a:r>
              <a:rPr lang="en-US" dirty="0"/>
              <a:t>-Yoke was inadvertently used in blow-drying coated needles</a:t>
            </a:r>
          </a:p>
          <a:p>
            <a:r>
              <a:rPr lang="en-US" dirty="0"/>
              <a:t>Comparison of results of distance flow matrices for current and proposed layout </a:t>
            </a:r>
          </a:p>
          <a:p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 rot="16205068">
            <a:off x="-1579120" y="3967754"/>
            <a:ext cx="453797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rgbClr val="000099"/>
              </a:buClr>
              <a:buSzPct val="75000"/>
              <a:buFont typeface="Monotype Sorts" charset="0"/>
              <a:buNone/>
            </a:pPr>
            <a:r>
              <a:rPr lang="en-US" sz="2000" i="0" dirty="0">
                <a:solidFill>
                  <a:srgbClr val="4F271C"/>
                </a:solidFill>
                <a:latin typeface="Times New Roman" charset="0"/>
              </a:rPr>
              <a:t>Define Measure Analyze Improve </a:t>
            </a:r>
            <a:r>
              <a:rPr lang="en-US" sz="2000" i="0" dirty="0">
                <a:solidFill>
                  <a:srgbClr val="0000FF"/>
                </a:solidFill>
                <a:latin typeface="Times New Roman" charset="0"/>
              </a:rPr>
              <a:t>Control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3655121"/>
            <a:ext cx="3598545" cy="1631950"/>
          </a:xfrm>
          <a:prstGeom prst="rect">
            <a:avLst/>
          </a:prstGeom>
        </p:spPr>
      </p:pic>
      <p:sp>
        <p:nvSpPr>
          <p:cNvPr id="7" name="Right Arrow 6">
            <a:hlinkClick r:id="rId3" action="ppaction://hlinkfile"/>
          </p:cNvPr>
          <p:cNvSpPr/>
          <p:nvPr/>
        </p:nvSpPr>
        <p:spPr>
          <a:xfrm>
            <a:off x="1450258" y="3833725"/>
            <a:ext cx="2438400" cy="1066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Distance flow Matrix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Recommendation(s)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Space available for additional machine or more Storage</a:t>
            </a:r>
          </a:p>
          <a:p>
            <a:r>
              <a:rPr lang="en-US" dirty="0"/>
              <a:t>Can be utilized to further increase production in the future.</a:t>
            </a:r>
          </a:p>
          <a:p>
            <a:r>
              <a:rPr lang="en-US" dirty="0"/>
              <a:t>Use 5S tool for sustaining stability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/>
              <a:t>Problem </a:t>
            </a:r>
          </a:p>
          <a:p>
            <a:r>
              <a:rPr lang="en-US" dirty="0"/>
              <a:t>Redesign and relocate facility to 	double production.</a:t>
            </a:r>
          </a:p>
          <a:p>
            <a:pPr marL="82296" indent="0">
              <a:buNone/>
            </a:pPr>
            <a:r>
              <a:rPr lang="en-US" b="1" dirty="0"/>
              <a:t>Solution(s) </a:t>
            </a:r>
          </a:p>
          <a:p>
            <a:r>
              <a:rPr lang="en-US" dirty="0"/>
              <a:t>Optimized Layout </a:t>
            </a:r>
          </a:p>
          <a:p>
            <a:r>
              <a:rPr lang="en-US" dirty="0"/>
              <a:t>Add 2 more coating machines, </a:t>
            </a:r>
          </a:p>
          <a:p>
            <a:r>
              <a:rPr lang="en-US" dirty="0"/>
              <a:t>Add 1 more Oven</a:t>
            </a:r>
          </a:p>
          <a:p>
            <a:r>
              <a:rPr lang="en-US" dirty="0"/>
              <a:t>Add 4 more operators</a:t>
            </a:r>
          </a:p>
          <a:p>
            <a:pPr marL="82296" indent="0">
              <a:buNone/>
            </a:pPr>
            <a:r>
              <a:rPr lang="en-US" b="1" dirty="0"/>
              <a:t>Potential Benefit </a:t>
            </a:r>
          </a:p>
          <a:p>
            <a:r>
              <a:rPr lang="en-US" dirty="0"/>
              <a:t>Doubled production</a:t>
            </a:r>
          </a:p>
          <a:p>
            <a:r>
              <a:rPr lang="en-US" dirty="0"/>
              <a:t>Simple and efficient layout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3200"/>
            <a:ext cx="7498080" cy="1143000"/>
          </a:xfrm>
        </p:spPr>
        <p:txBody>
          <a:bodyPr>
            <a:noAutofit/>
          </a:bodyPr>
          <a:lstStyle/>
          <a:p>
            <a:r>
              <a:rPr lang="en-US" sz="6000" dirty="0"/>
              <a:t>Thank You!</a:t>
            </a:r>
            <a:br>
              <a:rPr lang="en-US" sz="6000" dirty="0"/>
            </a:br>
            <a:r>
              <a:rPr lang="en-US" sz="6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6365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layout of the needle coating unit at Metal Cladding </a:t>
            </a:r>
            <a:r>
              <a:rPr lang="en-US" dirty="0" err="1"/>
              <a:t>Inc</a:t>
            </a:r>
            <a:r>
              <a:rPr lang="en-US" dirty="0"/>
              <a:t> consists of three separate rooms  coating, inspection and packaging</a:t>
            </a:r>
          </a:p>
          <a:p>
            <a:r>
              <a:rPr lang="en-US" dirty="0"/>
              <a:t> The process is inefficient because of a lot of non-value-added motion which delays the production</a:t>
            </a:r>
          </a:p>
          <a:p>
            <a:r>
              <a:rPr lang="en-US" dirty="0"/>
              <a:t>They needed a new layout to optimize their timings and production</a:t>
            </a:r>
          </a:p>
        </p:txBody>
      </p:sp>
    </p:spTree>
    <p:extLst>
      <p:ext uri="{BB962C8B-B14F-4D97-AF65-F5344CB8AC3E}">
        <p14:creationId xmlns:p14="http://schemas.microsoft.com/office/powerpoint/2010/main" val="696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sz="2000" dirty="0"/>
          </a:p>
        </p:txBody>
      </p:sp>
      <p:sp>
        <p:nvSpPr>
          <p:cNvPr id="4813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defTabSz="228600"/>
            <a:r>
              <a:rPr lang="en-US" sz="2400" b="1" dirty="0"/>
              <a:t>Problem Statement</a:t>
            </a:r>
          </a:p>
          <a:p>
            <a:pPr lvl="1" defTabSz="228600"/>
            <a:r>
              <a:rPr lang="en-US" sz="2000" dirty="0"/>
              <a:t>Redesign and relocate facility.</a:t>
            </a:r>
          </a:p>
          <a:p>
            <a:pPr defTabSz="228600"/>
            <a:r>
              <a:rPr lang="en-US" sz="2400" b="1" dirty="0"/>
              <a:t>Current Performance</a:t>
            </a:r>
            <a:endParaRPr lang="en-US" sz="2600" dirty="0"/>
          </a:p>
          <a:p>
            <a:pPr lvl="1" defTabSz="228600"/>
            <a:r>
              <a:rPr lang="en-US" sz="2000" dirty="0"/>
              <a:t>30,000 products per day  </a:t>
            </a:r>
          </a:p>
          <a:p>
            <a:pPr defTabSz="228600"/>
            <a:r>
              <a:rPr lang="en-US" sz="2400" b="1" dirty="0"/>
              <a:t>Target Performance</a:t>
            </a:r>
          </a:p>
          <a:p>
            <a:pPr lvl="1" defTabSz="228600"/>
            <a:r>
              <a:rPr lang="en-US" sz="2000" dirty="0"/>
              <a:t>Double the production i.e. 60000 products per day.</a:t>
            </a:r>
          </a:p>
          <a:p>
            <a:r>
              <a:rPr lang="en-US" sz="2400" b="1" dirty="0"/>
              <a:t>Analysis</a:t>
            </a:r>
          </a:p>
          <a:p>
            <a:pPr lvl="1"/>
            <a:r>
              <a:rPr lang="en-US" sz="2000" dirty="0"/>
              <a:t>Selection of area for new facility from available space.</a:t>
            </a:r>
          </a:p>
          <a:p>
            <a:pPr lvl="1"/>
            <a:r>
              <a:rPr lang="en-US" sz="2000" dirty="0"/>
              <a:t>Determined flow of product during manufacturing.</a:t>
            </a:r>
          </a:p>
          <a:p>
            <a:pPr lvl="1"/>
            <a:r>
              <a:rPr lang="en-US" sz="2000" dirty="0"/>
              <a:t>Determined motion of the workers.</a:t>
            </a:r>
          </a:p>
          <a:p>
            <a:r>
              <a:rPr lang="en-US" sz="2400" b="1" dirty="0"/>
              <a:t>Recommendations</a:t>
            </a:r>
          </a:p>
          <a:p>
            <a:pPr lvl="1"/>
            <a:r>
              <a:rPr lang="en-US" sz="2000" dirty="0"/>
              <a:t>In-Line work design for new facility.</a:t>
            </a:r>
          </a:p>
          <a:p>
            <a:pPr lvl="1"/>
            <a:r>
              <a:rPr lang="en-US" sz="2000" dirty="0"/>
              <a:t>Install two more coating machines.</a:t>
            </a:r>
          </a:p>
          <a:p>
            <a:pPr lvl="1"/>
            <a:r>
              <a:rPr lang="en-US" sz="2000" dirty="0"/>
              <a:t>Install one more oven for drying.</a:t>
            </a:r>
            <a:endParaRPr lang="en-US" dirty="0"/>
          </a:p>
          <a:p>
            <a:pPr lvl="1" defTabSz="228600"/>
            <a:r>
              <a:rPr lang="en-US" sz="1800" dirty="0"/>
              <a:t>Hire 2 more workers.</a:t>
            </a:r>
          </a:p>
          <a:p>
            <a:pPr defTabSz="228600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48000" y="58674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i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 rot="16205068">
            <a:off x="-1792789" y="4152772"/>
            <a:ext cx="495324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rgbClr val="000099"/>
              </a:buClr>
              <a:buSzPct val="75000"/>
              <a:buFont typeface="Monotype Sorts" charset="0"/>
              <a:buNone/>
            </a:pPr>
            <a:r>
              <a:rPr lang="en-US" sz="2000" i="0" dirty="0">
                <a:solidFill>
                  <a:schemeClr val="bg2"/>
                </a:solidFill>
                <a:latin typeface="Times New Roman" charset="0"/>
              </a:rPr>
              <a:t>Define Measure Analyze Improve Control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36320" y="761415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i="0" dirty="0">
                <a:solidFill>
                  <a:srgbClr val="FF0000"/>
                </a:solidFill>
              </a:rPr>
              <a:t>Process Flow Diagram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26" y="1737238"/>
            <a:ext cx="6872748" cy="51207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48000" y="58674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i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 rot="16205068">
            <a:off x="-1786933" y="3818380"/>
            <a:ext cx="52580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rgbClr val="000099"/>
              </a:buClr>
              <a:buSzPct val="75000"/>
              <a:buFont typeface="Monotype Sorts" charset="0"/>
              <a:buNone/>
            </a:pPr>
            <a:r>
              <a:rPr lang="en-US" sz="2000" i="0" dirty="0">
                <a:solidFill>
                  <a:srgbClr val="0000FF"/>
                </a:solidFill>
                <a:latin typeface="Times New Roman" charset="0"/>
              </a:rPr>
              <a:t>Define </a:t>
            </a:r>
            <a:r>
              <a:rPr lang="en-US" sz="2000" i="0" dirty="0">
                <a:solidFill>
                  <a:srgbClr val="4F271C"/>
                </a:solidFill>
                <a:latin typeface="Times New Roman" charset="0"/>
              </a:rPr>
              <a:t>Measure Analyze Improve Control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Cause &amp; Effect Diagram (Defects) </a:t>
            </a:r>
          </a:p>
        </p:txBody>
      </p:sp>
      <p:pic>
        <p:nvPicPr>
          <p:cNvPr id="9" name="Picture 2" descr="https://lh3.googleusercontent.com/1aOPD5Or9WlfQOnHVKpd6cm0WX0f37qcQbFVfnTdIc0xaodDkvGqCvFxtspSLKSGPi9QOUFGc3PaXj8ML9DtjT3zVgdgYZJnEdxJQ6gyonoBuecwpWcWQfaMoeiEtZ_VAS5m3uTc_OSRnZXi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75" y="1669699"/>
            <a:ext cx="7131843" cy="47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8827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152" y="828423"/>
            <a:ext cx="7886700" cy="868430"/>
          </a:xfrm>
          <a:noFill/>
          <a:ln/>
        </p:spPr>
        <p:txBody>
          <a:bodyPr/>
          <a:lstStyle/>
          <a:p>
            <a:pPr eaLnBrk="0" hangingPunct="0"/>
            <a:r>
              <a:rPr lang="en-US" dirty="0"/>
              <a:t>SIPOC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48000" y="58674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i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 rot="16205068">
            <a:off x="-2320565" y="4038348"/>
            <a:ext cx="51814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rgbClr val="000099"/>
              </a:buClr>
              <a:buSzPct val="75000"/>
              <a:buFont typeface="Monotype Sorts" charset="0"/>
              <a:buNone/>
            </a:pPr>
            <a:r>
              <a:rPr lang="en-US" sz="2000" i="0" dirty="0">
                <a:solidFill>
                  <a:srgbClr val="0000FF"/>
                </a:solidFill>
                <a:latin typeface="Times New Roman" charset="0"/>
              </a:rPr>
              <a:t>Define </a:t>
            </a:r>
            <a:r>
              <a:rPr lang="en-US" sz="2000" i="0" dirty="0">
                <a:solidFill>
                  <a:srgbClr val="4F271C"/>
                </a:solidFill>
                <a:latin typeface="Times New Roman" charset="0"/>
              </a:rPr>
              <a:t>Measure Analyze Improve Control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48272" y="2143433"/>
            <a:ext cx="7247456" cy="3598606"/>
            <a:chOff x="397592" y="1127125"/>
            <a:chExt cx="8441608" cy="4116388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400050" y="1127125"/>
              <a:ext cx="1195388" cy="28575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Suppliers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846263" y="1127125"/>
              <a:ext cx="1195387" cy="28575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Inputs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294063" y="1127125"/>
              <a:ext cx="1195387" cy="28575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Process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6189663" y="1127125"/>
              <a:ext cx="1195387" cy="28575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Customers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7637463" y="1127125"/>
              <a:ext cx="1195387" cy="28575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Requirements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97592" y="4435528"/>
              <a:ext cx="1057275" cy="793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Step 1: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Cleaning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741863" y="1127125"/>
              <a:ext cx="1195387" cy="28575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Outputs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36563" y="1398588"/>
              <a:ext cx="8402637" cy="3844925"/>
              <a:chOff x="436563" y="1398588"/>
              <a:chExt cx="8402637" cy="3844925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436563" y="1425575"/>
                <a:ext cx="1168400" cy="1577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Hobson Motzer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Classified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2006600" y="4437063"/>
                <a:ext cx="1058863" cy="7937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Step 2: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Coating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4033838" y="4449763"/>
                <a:ext cx="1058862" cy="7937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Step 3: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Drying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5839222" y="4443413"/>
                <a:ext cx="1169987" cy="7937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Step 4: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Packaging</a:t>
                </a: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</a:t>
                </a:r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3279775" y="1406525"/>
                <a:ext cx="1201738" cy="3000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 See Below</a:t>
                </a: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4325938" y="1420813"/>
                <a:ext cx="4291012" cy="29146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4719638" y="1416050"/>
                <a:ext cx="1227137" cy="2721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228600" marR="0" lvl="0" indent="-22860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Needles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</a:t>
                </a: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6180138" y="1416050"/>
                <a:ext cx="1200150" cy="14933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Consolidated Medical Equipment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Dalian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Maxtrust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Industry Co. Ltd.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</a:t>
                </a: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7621588" y="1416050"/>
                <a:ext cx="1217612" cy="6455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Customer requires defects less than 3%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7755732" y="4449763"/>
                <a:ext cx="1058862" cy="7937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Step 5: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Shipping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1843088" y="1416050"/>
                <a:ext cx="1230312" cy="1893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Needles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Coating Liquid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Inspection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Corrugated Box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Bubblewrap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Sticking Tape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Insert temp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Clean Room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Monotype Sorts" charset="0"/>
                  <a:buChar char="r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   </a:t>
                </a:r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 flipH="1">
                <a:off x="582613" y="1398588"/>
                <a:ext cx="2695575" cy="2932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cxnSp>
            <p:nvCxnSpPr>
              <p:cNvPr id="28" name="Straight Arrow Connector 27"/>
              <p:cNvCxnSpPr>
                <a:stCxn id="13" idx="3"/>
                <a:endCxn id="17" idx="1"/>
              </p:cNvCxnSpPr>
              <p:nvPr/>
            </p:nvCxnSpPr>
            <p:spPr bwMode="auto">
              <a:xfrm>
                <a:off x="1454867" y="4832403"/>
                <a:ext cx="551733" cy="153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" name="Straight Arrow Connector 28"/>
              <p:cNvCxnSpPr>
                <a:stCxn id="17" idx="3"/>
                <a:endCxn id="18" idx="1"/>
              </p:cNvCxnSpPr>
              <p:nvPr/>
            </p:nvCxnSpPr>
            <p:spPr bwMode="auto">
              <a:xfrm>
                <a:off x="3065463" y="4833938"/>
                <a:ext cx="968375" cy="127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" name="Straight Arrow Connector 29"/>
              <p:cNvCxnSpPr>
                <a:stCxn id="18" idx="3"/>
                <a:endCxn id="19" idx="1"/>
              </p:cNvCxnSpPr>
              <p:nvPr/>
            </p:nvCxnSpPr>
            <p:spPr bwMode="auto">
              <a:xfrm flipV="1">
                <a:off x="5092700" y="4840288"/>
                <a:ext cx="746522" cy="635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" name="Straight Arrow Connector 30"/>
              <p:cNvCxnSpPr>
                <a:stCxn id="19" idx="3"/>
                <a:endCxn id="25" idx="1"/>
              </p:cNvCxnSpPr>
              <p:nvPr/>
            </p:nvCxnSpPr>
            <p:spPr bwMode="auto">
              <a:xfrm>
                <a:off x="7009209" y="4840288"/>
                <a:ext cx="746523" cy="635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7011918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0312" y="598981"/>
            <a:ext cx="7886700" cy="868430"/>
          </a:xfrm>
          <a:noFill/>
          <a:ln/>
        </p:spPr>
        <p:txBody>
          <a:bodyPr/>
          <a:lstStyle/>
          <a:p>
            <a:pPr eaLnBrk="0" hangingPunct="0"/>
            <a:r>
              <a:rPr lang="en-US" dirty="0"/>
              <a:t>Current Vs. Target Performances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 rot="16205068">
            <a:off x="-1883341" y="3502861"/>
            <a:ext cx="467301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rgbClr val="000099"/>
              </a:buClr>
              <a:buSzPct val="75000"/>
              <a:buFont typeface="Monotype Sorts" charset="0"/>
              <a:buNone/>
            </a:pPr>
            <a:r>
              <a:rPr lang="en-US" sz="2000" i="0" dirty="0">
                <a:solidFill>
                  <a:srgbClr val="4F271C"/>
                </a:solidFill>
                <a:latin typeface="Times New Roman" charset="0"/>
              </a:rPr>
              <a:t>Define </a:t>
            </a:r>
            <a:r>
              <a:rPr lang="en-US" sz="2000" i="0" dirty="0">
                <a:solidFill>
                  <a:srgbClr val="0000FF"/>
                </a:solidFill>
                <a:latin typeface="Times New Roman" charset="0"/>
              </a:rPr>
              <a:t>Measure </a:t>
            </a:r>
            <a:r>
              <a:rPr lang="en-US" sz="2000" i="0" dirty="0">
                <a:solidFill>
                  <a:srgbClr val="4F271C"/>
                </a:solidFill>
                <a:latin typeface="Times New Roman" charset="0"/>
              </a:rPr>
              <a:t>Analyze Improve Control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48556"/>
              </p:ext>
            </p:extLst>
          </p:nvPr>
        </p:nvGraphicFramePr>
        <p:xfrm>
          <a:off x="822960" y="1697080"/>
          <a:ext cx="7498080" cy="4068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1719279676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1750828707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220641503"/>
                    </a:ext>
                  </a:extLst>
                </a:gridCol>
              </a:tblGrid>
              <a:tr h="942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83938"/>
                  </a:ext>
                </a:extLst>
              </a:tr>
              <a:tr h="545992"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25000/day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60,000/day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7798"/>
                  </a:ext>
                </a:extLst>
              </a:tr>
              <a:tr h="545992">
                <a:tc>
                  <a:txBody>
                    <a:bodyPr/>
                    <a:lstStyle/>
                    <a:p>
                      <a:r>
                        <a:rPr lang="en-US" dirty="0"/>
                        <a:t>Flow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Straighter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68605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29550"/>
                  </a:ext>
                </a:extLst>
              </a:tr>
              <a:tr h="545992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r>
                        <a:rPr lang="en-US" baseline="0" dirty="0"/>
                        <a:t> Movement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1613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1000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8382"/>
                  </a:ext>
                </a:extLst>
              </a:tr>
              <a:tr h="545992">
                <a:tc>
                  <a:txBody>
                    <a:bodyPr/>
                    <a:lstStyle/>
                    <a:p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8212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048" y="1012723"/>
            <a:ext cx="7886700" cy="453404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 rot="16205068">
            <a:off x="-2205211" y="3933695"/>
            <a:ext cx="539166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rgbClr val="000099"/>
              </a:buClr>
              <a:buSzPct val="75000"/>
              <a:buFont typeface="Monotype Sorts" charset="0"/>
              <a:buNone/>
            </a:pPr>
            <a:r>
              <a:rPr lang="en-US" sz="2000" i="0" dirty="0">
                <a:solidFill>
                  <a:srgbClr val="4F271C"/>
                </a:solidFill>
                <a:latin typeface="Times New Roman" charset="0"/>
              </a:rPr>
              <a:t>Define Measure </a:t>
            </a:r>
            <a:r>
              <a:rPr lang="en-US" sz="2000" i="0" dirty="0">
                <a:solidFill>
                  <a:srgbClr val="0000FF"/>
                </a:solidFill>
                <a:latin typeface="Times New Roman" charset="0"/>
              </a:rPr>
              <a:t>Analyze </a:t>
            </a:r>
            <a:r>
              <a:rPr lang="en-US" sz="2000" i="0" dirty="0">
                <a:solidFill>
                  <a:srgbClr val="4F271C"/>
                </a:solidFill>
                <a:latin typeface="Times New Roman" charset="0"/>
              </a:rPr>
              <a:t>Improve Control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13" y="1717373"/>
            <a:ext cx="2729939" cy="2163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852" y="1717372"/>
            <a:ext cx="2793477" cy="2163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13" y="3880404"/>
            <a:ext cx="5523415" cy="2749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 rot="16205068">
            <a:off x="-2189771" y="3821936"/>
            <a:ext cx="52651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rgbClr val="000099"/>
              </a:buClr>
              <a:buSzPct val="75000"/>
              <a:buFont typeface="Monotype Sorts" charset="0"/>
              <a:buNone/>
            </a:pPr>
            <a:r>
              <a:rPr lang="en-US" sz="2000" i="0" dirty="0">
                <a:solidFill>
                  <a:srgbClr val="4F271C"/>
                </a:solidFill>
                <a:latin typeface="Times New Roman" charset="0"/>
              </a:rPr>
              <a:t>Define Measure </a:t>
            </a:r>
            <a:r>
              <a:rPr lang="en-US" sz="2000" i="0" dirty="0">
                <a:solidFill>
                  <a:srgbClr val="0000FF"/>
                </a:solidFill>
                <a:latin typeface="Times New Roman" charset="0"/>
              </a:rPr>
              <a:t>Analyze</a:t>
            </a:r>
            <a:r>
              <a:rPr lang="en-US" sz="2000" i="0" dirty="0">
                <a:solidFill>
                  <a:srgbClr val="3366FF"/>
                </a:solidFill>
                <a:latin typeface="Times New Roman" charset="0"/>
              </a:rPr>
              <a:t> </a:t>
            </a:r>
            <a:r>
              <a:rPr lang="en-US" sz="2000" i="0" dirty="0">
                <a:solidFill>
                  <a:srgbClr val="4F271C"/>
                </a:solidFill>
                <a:latin typeface="Times New Roman" charset="0"/>
              </a:rPr>
              <a:t>Improve Control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9" y="1592532"/>
            <a:ext cx="7291805" cy="448001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2793" y="1148288"/>
            <a:ext cx="7498080" cy="444244"/>
          </a:xfrm>
        </p:spPr>
        <p:txBody>
          <a:bodyPr/>
          <a:lstStyle/>
          <a:p>
            <a:r>
              <a:rPr lang="en-US" dirty="0"/>
              <a:t>Why-Why Diagram:</a:t>
            </a:r>
          </a:p>
        </p:txBody>
      </p:sp>
    </p:spTree>
    <p:extLst>
      <p:ext uri="{BB962C8B-B14F-4D97-AF65-F5344CB8AC3E}">
        <p14:creationId xmlns:p14="http://schemas.microsoft.com/office/powerpoint/2010/main" val="2158263963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2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525</Words>
  <Application>Microsoft Office PowerPoint</Application>
  <PresentationFormat>On-screen Show (4:3)</PresentationFormat>
  <Paragraphs>161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Georgia</vt:lpstr>
      <vt:lpstr>Merriweather Sans</vt:lpstr>
      <vt:lpstr>Monotype Sorts</vt:lpstr>
      <vt:lpstr>Times New Roman</vt:lpstr>
      <vt:lpstr>UB Powerpoint Template</vt:lpstr>
      <vt:lpstr>Relocating &amp; Redesigning  Needle Coating Facility Six Sigma Quality Project Metal Cladding Inc </vt:lpstr>
      <vt:lpstr>Project Statement:</vt:lpstr>
      <vt:lpstr>Overview</vt:lpstr>
      <vt:lpstr>PowerPoint Presentation</vt:lpstr>
      <vt:lpstr>Cause &amp; Effect Diagram (Defects) </vt:lpstr>
      <vt:lpstr>SIPOC Diagram</vt:lpstr>
      <vt:lpstr>Current Vs. Target Performances</vt:lpstr>
      <vt:lpstr>Data Analysis</vt:lpstr>
      <vt:lpstr>Why-Why Diagram:</vt:lpstr>
      <vt:lpstr>Spaghetti Diagram</vt:lpstr>
      <vt:lpstr>Redesigned Layout</vt:lpstr>
      <vt:lpstr>Spaghetti Diagram</vt:lpstr>
      <vt:lpstr>Improvements</vt:lpstr>
      <vt:lpstr>Alternative Solutions: Arena Simulation</vt:lpstr>
      <vt:lpstr>Verification of Findings</vt:lpstr>
      <vt:lpstr>Control</vt:lpstr>
      <vt:lpstr>Recommendation(s)</vt:lpstr>
      <vt:lpstr>Summary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Effectiveness of Prescribed Fires in Wildfire Mitigation</dc:title>
  <cp:lastModifiedBy>Arpit rana</cp:lastModifiedBy>
  <cp:revision>57</cp:revision>
  <dcterms:modified xsi:type="dcterms:W3CDTF">2019-07-13T23:03:57Z</dcterms:modified>
</cp:coreProperties>
</file>