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FB682E-77F3-427E-AFEC-89299644A243}">
  <a:tblStyle styleId="{F2FB682E-77F3-427E-AFEC-89299644A24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0933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74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99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63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102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21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92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3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29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62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01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Prediction of Restaurant Closure- </a:t>
            </a:r>
            <a:r>
              <a:rPr lang="en-GB" sz="3000" i="1">
                <a:solidFill>
                  <a:srgbClr val="B6D7A8"/>
                </a:solidFill>
              </a:rPr>
              <a:t>Helping businesses to survive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598088" y="254176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5943600" lvl="0" indent="0" algn="l" rtl="0">
              <a:spcBef>
                <a:spcPts val="0"/>
              </a:spcBef>
              <a:buNone/>
            </a:pPr>
            <a:r>
              <a:rPr lang="en-GB" sz="1600" dirty="0"/>
              <a:t>By- </a:t>
            </a:r>
            <a:endParaRPr lang="en-GB" sz="1600" dirty="0" smtClean="0"/>
          </a:p>
          <a:p>
            <a:pPr marL="5943600" lvl="0" indent="0" algn="l" rtl="0">
              <a:spcBef>
                <a:spcPts val="0"/>
              </a:spcBef>
              <a:buNone/>
            </a:pPr>
            <a:r>
              <a:rPr lang="en-GB" sz="1600" dirty="0" err="1" smtClean="0"/>
              <a:t>Arpit</a:t>
            </a:r>
            <a:r>
              <a:rPr lang="en-GB" sz="1600" dirty="0" smtClean="0"/>
              <a:t> </a:t>
            </a:r>
            <a:r>
              <a:rPr lang="en-GB" sz="1600" dirty="0"/>
              <a:t>Singh</a:t>
            </a:r>
          </a:p>
          <a:p>
            <a:pPr marL="5943600" lvl="0" indent="0" algn="l" rtl="0">
              <a:spcBef>
                <a:spcPts val="0"/>
              </a:spcBef>
              <a:buNone/>
            </a:pPr>
            <a:r>
              <a:rPr lang="en-GB" sz="1600" dirty="0" err="1"/>
              <a:t>Priya</a:t>
            </a:r>
            <a:r>
              <a:rPr lang="en-GB" sz="1600" dirty="0"/>
              <a:t> </a:t>
            </a:r>
            <a:r>
              <a:rPr lang="en-GB" sz="1600" dirty="0" smtClean="0"/>
              <a:t>Sharma</a:t>
            </a:r>
          </a:p>
          <a:p>
            <a:pPr marL="5943600"/>
            <a:r>
              <a:rPr lang="en-GB" sz="1600"/>
              <a:t>Rishabh Agarwal</a:t>
            </a:r>
          </a:p>
          <a:p>
            <a:pPr marL="5943600" lvl="0" indent="0" algn="l" rtl="0">
              <a:spcBef>
                <a:spcPts val="0"/>
              </a:spcBef>
              <a:buNone/>
            </a:pPr>
            <a:endParaRPr lang="en-GB" sz="16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We have done Textual analysis, location based analysis, time series classification and Feature based prediction of restaurant closure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Achieved accuracy of average 80% in SVM and naive bayes based classifier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The work can be extended by including more complex features taken from multiple tables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GB"/>
              <a:t>Our prediction engine can be converted to feedback engine for restaurants to determine their well being in market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en-GB"/>
              <a:t>Restaurant Business : $709Billion &gt; more than GDP of 150 countries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en-GB"/>
              <a:t>27% of Restaurants fail in their first year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en-GB"/>
              <a:t>50% of Restaurants are not longer in business after 3 years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en-GB"/>
              <a:t>Hardly any studies from DS perspective to study failure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en-GB"/>
              <a:t>Used Yelp Data to build Prediction Model for Restaurant Closure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63450" y="60973"/>
            <a:ext cx="7886700" cy="794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of helping business to survive </a:t>
            </a:r>
          </a:p>
        </p:txBody>
      </p:sp>
      <p:sp>
        <p:nvSpPr>
          <p:cNvPr id="104" name="Shape 104"/>
          <p:cNvSpPr/>
          <p:nvPr/>
        </p:nvSpPr>
        <p:spPr>
          <a:xfrm>
            <a:off x="274320" y="1875378"/>
            <a:ext cx="1172699" cy="534899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73202" y="1987480"/>
            <a:ext cx="1440300" cy="254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</a:p>
        </p:txBody>
      </p:sp>
      <p:sp>
        <p:nvSpPr>
          <p:cNvPr id="106" name="Shape 106"/>
          <p:cNvSpPr/>
          <p:nvPr/>
        </p:nvSpPr>
        <p:spPr>
          <a:xfrm>
            <a:off x="1509171" y="3631701"/>
            <a:ext cx="1172699" cy="534899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604275" y="3608826"/>
            <a:ext cx="949799" cy="534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85576" y="1365270"/>
            <a:ext cx="1419599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using regression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64447" y="4255857"/>
            <a:ext cx="2297999" cy="623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ML model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fold cross validation </a:t>
            </a:r>
          </a:p>
        </p:txBody>
      </p:sp>
      <p:sp>
        <p:nvSpPr>
          <p:cNvPr id="110" name="Shape 110"/>
          <p:cNvSpPr/>
          <p:nvPr/>
        </p:nvSpPr>
        <p:spPr>
          <a:xfrm>
            <a:off x="4215693" y="3581595"/>
            <a:ext cx="2020800" cy="6138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407420" y="3679873"/>
            <a:ext cx="1637399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based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multiclass  Classification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215693" y="4298921"/>
            <a:ext cx="2020800" cy="623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Aggregated over period of  6 months / years to predict the time of closure</a:t>
            </a:r>
          </a:p>
        </p:txBody>
      </p:sp>
      <p:sp>
        <p:nvSpPr>
          <p:cNvPr id="113" name="Shape 113"/>
          <p:cNvSpPr/>
          <p:nvPr/>
        </p:nvSpPr>
        <p:spPr>
          <a:xfrm rot="3365376">
            <a:off x="551086" y="2922900"/>
            <a:ext cx="908772" cy="2974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948940" y="3779398"/>
            <a:ext cx="933599" cy="26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219200" y="1243350"/>
            <a:ext cx="1172699" cy="743999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7341450" y="1365275"/>
            <a:ext cx="928199" cy="484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Analysis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(reviews)</a:t>
            </a:r>
          </a:p>
        </p:txBody>
      </p:sp>
      <p:sp>
        <p:nvSpPr>
          <p:cNvPr id="117" name="Shape 117"/>
          <p:cNvSpPr/>
          <p:nvPr/>
        </p:nvSpPr>
        <p:spPr>
          <a:xfrm rot="10800000">
            <a:off x="5875025" y="1535715"/>
            <a:ext cx="1026600" cy="237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1133737" y="2839871"/>
            <a:ext cx="783600" cy="276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</a:t>
            </a:r>
          </a:p>
        </p:txBody>
      </p:sp>
      <p:sp>
        <p:nvSpPr>
          <p:cNvPr id="119" name="Shape 119"/>
          <p:cNvSpPr/>
          <p:nvPr/>
        </p:nvSpPr>
        <p:spPr>
          <a:xfrm rot="-5400000">
            <a:off x="4739457" y="2970744"/>
            <a:ext cx="794999" cy="272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873615" y="3541374"/>
            <a:ext cx="1319399" cy="276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Health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561440" y="2997993"/>
            <a:ext cx="711899" cy="484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left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273401" y="2993232"/>
            <a:ext cx="718199" cy="484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closure</a:t>
            </a:r>
          </a:p>
        </p:txBody>
      </p:sp>
      <p:sp>
        <p:nvSpPr>
          <p:cNvPr id="123" name="Shape 123"/>
          <p:cNvSpPr/>
          <p:nvPr/>
        </p:nvSpPr>
        <p:spPr>
          <a:xfrm>
            <a:off x="3462704" y="1012511"/>
            <a:ext cx="1972500" cy="1549199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462704" y="966786"/>
            <a:ext cx="1972500" cy="807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Analysis Model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helps predict the duration remaining before business  closure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493950" y="1267812"/>
            <a:ext cx="1666499" cy="267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Survival Information</a:t>
            </a:r>
          </a:p>
        </p:txBody>
      </p:sp>
      <p:cxnSp>
        <p:nvCxnSpPr>
          <p:cNvPr id="126" name="Shape 126"/>
          <p:cNvCxnSpPr>
            <a:stCxn id="123" idx="1"/>
            <a:endCxn id="123" idx="3"/>
          </p:cNvCxnSpPr>
          <p:nvPr/>
        </p:nvCxnSpPr>
        <p:spPr>
          <a:xfrm>
            <a:off x="3462704" y="1787111"/>
            <a:ext cx="1972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7" name="Shape 127"/>
          <p:cNvSpPr txBox="1"/>
          <p:nvPr/>
        </p:nvSpPr>
        <p:spPr>
          <a:xfrm>
            <a:off x="3489343" y="1804643"/>
            <a:ext cx="1945500" cy="623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Survival Engine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Information to help businesses </a:t>
            </a:r>
          </a:p>
        </p:txBody>
      </p:sp>
      <p:sp>
        <p:nvSpPr>
          <p:cNvPr id="128" name="Shape 128"/>
          <p:cNvSpPr/>
          <p:nvPr/>
        </p:nvSpPr>
        <p:spPr>
          <a:xfrm rot="-2026996">
            <a:off x="2347358" y="2818369"/>
            <a:ext cx="1125432" cy="3616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Shape 129"/>
          <p:cNvGraphicFramePr/>
          <p:nvPr/>
        </p:nvGraphicFramePr>
        <p:xfrm>
          <a:off x="6858325" y="2223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{F2FB682E-77F3-427E-AFEC-89299644A243}</a:tableStyleId>
              </a:tblPr>
              <a:tblGrid>
                <a:gridCol w="1657025"/>
              </a:tblGrid>
              <a:tr h="314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Classifier Used:</a:t>
                      </a:r>
                    </a:p>
                  </a:txBody>
                  <a:tcPr marL="91425" marR="91425" marT="91425" marB="91425"/>
                </a:tc>
              </a:tr>
              <a:tr h="314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Logistic Regression</a:t>
                      </a:r>
                    </a:p>
                  </a:txBody>
                  <a:tcPr marL="91425" marR="91425" marT="91425" marB="91425"/>
                </a:tc>
              </a:tr>
              <a:tr h="314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SVM Classifier</a:t>
                      </a:r>
                    </a:p>
                  </a:txBody>
                  <a:tcPr marL="91425" marR="91425" marT="91425" marB="91425"/>
                </a:tc>
              </a:tr>
              <a:tr h="314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Random Forest</a:t>
                      </a:r>
                    </a:p>
                  </a:txBody>
                  <a:tcPr marL="91425" marR="91425" marT="91425" marB="91425"/>
                </a:tc>
              </a:tr>
              <a:tr h="314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K-NN Classifier</a:t>
                      </a:r>
                    </a:p>
                  </a:txBody>
                  <a:tcPr marL="91425" marR="91425" marT="91425" marB="91425"/>
                </a:tc>
              </a:tr>
              <a:tr h="314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Bernoulli Classifier</a:t>
                      </a:r>
                    </a:p>
                  </a:txBody>
                  <a:tcPr marL="91425" marR="91425" marT="91425" marB="91425"/>
                </a:tc>
              </a:tr>
              <a:tr h="314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Gaussian Classifier</a:t>
                      </a:r>
                    </a:p>
                  </a:txBody>
                  <a:tcPr marL="91425" marR="91425" marT="91425" marB="91425"/>
                </a:tc>
              </a:tr>
              <a:tr h="342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Multinomial Classifier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Correlation Results using Logistic regression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4" y="1268050"/>
            <a:ext cx="4405749" cy="38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107" y="1323850"/>
            <a:ext cx="5067893" cy="38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52100" y="55025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Outcomes of Prediction models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179950" y="12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{F2FB682E-77F3-427E-AFEC-89299644A243}</a:tableStyleId>
              </a:tblPr>
              <a:tblGrid>
                <a:gridCol w="2413000"/>
                <a:gridCol w="1229775"/>
                <a:gridCol w="18353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Classifier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ROC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Logistic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80.42%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.61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Bernoulli Classifier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78.27%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.52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Gaussian Classifier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74.65%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.56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Multinomial Classifier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48.97%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.48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K-NN Classifier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77.48%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.58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Random Forest Classifier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78.49%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.58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SVM Classifier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80.57%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0.57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4" name="Shape 144"/>
          <p:cNvSpPr txBox="1"/>
          <p:nvPr/>
        </p:nvSpPr>
        <p:spPr>
          <a:xfrm>
            <a:off x="6977975" y="591600"/>
            <a:ext cx="2035499" cy="41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6163000" y="12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{F2FB682E-77F3-427E-AFEC-89299644A243}</a:tableStyleId>
              </a:tblPr>
              <a:tblGrid>
                <a:gridCol w="1435775"/>
                <a:gridCol w="1115575"/>
              </a:tblGrid>
              <a:tr h="494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Cross Validation Folds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Multifold accuracy for SVM classifier</a:t>
                      </a:r>
                    </a:p>
                  </a:txBody>
                  <a:tcPr marL="63500" marR="63500" marT="63500" marB="63500">
                    <a:solidFill>
                      <a:srgbClr val="D2DEEF"/>
                    </a:solidFill>
                  </a:tcPr>
                </a:tc>
              </a:tr>
              <a:tr h="494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1st fold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highlight>
                            <a:srgbClr val="D2DEEF"/>
                          </a:highlight>
                        </a:rPr>
                        <a:t>80.32%</a:t>
                      </a:r>
                    </a:p>
                  </a:txBody>
                  <a:tcPr marL="63500" marR="63500" marT="63500" marB="63500">
                    <a:solidFill>
                      <a:srgbClr val="D2DEEF"/>
                    </a:solidFill>
                  </a:tcPr>
                </a:tc>
              </a:tr>
              <a:tr h="499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2nd fold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highlight>
                            <a:srgbClr val="D2DEEF"/>
                          </a:highlight>
                        </a:rPr>
                        <a:t>80.17%</a:t>
                      </a:r>
                    </a:p>
                  </a:txBody>
                  <a:tcPr marL="63500" marR="63500" marT="63500" marB="63500">
                    <a:solidFill>
                      <a:srgbClr val="D2DEEF"/>
                    </a:solidFill>
                  </a:tcPr>
                </a:tc>
              </a:tr>
              <a:tr h="499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3rd fold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highlight>
                            <a:srgbClr val="D2DEEF"/>
                          </a:highlight>
                        </a:rPr>
                        <a:t>79.65%</a:t>
                      </a:r>
                    </a:p>
                  </a:txBody>
                  <a:tcPr marL="63500" marR="63500" marT="63500" marB="63500">
                    <a:solidFill>
                      <a:srgbClr val="D2DEEF"/>
                    </a:solidFill>
                  </a:tcPr>
                </a:tc>
              </a:tr>
              <a:tr h="499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4th fold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highlight>
                            <a:srgbClr val="D2DEEF"/>
                          </a:highlight>
                        </a:rPr>
                        <a:t>80.84%</a:t>
                      </a:r>
                    </a:p>
                  </a:txBody>
                  <a:tcPr marL="63500" marR="63500" marT="63500" marB="63500">
                    <a:solidFill>
                      <a:srgbClr val="D2DEEF"/>
                    </a:solidFill>
                  </a:tcPr>
                </a:tc>
              </a:tr>
              <a:tr h="499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5th fold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highlight>
                            <a:srgbClr val="D2DEEF"/>
                          </a:highlight>
                        </a:rPr>
                        <a:t>80.01%</a:t>
                      </a:r>
                    </a:p>
                  </a:txBody>
                  <a:tcPr marL="63500" marR="63500" marT="63500" marB="63500">
                    <a:solidFill>
                      <a:srgbClr val="D2DEEF"/>
                    </a:solidFill>
                  </a:tcPr>
                </a:tc>
              </a:tr>
              <a:tr h="494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i="1"/>
                        <a:t>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highlight>
                            <a:srgbClr val="D2DEEF"/>
                          </a:highlight>
                        </a:rPr>
                        <a:t>80.20%</a:t>
                      </a:r>
                    </a:p>
                  </a:txBody>
                  <a:tcPr marL="63500" marR="63500" marT="63500" marB="63500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Time Series Analysis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766" y="1951212"/>
            <a:ext cx="3841799" cy="163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Shape 152"/>
          <p:cNvGraphicFramePr/>
          <p:nvPr/>
        </p:nvGraphicFramePr>
        <p:xfrm>
          <a:off x="193850" y="19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{F2FB682E-77F3-427E-AFEC-89299644A243}</a:tableStyleId>
              </a:tblPr>
              <a:tblGrid>
                <a:gridCol w="2375275"/>
                <a:gridCol w="13314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Metrics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Results</a:t>
                      </a:r>
                    </a:p>
                  </a:txBody>
                  <a:tcPr marL="68600" marR="68600" marT="34300" marB="3430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Number of samples in training data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15072</a:t>
                      </a:r>
                    </a:p>
                  </a:txBody>
                  <a:tcPr marL="68600" marR="68600" marT="34300" marB="3430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Number of samples in test data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3766</a:t>
                      </a:r>
                    </a:p>
                  </a:txBody>
                  <a:tcPr marL="68600" marR="68600" marT="34300" marB="3430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Number of correct predicted test samples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2846</a:t>
                      </a:r>
                    </a:p>
                  </a:txBody>
                  <a:tcPr marL="68600" marR="68600" marT="34300" marB="3430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b="1" u="none" strike="noStrike" cap="none"/>
                        <a:t>Accuracy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b="1" u="none" strike="noStrike" cap="none"/>
                        <a:t>75.49%</a:t>
                      </a:r>
                    </a:p>
                  </a:txBody>
                  <a:tcPr marL="68600" marR="68600" marT="34300" marB="3430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Recall score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0.7549</a:t>
                      </a:r>
                    </a:p>
                  </a:txBody>
                  <a:tcPr marL="68600" marR="68600" marT="34300" marB="34300"/>
                </a:tc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Precision Score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200" u="none" strike="noStrike" cap="none"/>
                        <a:t>0.7262</a:t>
                      </a:r>
                    </a:p>
                  </a:txBody>
                  <a:tcPr marL="68600" marR="68600" marT="34300" marB="34300"/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x="334075" y="1390575"/>
            <a:ext cx="8560800" cy="5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 u="sng"/>
              <a:t>Multi-Class Classification Results</a:t>
            </a:r>
            <a:r>
              <a:rPr lang="en-GB" b="1"/>
              <a:t>                                                 </a:t>
            </a:r>
            <a:r>
              <a:rPr lang="en-GB" b="1" u="sng"/>
              <a:t>Classification Report for each Class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0250" y="-1183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Textual Analysis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l="1506" b="2912"/>
          <a:stretch/>
        </p:blipFill>
        <p:spPr>
          <a:xfrm>
            <a:off x="137700" y="646049"/>
            <a:ext cx="9006301" cy="223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5473"/>
          <a:stretch/>
        </p:blipFill>
        <p:spPr>
          <a:xfrm>
            <a:off x="137700" y="2885450"/>
            <a:ext cx="9006301" cy="2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2408175" y="1037075"/>
            <a:ext cx="1468499" cy="39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General Trends</a:t>
            </a:r>
          </a:p>
        </p:txBody>
      </p:sp>
      <p:sp>
        <p:nvSpPr>
          <p:cNvPr id="163" name="Shape 163"/>
          <p:cNvSpPr/>
          <p:nvPr/>
        </p:nvSpPr>
        <p:spPr>
          <a:xfrm>
            <a:off x="2533500" y="3292125"/>
            <a:ext cx="1468499" cy="3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Specific Trends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28175" y="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Location Analysis of Open Restaurants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88975" y="533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785"/>
            <a:ext cx="9144000" cy="401193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5056061" y="1550832"/>
            <a:ext cx="1566575" cy="997575"/>
          </a:xfrm>
          <a:custGeom>
            <a:avLst/>
            <a:gdLst/>
            <a:ahLst/>
            <a:cxnLst/>
            <a:rect l="0" t="0" r="0" b="0"/>
            <a:pathLst>
              <a:path w="62663" h="39903" extrusionOk="0">
                <a:moveTo>
                  <a:pt x="39134" y="3949"/>
                </a:moveTo>
                <a:cubicBezTo>
                  <a:pt x="28614" y="3949"/>
                  <a:pt x="16356" y="514"/>
                  <a:pt x="7674" y="6454"/>
                </a:cubicBezTo>
                <a:cubicBezTo>
                  <a:pt x="1884" y="10414"/>
                  <a:pt x="-2166" y="20384"/>
                  <a:pt x="1271" y="26499"/>
                </a:cubicBezTo>
                <a:cubicBezTo>
                  <a:pt x="10253" y="42474"/>
                  <a:pt x="44382" y="44476"/>
                  <a:pt x="56116" y="30397"/>
                </a:cubicBezTo>
                <a:cubicBezTo>
                  <a:pt x="61644" y="23762"/>
                  <a:pt x="65408" y="11527"/>
                  <a:pt x="60014" y="4784"/>
                </a:cubicBezTo>
                <a:cubicBezTo>
                  <a:pt x="54680" y="-1883"/>
                  <a:pt x="40438" y="-1253"/>
                  <a:pt x="34401" y="478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72" name="Shape 172"/>
          <p:cNvSpPr/>
          <p:nvPr/>
        </p:nvSpPr>
        <p:spPr>
          <a:xfrm>
            <a:off x="1093628" y="1958551"/>
            <a:ext cx="1585700" cy="1493075"/>
          </a:xfrm>
          <a:custGeom>
            <a:avLst/>
            <a:gdLst/>
            <a:ahLst/>
            <a:cxnLst/>
            <a:rect l="0" t="0" r="0" b="0"/>
            <a:pathLst>
              <a:path w="63428" h="59723" extrusionOk="0">
                <a:moveTo>
                  <a:pt x="54531" y="13531"/>
                </a:moveTo>
                <a:cubicBezTo>
                  <a:pt x="43509" y="3426"/>
                  <a:pt x="25785" y="-2721"/>
                  <a:pt x="11379" y="1281"/>
                </a:cubicBezTo>
                <a:cubicBezTo>
                  <a:pt x="-227" y="4505"/>
                  <a:pt x="-1797" y="24534"/>
                  <a:pt x="1635" y="36082"/>
                </a:cubicBezTo>
                <a:cubicBezTo>
                  <a:pt x="5757" y="49952"/>
                  <a:pt x="23914" y="59189"/>
                  <a:pt x="38384" y="59189"/>
                </a:cubicBezTo>
                <a:cubicBezTo>
                  <a:pt x="41076" y="59189"/>
                  <a:pt x="44280" y="60494"/>
                  <a:pt x="46458" y="58911"/>
                </a:cubicBezTo>
                <a:cubicBezTo>
                  <a:pt x="51266" y="55413"/>
                  <a:pt x="52983" y="48964"/>
                  <a:pt x="56480" y="44155"/>
                </a:cubicBezTo>
                <a:cubicBezTo>
                  <a:pt x="60761" y="38266"/>
                  <a:pt x="64882" y="30275"/>
                  <a:pt x="62883" y="23275"/>
                </a:cubicBezTo>
                <a:cubicBezTo>
                  <a:pt x="61577" y="18704"/>
                  <a:pt x="56256" y="15870"/>
                  <a:pt x="51747" y="143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6895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Location analysis of Closed Restaurants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507"/>
            <a:ext cx="9144000" cy="388048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5262998" y="1764943"/>
            <a:ext cx="661100" cy="607700"/>
          </a:xfrm>
          <a:custGeom>
            <a:avLst/>
            <a:gdLst/>
            <a:ahLst/>
            <a:cxnLst/>
            <a:rect l="0" t="0" r="0" b="0"/>
            <a:pathLst>
              <a:path w="26444" h="24308" extrusionOk="0">
                <a:moveTo>
                  <a:pt x="16935" y="395"/>
                </a:moveTo>
                <a:cubicBezTo>
                  <a:pt x="11641" y="-266"/>
                  <a:pt x="4171" y="-510"/>
                  <a:pt x="1345" y="4014"/>
                </a:cubicBezTo>
                <a:cubicBezTo>
                  <a:pt x="-1721" y="8922"/>
                  <a:pt x="841" y="18254"/>
                  <a:pt x="6078" y="20718"/>
                </a:cubicBezTo>
                <a:cubicBezTo>
                  <a:pt x="10013" y="22569"/>
                  <a:pt x="15542" y="26008"/>
                  <a:pt x="18884" y="23224"/>
                </a:cubicBezTo>
                <a:cubicBezTo>
                  <a:pt x="24317" y="18695"/>
                  <a:pt x="27875" y="9953"/>
                  <a:pt x="25844" y="3179"/>
                </a:cubicBezTo>
                <a:cubicBezTo>
                  <a:pt x="25144" y="845"/>
                  <a:pt x="21319" y="952"/>
                  <a:pt x="18884" y="95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81" name="Shape 181"/>
          <p:cNvSpPr/>
          <p:nvPr/>
        </p:nvSpPr>
        <p:spPr>
          <a:xfrm>
            <a:off x="2185448" y="2231103"/>
            <a:ext cx="823900" cy="1107300"/>
          </a:xfrm>
          <a:custGeom>
            <a:avLst/>
            <a:gdLst/>
            <a:ahLst/>
            <a:cxnLst/>
            <a:rect l="0" t="0" r="0" b="0"/>
            <a:pathLst>
              <a:path w="32956" h="44292" extrusionOk="0">
                <a:moveTo>
                  <a:pt x="15591" y="2907"/>
                </a:moveTo>
                <a:cubicBezTo>
                  <a:pt x="14680" y="-277"/>
                  <a:pt x="8754" y="-627"/>
                  <a:pt x="5847" y="959"/>
                </a:cubicBezTo>
                <a:cubicBezTo>
                  <a:pt x="2885" y="2575"/>
                  <a:pt x="1035" y="6248"/>
                  <a:pt x="557" y="9589"/>
                </a:cubicBezTo>
                <a:cubicBezTo>
                  <a:pt x="-879" y="19624"/>
                  <a:pt x="263" y="31531"/>
                  <a:pt x="6682" y="39378"/>
                </a:cubicBezTo>
                <a:cubicBezTo>
                  <a:pt x="9729" y="43103"/>
                  <a:pt x="15554" y="44761"/>
                  <a:pt x="20324" y="44111"/>
                </a:cubicBezTo>
                <a:cubicBezTo>
                  <a:pt x="28053" y="43057"/>
                  <a:pt x="33668" y="32102"/>
                  <a:pt x="32852" y="24345"/>
                </a:cubicBezTo>
                <a:cubicBezTo>
                  <a:pt x="32464" y="20669"/>
                  <a:pt x="28023" y="18733"/>
                  <a:pt x="25892" y="15714"/>
                </a:cubicBezTo>
                <a:cubicBezTo>
                  <a:pt x="21992" y="10190"/>
                  <a:pt x="17552" y="3929"/>
                  <a:pt x="11137" y="179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On-screen Show (16:9)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Roboto</vt:lpstr>
      <vt:lpstr>Arial</vt:lpstr>
      <vt:lpstr>geometric</vt:lpstr>
      <vt:lpstr>Prediction of Restaurant Closure- Helping businesses to survive</vt:lpstr>
      <vt:lpstr>Introduction</vt:lpstr>
      <vt:lpstr>Pipeline of helping business to survive </vt:lpstr>
      <vt:lpstr>Correlation Results using Logistic regression</vt:lpstr>
      <vt:lpstr>Outcomes of Prediction models</vt:lpstr>
      <vt:lpstr>Time Series Analysis</vt:lpstr>
      <vt:lpstr>Textual Analysis</vt:lpstr>
      <vt:lpstr>Location Analysis of Open Restaurants</vt:lpstr>
      <vt:lpstr>Location analysis of Closed Restaurants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Restaurant Closure- Helping businesses to survive</dc:title>
  <cp:lastModifiedBy>rishabh</cp:lastModifiedBy>
  <cp:revision>3</cp:revision>
  <dcterms:modified xsi:type="dcterms:W3CDTF">2016-01-08T08:42:23Z</dcterms:modified>
</cp:coreProperties>
</file>