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5"/>
  </p:notesMasterIdLst>
  <p:sldIdLst>
    <p:sldId id="256"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7772400" cy="10058400"/>
  <p:notesSz cx="6858000" cy="9144000"/>
  <p:embeddedFontLst>
    <p:embeddedFont>
      <p:font typeface="Helvetica Neue" panose="02000503000000020004"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Open Sans Light" panose="020F03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snapToObjects="1">
      <p:cViewPr varScale="1">
        <p:scale>
          <a:sx n="73" d="100"/>
          <a:sy n="73" d="100"/>
        </p:scale>
        <p:origin x="30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Arpit Sharma </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a:t>
            </a:r>
            <a:r>
              <a:rPr lang="en-US" i="1" dirty="0">
                <a:solidFill>
                  <a:srgbClr val="EEEEEE"/>
                </a:solidFill>
                <a:latin typeface="Open Sans"/>
                <a:ea typeface="Open Sans"/>
                <a:cs typeface="Open Sans"/>
                <a:sym typeface="Open Sans"/>
              </a:rPr>
              <a:t>15-Jun-21</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lang="en" sz="1600" b="1">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369675" y="4848275"/>
            <a:ext cx="6914099" cy="37827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lang="en" sz="1600" b="1">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lang="en" sz="1600" b="1">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3800"/>
              </a:spcBef>
              <a:spcAft>
                <a:spcPts val="0"/>
              </a:spcAft>
              <a:buNone/>
            </a:pPr>
            <a:r>
              <a:rPr lang="en" sz="1600" b="1">
                <a:solidFill>
                  <a:srgbClr val="525C65"/>
                </a:solidFill>
                <a:highlight>
                  <a:schemeClr val="lt1"/>
                </a:highlight>
                <a:latin typeface="Open Sans"/>
                <a:ea typeface="Open Sans"/>
                <a:cs typeface="Open Sans"/>
                <a:sym typeface="Open Sans"/>
              </a:rPr>
              <a:t>Tip:</a:t>
            </a:r>
            <a:r>
              <a:rPr lang="en" sz="160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sym typeface="Open Sans"/>
            </a:endParaRPr>
          </a:p>
          <a:p>
            <a:pPr marL="0" lvl="0" indent="0" algn="just" rtl="0">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sz="1600" b="1">
              <a:solidFill>
                <a:srgbClr val="525C65"/>
              </a:solidFill>
              <a:highlight>
                <a:schemeClr val="lt1"/>
              </a:highlight>
              <a:latin typeface="Open Sans"/>
              <a:ea typeface="Open Sans"/>
              <a:cs typeface="Open Sans"/>
              <a:sym typeface="Open Sans"/>
            </a:endParaRPr>
          </a:p>
          <a:p>
            <a:pPr marL="0" lvl="0" indent="0" algn="just" rtl="0">
              <a:spcBef>
                <a:spcPts val="1600"/>
              </a:spcBef>
              <a:spcAft>
                <a:spcPts val="0"/>
              </a:spcAft>
              <a:buNone/>
            </a:pPr>
            <a:r>
              <a:rPr lang="en" sz="1600" b="1">
                <a:solidFill>
                  <a:srgbClr val="525C65"/>
                </a:solidFill>
                <a:highlight>
                  <a:schemeClr val="lt1"/>
                </a:highlight>
                <a:latin typeface="Open Sans"/>
                <a:ea typeface="Open Sans"/>
                <a:cs typeface="Open Sans"/>
                <a:sym typeface="Open Sans"/>
              </a:rPr>
              <a:t>Next, please write at least a paragraph explaining  your choice.</a:t>
            </a:r>
            <a:endParaRPr sz="1600">
              <a:solidFill>
                <a:srgbClr val="525C65"/>
              </a:solidFill>
              <a:highlight>
                <a:schemeClr val="lt1"/>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a:solidFill>
                <a:srgbClr val="525C65"/>
              </a:solidFill>
              <a:highlight>
                <a:srgbClr val="FFFFFF"/>
              </a:highlight>
              <a:latin typeface="Open Sans"/>
              <a:ea typeface="Open Sans"/>
              <a:cs typeface="Open Sans"/>
              <a:sym typeface="Open Sans"/>
            </a:endParaRPr>
          </a:p>
        </p:txBody>
      </p:sp>
      <p:pic>
        <p:nvPicPr>
          <p:cNvPr id="276" name="Google Shape;276;p66"/>
          <p:cNvPicPr preferRelativeResize="0"/>
          <p:nvPr/>
        </p:nvPicPr>
        <p:blipFill rotWithShape="1">
          <a:blip r:embed="rId3">
            <a:alphaModFix/>
          </a:blip>
          <a:srcRect l="5866" t="3775" r="5653" b="7595"/>
          <a:stretch/>
        </p:blipFill>
        <p:spPr>
          <a:xfrm>
            <a:off x="954513" y="4876800"/>
            <a:ext cx="5876925" cy="417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1371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a:solidFill>
                  <a:srgbClr val="525C65"/>
                </a:solidFill>
                <a:highlight>
                  <a:schemeClr val="lt1"/>
                </a:highlight>
                <a:latin typeface="Open Sans"/>
                <a:ea typeface="Open Sans"/>
                <a:cs typeface="Open Sans"/>
                <a:sym typeface="Open Sans"/>
              </a:rPr>
              <a:t>Explanation:</a:t>
            </a:r>
            <a:endParaRPr sz="22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525C65"/>
                </a:solidFill>
                <a:highlight>
                  <a:srgbClr val="FFFFFF"/>
                </a:highlight>
                <a:latin typeface="Open Sans"/>
                <a:ea typeface="Open Sans"/>
                <a:cs typeface="Open Sans"/>
                <a:sym typeface="Open Sans"/>
              </a:rPr>
              <a:t>In this step, you will define a set of </a:t>
            </a:r>
            <a:r>
              <a:rPr lang="en" sz="1600" b="1">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a:solidFill>
                  <a:srgbClr val="525C65"/>
                </a:solidFill>
                <a:highlight>
                  <a:srgbClr val="FFFFFF"/>
                </a:highlight>
                <a:latin typeface="Open Sans"/>
                <a:ea typeface="Open Sans"/>
                <a:cs typeface="Open Sans"/>
                <a:sym typeface="Open Sans"/>
              </a:rPr>
              <a:t>Please come up with 4 rules - 2 for Items and 2 for Customers </a:t>
            </a:r>
            <a:r>
              <a:rPr lang="en" sz="1600">
                <a:solidFill>
                  <a:srgbClr val="525C65"/>
                </a:solidFill>
                <a:highlight>
                  <a:srgbClr val="FFFFFF"/>
                </a:highlight>
                <a:latin typeface="Open Sans"/>
                <a:ea typeface="Open Sans"/>
                <a:cs typeface="Open Sans"/>
                <a:sym typeface="Open Sans"/>
              </a:rPr>
              <a:t>and list them below.</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Write 1-2 paragraphs discussing what </a:t>
            </a:r>
            <a:r>
              <a:rPr lang="en" sz="1600" b="1">
                <a:solidFill>
                  <a:srgbClr val="525C65"/>
                </a:solidFill>
                <a:highlight>
                  <a:srgbClr val="FFFFFF"/>
                </a:highlight>
                <a:latin typeface="Open Sans"/>
                <a:ea typeface="Open Sans"/>
                <a:cs typeface="Open Sans"/>
                <a:sym typeface="Open Sans"/>
              </a:rPr>
              <a:t>data governance roles and responsibilities</a:t>
            </a:r>
            <a:r>
              <a:rPr lang="en" sz="160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a:solidFill>
                  <a:srgbClr val="525C65"/>
                </a:solidFill>
                <a:highlight>
                  <a:srgbClr val="FFFFFF"/>
                </a:highlight>
                <a:latin typeface="Open Sans"/>
                <a:ea typeface="Open Sans"/>
                <a:cs typeface="Open Sans"/>
                <a:sym typeface="Open Sans"/>
              </a:rPr>
              <a:t>least 3 different aspects </a:t>
            </a:r>
            <a:r>
              <a:rPr lang="en" sz="160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lang="en" sz="1600" b="1">
                <a:solidFill>
                  <a:srgbClr val="525C65"/>
                </a:solidFill>
                <a:highlight>
                  <a:srgbClr val="FFFFFF"/>
                </a:highlight>
                <a:latin typeface="Open Sans"/>
                <a:ea typeface="Open Sans"/>
                <a:cs typeface="Open Sans"/>
                <a:sym typeface="Open Sans"/>
              </a:rPr>
              <a:t>current employees have the necessary skills</a:t>
            </a:r>
            <a:r>
              <a:rPr lang="en" sz="1600">
                <a:solidFill>
                  <a:srgbClr val="525C65"/>
                </a:solidFill>
                <a:highlight>
                  <a:srgbClr val="FFFFFF"/>
                </a:highlight>
                <a:latin typeface="Open Sans"/>
                <a:ea typeface="Open Sans"/>
                <a:cs typeface="Open Sans"/>
                <a:sym typeface="Open Sans"/>
              </a:rPr>
              <a:t> for these roles or should the company </a:t>
            </a:r>
            <a:r>
              <a:rPr lang="en" sz="1600" b="1">
                <a:solidFill>
                  <a:srgbClr val="525C65"/>
                </a:solidFill>
                <a:highlight>
                  <a:srgbClr val="FFFFFF"/>
                </a:highlight>
                <a:latin typeface="Open Sans"/>
                <a:ea typeface="Open Sans"/>
                <a:cs typeface="Open Sans"/>
                <a:sym typeface="Open Sans"/>
              </a:rPr>
              <a:t>make new hires</a:t>
            </a:r>
            <a:r>
              <a:rPr lang="en" sz="1600">
                <a:solidFill>
                  <a:srgbClr val="525C65"/>
                </a:solidFill>
                <a:highlight>
                  <a:srgbClr val="FFFFFF"/>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dirty="0">
                <a:solidFill>
                  <a:srgbClr val="525C65"/>
                </a:solidFill>
                <a:highlight>
                  <a:srgbClr val="FFFFFF"/>
                </a:highlight>
                <a:latin typeface="Open Sans"/>
                <a:ea typeface="Open Sans"/>
                <a:cs typeface="Open Sans"/>
                <a:sym typeface="Open Sans"/>
              </a:rPr>
              <a:t>Create a Business Glossary for </a:t>
            </a:r>
            <a:r>
              <a:rPr lang="en" sz="1600" dirty="0" err="1">
                <a:solidFill>
                  <a:srgbClr val="525C65"/>
                </a:solidFill>
                <a:highlight>
                  <a:srgbClr val="FFFFFF"/>
                </a:highlight>
                <a:latin typeface="Open Sans"/>
                <a:ea typeface="Open Sans"/>
                <a:cs typeface="Open Sans"/>
                <a:sym typeface="Open Sans"/>
              </a:rPr>
              <a:t>SneakerPark</a:t>
            </a:r>
            <a:r>
              <a:rPr lang="en" sz="1600" dirty="0">
                <a:solidFill>
                  <a:srgbClr val="525C65"/>
                </a:solidFill>
                <a:highlight>
                  <a:srgbClr val="FFFFFF"/>
                </a:highlight>
                <a:latin typeface="Open Sans"/>
                <a:ea typeface="Open Sans"/>
                <a:cs typeface="Open Sans"/>
                <a:sym typeface="Open Sans"/>
              </a:rPr>
              <a:t> and define common terms such as Item, Buyer, etc. Think and discuss how </a:t>
            </a:r>
            <a:r>
              <a:rPr lang="en" sz="1600" dirty="0" err="1">
                <a:solidFill>
                  <a:srgbClr val="525C65"/>
                </a:solidFill>
                <a:highlight>
                  <a:srgbClr val="FFFFFF"/>
                </a:highlight>
                <a:latin typeface="Open Sans"/>
                <a:ea typeface="Open Sans"/>
                <a:cs typeface="Open Sans"/>
                <a:sym typeface="Open Sans"/>
              </a:rPr>
              <a:t>SneakerPark</a:t>
            </a:r>
            <a:r>
              <a:rPr lang="en" sz="1600" dirty="0">
                <a:solidFill>
                  <a:srgbClr val="525C65"/>
                </a:solidFill>
                <a:highlight>
                  <a:srgbClr val="FFFFFF"/>
                </a:highlight>
                <a:latin typeface="Open Sans"/>
                <a:ea typeface="Open Sans"/>
                <a:cs typeface="Open Sans"/>
                <a:sym typeface="Open Sans"/>
              </a:rPr>
              <a:t> can improve on the consistency of the terms that its systems currently use. (You can use the “Business Glossary” tab of the same Sheets template you’ve been using for the other parts of this project to get you started.)</a:t>
            </a:r>
            <a:endParaRPr sz="1600" dirty="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dirty="0">
                <a:solidFill>
                  <a:srgbClr val="525C65"/>
                </a:solidFill>
                <a:highlight>
                  <a:srgbClr val="FFFFFF"/>
                </a:highlight>
                <a:latin typeface="Open Sans"/>
                <a:ea typeface="Open Sans"/>
                <a:cs typeface="Open Sans"/>
                <a:sym typeface="Open Sans"/>
              </a:rPr>
              <a:t>Document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current naming conventions. Can you think of any improvements?  (You can use the “Standard Naming Conventions” tab of the same Sheets template you’ve been using for the other parts of this project to get you started.) Some examples of Naming Conventions include;</a:t>
            </a:r>
            <a:endParaRPr sz="1600" dirty="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dirty="0">
                <a:solidFill>
                  <a:srgbClr val="525C65"/>
                </a:solidFill>
                <a:highlight>
                  <a:srgbClr val="FFFFFF"/>
                </a:highlight>
                <a:latin typeface="Open Sans"/>
                <a:ea typeface="Open Sans"/>
                <a:cs typeface="Open Sans"/>
                <a:sym typeface="Open Sans"/>
              </a:rPr>
              <a:t>Do not use spaces or special characters.</a:t>
            </a:r>
            <a:endParaRPr sz="1600" dirty="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dirty="0">
                <a:solidFill>
                  <a:srgbClr val="525C65"/>
                </a:solidFill>
                <a:highlight>
                  <a:srgbClr val="FFFFFF"/>
                </a:highlight>
                <a:latin typeface="Open Sans"/>
                <a:ea typeface="Open Sans"/>
                <a:cs typeface="Open Sans"/>
                <a:sym typeface="Open Sans"/>
              </a:rPr>
              <a:t>Use only LOWERCASE.</a:t>
            </a:r>
            <a:endParaRPr sz="1600" dirty="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dirty="0">
                <a:solidFill>
                  <a:srgbClr val="525C65"/>
                </a:solidFill>
                <a:highlight>
                  <a:srgbClr val="FFFFFF"/>
                </a:highlight>
                <a:latin typeface="Open Sans"/>
                <a:ea typeface="Open Sans"/>
                <a:cs typeface="Open Sans"/>
                <a:sym typeface="Open Sans"/>
              </a:rPr>
              <a:t>All identifier fields should end in “_id”.</a:t>
            </a:r>
            <a:endParaRPr sz="1600" dirty="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dirty="0">
                <a:solidFill>
                  <a:srgbClr val="525C65"/>
                </a:solidFill>
                <a:highlight>
                  <a:srgbClr val="FFFFFF"/>
                </a:highlight>
                <a:latin typeface="Open Sans"/>
                <a:ea typeface="Open Sans"/>
                <a:cs typeface="Open Sans"/>
                <a:sym typeface="Open Sans"/>
              </a:rPr>
              <a:t>Avoid acronyms and abbreviations.</a:t>
            </a:r>
            <a:endParaRPr sz="1600" dirty="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dirty="0">
                <a:solidFill>
                  <a:srgbClr val="525C65"/>
                </a:solidFill>
                <a:highlight>
                  <a:srgbClr val="FFFFFF"/>
                </a:highlight>
                <a:latin typeface="Open Sans"/>
                <a:ea typeface="Open Sans"/>
                <a:cs typeface="Open Sans"/>
                <a:sym typeface="Open Sans"/>
              </a:rPr>
              <a:t>Write SQL scripts for the matching rules that you’ve created in Step 6. </a:t>
            </a:r>
            <a:endParaRPr sz="1800" dirty="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a:ea typeface="Open Sans"/>
              <a:cs typeface="Open Sans"/>
              <a:sym typeface="Open Sans"/>
            </a:endParaRPr>
          </a:p>
        </p:txBody>
      </p:sp>
      <p:pic>
        <p:nvPicPr>
          <p:cNvPr id="230" name="Google Shape;230;p58"/>
          <p:cNvPicPr preferRelativeResize="0"/>
          <p:nvPr/>
        </p:nvPicPr>
        <p:blipFill>
          <a:blip r:embed="rId3">
            <a:alphaModFix/>
          </a:blip>
          <a:stretch>
            <a:fillRect/>
          </a:stretch>
        </p:blipFill>
        <p:spPr>
          <a:xfrm>
            <a:off x="286275" y="2602801"/>
            <a:ext cx="6838951" cy="36336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lang="en" sz="1600" b="1">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lang="en" sz="1600" b="1">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lang="en" sz="1600" b="1">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2267</TotalTime>
  <Words>822</Words>
  <Application>Microsoft Macintosh PowerPoint</Application>
  <PresentationFormat>Custom</PresentationFormat>
  <Paragraphs>71</Paragraphs>
  <Slides>20</Slides>
  <Notes>20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20</vt:i4>
      </vt:variant>
    </vt:vector>
  </HeadingPairs>
  <TitlesOfParts>
    <vt:vector size="28" baseType="lpstr">
      <vt:lpstr>Open Sans</vt:lpstr>
      <vt:lpstr>Helvetica Neue</vt:lpstr>
      <vt:lpstr>Arial</vt:lpstr>
      <vt:lpstr>Open Sans Light</vt:lpstr>
      <vt:lpstr>Simple Light</vt:lpstr>
      <vt:lpstr>Simple Light</vt:lpstr>
      <vt:lpstr>Simple Light</vt:lpstr>
      <vt:lpstr>White</vt:lpstr>
      <vt:lpstr>Data Governance @ SneakerPark </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Arpit Sharma</cp:lastModifiedBy>
  <cp:revision>4</cp:revision>
  <dcterms:modified xsi:type="dcterms:W3CDTF">2021-06-17T02:50:48Z</dcterms:modified>
</cp:coreProperties>
</file>