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9" r:id="rId6"/>
    <p:sldId id="260" r:id="rId7"/>
    <p:sldId id="261" r:id="rId8"/>
    <p:sldId id="262" r:id="rId9"/>
    <p:sldId id="263" r:id="rId10"/>
    <p:sldId id="264" r:id="rId11"/>
    <p:sldId id="265" r:id="rId12"/>
    <p:sldId id="266" r:id="rId13"/>
    <p:sldId id="267" r:id="rId14"/>
    <p:sldId id="268" r:id="rId15"/>
    <p:sldId id="287" r:id="rId16"/>
    <p:sldId id="269" r:id="rId17"/>
    <p:sldId id="28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Calibri" panose="020F0502020204030204" pitchFamily="34" charset="0"/>
      <p:regular r:id="rId37"/>
      <p:bold r:id="rId38"/>
      <p:italic r:id="rId39"/>
      <p:boldItalic r:id="rId40"/>
    </p:embeddedFont>
    <p:embeddedFont>
      <p:font typeface="Helvetica Neue" panose="02000503000000020004" pitchFamily="2"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Open Sans Light" panose="020F0302020204030204" pitchFamily="34" charset="0"/>
      <p:regular r:id="rId49"/>
      <p:bold r:id="rId50"/>
      <p:italic r:id="rId51"/>
      <p:boldItalic r:id="rId52"/>
    </p:embeddedFont>
    <p:embeddedFont>
      <p:font typeface="Source Code Pro" panose="020B0509030403020204"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7"/>
    <p:restoredTop sz="86349"/>
  </p:normalViewPr>
  <p:slideViewPr>
    <p:cSldViewPr snapToGrid="0" snapToObjects="1">
      <p:cViewPr>
        <p:scale>
          <a:sx n="100" d="100"/>
          <a:sy n="100" d="100"/>
        </p:scale>
        <p:origin x="1432" y="-248"/>
      </p:cViewPr>
      <p:guideLst/>
    </p:cSldViewPr>
  </p:slideViewPr>
  <p:outlineViewPr>
    <p:cViewPr>
      <p:scale>
        <a:sx n="33" d="100"/>
        <a:sy n="33" d="100"/>
      </p:scale>
      <p:origin x="0" y="-16504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89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3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[Arpit Sharma&amp; 6</a:t>
            </a:r>
            <a:r>
              <a:rPr lang="en" sz="2500" baseline="30000" dirty="0">
                <a:solidFill>
                  <a:srgbClr val="FFFFFF"/>
                </a:solidFill>
              </a:rPr>
              <a:t>th</a:t>
            </a:r>
            <a:r>
              <a:rPr lang="en" sz="2500" dirty="0">
                <a:solidFill>
                  <a:srgbClr val="FFFFFF"/>
                </a:solidFill>
              </a:rPr>
              <a:t>-Jun-2021]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dirty="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lang="en-US" sz="1200" dirty="0">
              <a:solidFill>
                <a:srgbClr val="525C65"/>
              </a:solidFill>
              <a:highlight>
                <a:srgbClr val="FFFFFF"/>
              </a:highlight>
              <a:latin typeface="Open Sans"/>
              <a:ea typeface="Open Sans"/>
              <a:cs typeface="Open Sans"/>
              <a:sym typeface="Open Sans"/>
            </a:endParaRPr>
          </a:p>
        </p:txBody>
      </p:sp>
      <p:pic>
        <p:nvPicPr>
          <p:cNvPr id="1030" name="Picture 6">
            <a:extLst>
              <a:ext uri="{FF2B5EF4-FFF2-40B4-BE49-F238E27FC236}">
                <a16:creationId xmlns:a16="http://schemas.microsoft.com/office/drawing/2014/main" id="{D248BFED-1491-BB46-9843-2C46448F1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5029200"/>
            <a:ext cx="6819900" cy="4158929"/>
          </a:xfrm>
          <a:prstGeom prst="rect">
            <a:avLst/>
          </a:prstGeom>
          <a:solidFill>
            <a:schemeClr val="accent1"/>
          </a:solidFill>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489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855" y="1339324"/>
            <a:ext cx="7242600" cy="8630176"/>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500"/>
              </a:spcBef>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Use </a:t>
            </a:r>
            <a:r>
              <a:rPr lang="en" sz="1400" dirty="0" err="1">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Lucidchart’s</a:t>
            </a: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 built-in template for DBMS ER Diagram UML.</a:t>
            </a:r>
            <a:endParaRPr lang="en" sz="1400" dirty="0">
              <a:solidFill>
                <a:srgbClr val="525C65"/>
              </a:solidFill>
              <a:highlight>
                <a:schemeClr val="lt1"/>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US" sz="1400" b="1" u="sng" dirty="0">
                <a:latin typeface="Open Sans" panose="020B0606030504020204" pitchFamily="34" charset="0"/>
                <a:ea typeface="Open Sans" panose="020B0606030504020204" pitchFamily="34" charset="0"/>
                <a:cs typeface="Open Sans" panose="020B0606030504020204" pitchFamily="34" charset="0"/>
              </a:rPr>
              <a:t>Rationale for primary key in Employee History table. </a:t>
            </a:r>
          </a:p>
          <a:p>
            <a:pPr marL="457200" lvl="0" indent="0" algn="l" rtl="0">
              <a:spcBef>
                <a:spcPts val="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nSpc>
                <a:spcPct val="150000"/>
              </a:lnSpc>
              <a:buNone/>
            </a:pPr>
            <a:endParaRPr lang="en-US" sz="1200" dirty="0">
              <a:solidFill>
                <a:srgbClr val="525C65"/>
              </a:solidFill>
              <a:highlight>
                <a:srgbClr val="FFFFFF"/>
              </a:highlight>
              <a:latin typeface="Open Sans"/>
              <a:ea typeface="Open Sans"/>
              <a:cs typeface="Open Sans"/>
            </a:endParaRPr>
          </a:p>
          <a:p>
            <a:pPr marL="0" lvl="0" indent="0">
              <a:lnSpc>
                <a:spcPct val="150000"/>
              </a:lnSpc>
              <a:buNone/>
            </a:pPr>
            <a:endParaRPr lang="en-US" sz="1200" dirty="0">
              <a:solidFill>
                <a:srgbClr val="525C65"/>
              </a:solidFill>
              <a:highlight>
                <a:srgbClr val="FFFFFF"/>
              </a:highlight>
              <a:latin typeface="Open Sans"/>
              <a:ea typeface="Open Sans"/>
              <a:cs typeface="Open Sans"/>
            </a:endParaRPr>
          </a:p>
          <a:p>
            <a:pPr marL="0" lvl="0" indent="0">
              <a:lnSpc>
                <a:spcPct val="150000"/>
              </a:lnSpc>
              <a:buNone/>
            </a:pPr>
            <a:r>
              <a:rPr lang="en-US" sz="1200" dirty="0">
                <a:solidFill>
                  <a:srgbClr val="525C65"/>
                </a:solidFill>
                <a:highlight>
                  <a:srgbClr val="FFFFFF"/>
                </a:highlight>
                <a:latin typeface="Open Sans"/>
                <a:ea typeface="Open Sans"/>
                <a:cs typeface="Open Sans"/>
              </a:rPr>
              <a:t>1. So, primary key for this table is combination of </a:t>
            </a:r>
            <a:r>
              <a:rPr lang="en-US" sz="1200" dirty="0">
                <a:solidFill>
                  <a:srgbClr val="525C65"/>
                </a:solidFill>
                <a:latin typeface="Open Sans"/>
                <a:ea typeface="Open Sans"/>
                <a:cs typeface="Open Sans"/>
              </a:rPr>
              <a:t>Employee ID, Job Title, Address ID, Manager ID, Department ID, Salary ID attributes. </a:t>
            </a:r>
          </a:p>
          <a:p>
            <a:pPr marL="0" lvl="0" indent="0">
              <a:lnSpc>
                <a:spcPct val="150000"/>
              </a:lnSpc>
              <a:buNone/>
            </a:pPr>
            <a:r>
              <a:rPr lang="en-US" sz="1200" dirty="0">
                <a:solidFill>
                  <a:srgbClr val="525C65"/>
                </a:solidFill>
                <a:latin typeface="Open Sans"/>
                <a:ea typeface="Open Sans"/>
                <a:cs typeface="Open Sans"/>
              </a:rPr>
              <a:t>2. Alternate key – We could have chosen a combination of Employee ID and Start Date also as a “Primary Key”, if there is a new start populated whenever there is a change in Department, Job title, Address, Manager and Salary. </a:t>
            </a:r>
            <a:endParaRPr lang="en-US" sz="1200" dirty="0">
              <a:solidFill>
                <a:srgbClr val="525C65"/>
              </a:solidFill>
              <a:highlight>
                <a:srgbClr val="FFFFFF"/>
              </a:highlight>
              <a:latin typeface="Open Sans"/>
              <a:ea typeface="Open Sans"/>
              <a:cs typeface="Open Sans"/>
            </a:endParaRPr>
          </a:p>
          <a:p>
            <a:pPr marL="0" lvl="0" indent="0" algn="l" rtl="0">
              <a:spcBef>
                <a:spcPts val="1600"/>
              </a:spcBef>
              <a:spcAft>
                <a:spcPts val="1600"/>
              </a:spcAft>
              <a:buNone/>
            </a:pPr>
            <a:endParaRPr sz="1900" dirty="0"/>
          </a:p>
        </p:txBody>
      </p:sp>
      <p:graphicFrame>
        <p:nvGraphicFramePr>
          <p:cNvPr id="6" name="Table 5">
            <a:extLst>
              <a:ext uri="{FF2B5EF4-FFF2-40B4-BE49-F238E27FC236}">
                <a16:creationId xmlns:a16="http://schemas.microsoft.com/office/drawing/2014/main" id="{5ADB25AF-7302-8043-AC27-8D52221DB3A0}"/>
              </a:ext>
            </a:extLst>
          </p:cNvPr>
          <p:cNvGraphicFramePr>
            <a:graphicFrameLocks noGrp="1"/>
          </p:cNvGraphicFramePr>
          <p:nvPr>
            <p:extLst>
              <p:ext uri="{D42A27DB-BD31-4B8C-83A1-F6EECF244321}">
                <p14:modId xmlns:p14="http://schemas.microsoft.com/office/powerpoint/2010/main" val="856448958"/>
              </p:ext>
            </p:extLst>
          </p:nvPr>
        </p:nvGraphicFramePr>
        <p:xfrm>
          <a:off x="265280" y="4419600"/>
          <a:ext cx="7242175" cy="4009881"/>
        </p:xfrm>
        <a:graphic>
          <a:graphicData uri="http://schemas.openxmlformats.org/drawingml/2006/table">
            <a:tbl>
              <a:tblPr/>
              <a:tblGrid>
                <a:gridCol w="357233">
                  <a:extLst>
                    <a:ext uri="{9D8B030D-6E8A-4147-A177-3AD203B41FA5}">
                      <a16:colId xmlns:a16="http://schemas.microsoft.com/office/drawing/2014/main" val="3079068522"/>
                    </a:ext>
                  </a:extLst>
                </a:gridCol>
                <a:gridCol w="4699000">
                  <a:extLst>
                    <a:ext uri="{9D8B030D-6E8A-4147-A177-3AD203B41FA5}">
                      <a16:colId xmlns:a16="http://schemas.microsoft.com/office/drawing/2014/main" val="1032043424"/>
                    </a:ext>
                  </a:extLst>
                </a:gridCol>
                <a:gridCol w="901487">
                  <a:extLst>
                    <a:ext uri="{9D8B030D-6E8A-4147-A177-3AD203B41FA5}">
                      <a16:colId xmlns:a16="http://schemas.microsoft.com/office/drawing/2014/main" val="907581887"/>
                    </a:ext>
                  </a:extLst>
                </a:gridCol>
                <a:gridCol w="1284455">
                  <a:extLst>
                    <a:ext uri="{9D8B030D-6E8A-4147-A177-3AD203B41FA5}">
                      <a16:colId xmlns:a16="http://schemas.microsoft.com/office/drawing/2014/main" val="3626420216"/>
                    </a:ext>
                  </a:extLst>
                </a:gridCol>
              </a:tblGrid>
              <a:tr h="365032">
                <a:tc>
                  <a:txBody>
                    <a:bodyPr/>
                    <a:lstStyle/>
                    <a:p>
                      <a:pPr algn="ctr" fontAlgn="b"/>
                      <a:r>
                        <a:rPr lang="en-US" sz="1200" b="1" i="0" u="none" strike="noStrike" dirty="0">
                          <a:solidFill>
                            <a:schemeClr val="tx1"/>
                          </a:solidFill>
                          <a:effectLst/>
                          <a:latin typeface="Calibri" panose="020F0502020204030204" pitchFamily="34" charset="0"/>
                        </a:rPr>
                        <a:t>S No</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Assumptions</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Case</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Employee Hist Primary Key</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949236405"/>
                  </a:ext>
                </a:extLst>
              </a:tr>
              <a:tr h="100637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1</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department can change keeping all the other attribute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e.g.,  Product Development and IT department have same job title "Design Engineer" and "Network Engineer" . So, employee may change department without a change in manager, job title, Address ,salary attribute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Department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840013262"/>
                  </a:ext>
                </a:extLst>
              </a:tr>
              <a:tr h="72015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2</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job title may change keeping all the other attributes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Ex,  Employee may draw the same salary and be in same department even after changing the job title.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Job Title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481423283"/>
                  </a:ext>
                </a:extLst>
              </a:tr>
              <a:tr h="86326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3</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can move to different manager keeping all the other attributes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ex, Employee may get transferred from manager  "Tyrone Hutchison" to  "Allison Gentle" both of whom department is "Distribution". </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Manager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521843540"/>
                  </a:ext>
                </a:extLst>
              </a:tr>
              <a:tr h="433935">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4</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may get transferred to other office (Change in address) without changing all the other attributes.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Address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256993961"/>
                  </a:ext>
                </a:extLst>
              </a:tr>
              <a:tr h="0">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5</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endParaRPr lang="en-US" sz="1000" b="0" i="0" u="none" strike="noStrike" cap="none" dirty="0">
                        <a:solidFill>
                          <a:schemeClr val="tx1"/>
                        </a:solidFill>
                        <a:highlight>
                          <a:srgbClr val="FFFFFF"/>
                        </a:highlight>
                        <a:latin typeface="Open Sans"/>
                        <a:ea typeface="Open Sans"/>
                        <a:cs typeface="Open Sans"/>
                        <a:sym typeface="Open Sans Light"/>
                      </a:endParaRPr>
                    </a:p>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received salary hike without change in designation and other attributes. This usually happens in most of the organization. </a:t>
                      </a:r>
                    </a:p>
                    <a:p>
                      <a:pPr algn="l" fontAlgn="b"/>
                      <a:endParaRPr lang="en-US" sz="1000" b="0" i="0" u="none" strike="noStrike" cap="none" dirty="0">
                        <a:solidFill>
                          <a:schemeClr val="tx1"/>
                        </a:solidFill>
                        <a:highlight>
                          <a:srgbClr val="FFFFFF"/>
                        </a:highlight>
                        <a:latin typeface="Open Sans"/>
                        <a:ea typeface="Open Sans"/>
                        <a:cs typeface="Open Sans"/>
                        <a:sym typeface="Open Sans Light"/>
                      </a:endParaRP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Salary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348322237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sz="1900" dirty="0"/>
          </a:p>
        </p:txBody>
      </p:sp>
      <p:pic>
        <p:nvPicPr>
          <p:cNvPr id="2050" name="Picture 2">
            <a:extLst>
              <a:ext uri="{FF2B5EF4-FFF2-40B4-BE49-F238E27FC236}">
                <a16:creationId xmlns:a16="http://schemas.microsoft.com/office/drawing/2014/main" id="{312D85F9-CF8F-014C-A294-4718C9B13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50" y="1963738"/>
            <a:ext cx="7075750" cy="6130925"/>
          </a:xfrm>
          <a:prstGeom prst="rect">
            <a:avLst/>
          </a:prstGeom>
          <a:solidFill>
            <a:schemeClr val="lt1"/>
          </a:solidFill>
          <a:ln>
            <a:solidFill>
              <a:schemeClr val="accent1"/>
            </a:solidFill>
          </a:ln>
        </p:spPr>
      </p:pic>
    </p:spTree>
    <p:extLst>
      <p:ext uri="{BB962C8B-B14F-4D97-AF65-F5344CB8AC3E}">
        <p14:creationId xmlns:p14="http://schemas.microsoft.com/office/powerpoint/2010/main" val="158707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Physical ERD is on next page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pic>
        <p:nvPicPr>
          <p:cNvPr id="3074" name="Picture 2">
            <a:extLst>
              <a:ext uri="{FF2B5EF4-FFF2-40B4-BE49-F238E27FC236}">
                <a16:creationId xmlns:a16="http://schemas.microsoft.com/office/drawing/2014/main" id="{CDCCA308-9DB0-4441-8908-4C7E16B41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06" y="1931989"/>
            <a:ext cx="7311239" cy="5268912"/>
          </a:xfrm>
          <a:prstGeom prst="rect">
            <a:avLst/>
          </a:prstGeom>
          <a:solidFill>
            <a:schemeClr val="lt1"/>
          </a:solidFill>
          <a:ln>
            <a:solidFill>
              <a:schemeClr val="dk2"/>
            </a:solidFill>
          </a:ln>
        </p:spPr>
      </p:pic>
    </p:spTree>
    <p:extLst>
      <p:ext uri="{BB962C8B-B14F-4D97-AF65-F5344CB8AC3E}">
        <p14:creationId xmlns:p14="http://schemas.microsoft.com/office/powerpoint/2010/main" val="122663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What is the business partner requesting  </a:t>
            </a:r>
            <a:endParaRPr sz="1700" dirty="0"/>
          </a:p>
          <a:p>
            <a:pPr marL="45720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700" dirty="0"/>
              <a:t>What is the current method data storage/management</a:t>
            </a:r>
            <a:endParaRPr sz="1900" dirty="0">
              <a:solidFill>
                <a:srgbClr val="000000"/>
              </a:solidFill>
              <a:latin typeface="Arial"/>
              <a:ea typeface="Arial"/>
              <a:cs typeface="Arial"/>
              <a:sym typeface="Arial"/>
            </a:endParaRPr>
          </a:p>
          <a:p>
            <a:pPr marL="457200" lvl="0" indent="0" algn="l" rtl="0">
              <a:spcBef>
                <a:spcPts val="1200"/>
              </a:spcBef>
              <a:spcAft>
                <a:spcPts val="0"/>
              </a:spcAft>
              <a:buNone/>
            </a:pP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latin typeface="Open Sans"/>
                <a:ea typeface="Open Sans"/>
                <a:cs typeface="Open Sans"/>
                <a:sym typeface="Open Sans"/>
              </a:rPr>
              <a:t>	</a:t>
            </a:r>
            <a:r>
              <a:rPr lang="en" sz="1900" dirty="0"/>
              <a:t>What data does the business currently have available</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Does the user have future data requests</a:t>
            </a:r>
            <a:endParaRPr sz="1900" dirty="0"/>
          </a:p>
          <a:p>
            <a:pPr marL="457200" lvl="0" indent="0" algn="l" rtl="0">
              <a:spcBef>
                <a:spcPts val="0"/>
              </a:spcBef>
              <a:spcAft>
                <a:spcPts val="0"/>
              </a:spcAft>
              <a:buClr>
                <a:schemeClr val="dk1"/>
              </a:buClr>
              <a:buSzPts val="1100"/>
              <a:buFont typeface="Arial"/>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What department will own / manage the data in the database</a:t>
            </a:r>
            <a:endParaRPr sz="1900" dirty="0"/>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size of the database in terms of numbers of rows. Business users often understand row or column size instead of GBs or MBs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expected growth to the data</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data that may be sensitive or restricted from particular users</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Provide at least two justifications for building a database</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database objects (tables, views, special procedures)  that will be created for the database. </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dirty="0"/>
              <a:t>Hint - you may want to circle back to this answer after completing the logical ERD in step 2.</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Select a data ingestion method (ETL, Direct feed, API) based on the information provided. </a:t>
            </a: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who will own and maintain the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who will and will not have access to the data</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Should replication or </a:t>
            </a:r>
            <a:r>
              <a:rPr lang="en" sz="1900" dirty="0" err="1"/>
              <a:t>sharding</a:t>
            </a:r>
            <a:r>
              <a:rPr lang="en" sz="1900" dirty="0"/>
              <a:t> be used to ensure scalability based on user needs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 sz="1900" dirty="0"/>
              <a:t>Describe measures taken to ensure future data integration if needed</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check </a:t>
            </a:r>
            <a:r>
              <a:rPr lang="en" sz="1700" u="sng" dirty="0">
                <a:solidFill>
                  <a:schemeClr val="hlink"/>
                </a:solidFill>
                <a:hlinkClick r:id="rId3"/>
              </a:rPr>
              <a:t>IT best practices document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 sz="1700" u="sng" dirty="0">
                <a:solidFill>
                  <a:schemeClr val="hlink"/>
                </a:solidFill>
                <a:hlinkClick r:id="rId3"/>
              </a:rPr>
              <a:t>IT Best Practices document</a:t>
            </a:r>
            <a:r>
              <a:rPr lang="en" sz="1700" dirty="0"/>
              <a:t> lists Backup schedule requirements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TotalTime>
  <Words>2498</Words>
  <Application>Microsoft Macintosh PowerPoint</Application>
  <PresentationFormat>Custom</PresentationFormat>
  <Paragraphs>275</Paragraphs>
  <Slides>31</Slides>
  <Notes>31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31</vt:i4>
      </vt:variant>
    </vt:vector>
  </HeadingPairs>
  <TitlesOfParts>
    <vt:vector size="41" baseType="lpstr">
      <vt:lpstr>Open Sans Light</vt:lpstr>
      <vt:lpstr>Calibri</vt:lpstr>
      <vt:lpstr>Arial</vt:lpstr>
      <vt:lpstr>Open Sans</vt:lpstr>
      <vt:lpstr>Source Code Pro</vt:lpstr>
      <vt:lpstr>Helvetica Neue</vt:lpstr>
      <vt:lpstr>Simple Light</vt:lpstr>
      <vt:lpstr>Simple Light</vt:lpstr>
      <vt:lpstr>Simple Light</vt:lpstr>
      <vt:lpstr>White</vt:lpstr>
      <vt:lpstr>Tech ABC Corp - HR Database </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Arpit Sharma</cp:lastModifiedBy>
  <cp:revision>8</cp:revision>
  <dcterms:modified xsi:type="dcterms:W3CDTF">2021-06-06T15:19:59Z</dcterms:modified>
</cp:coreProperties>
</file>