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9"/>
  </p:notesMasterIdLst>
  <p:sldIdLst>
    <p:sldId id="256" r:id="rId5"/>
    <p:sldId id="259" r:id="rId6"/>
    <p:sldId id="260" r:id="rId7"/>
    <p:sldId id="289" r:id="rId8"/>
    <p:sldId id="261" r:id="rId9"/>
    <p:sldId id="262" r:id="rId10"/>
    <p:sldId id="290" r:id="rId11"/>
    <p:sldId id="263" r:id="rId12"/>
    <p:sldId id="264" r:id="rId13"/>
    <p:sldId id="291" r:id="rId14"/>
    <p:sldId id="265" r:id="rId15"/>
    <p:sldId id="266" r:id="rId16"/>
    <p:sldId id="267" r:id="rId17"/>
    <p:sldId id="268" r:id="rId18"/>
    <p:sldId id="287" r:id="rId19"/>
    <p:sldId id="269" r:id="rId20"/>
    <p:sldId id="288"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7772400" cy="10058400"/>
  <p:notesSz cx="6858000" cy="9144000"/>
  <p:embeddedFontLst>
    <p:embeddedFont>
      <p:font typeface="Calibri" panose="020F0502020204030204" pitchFamily="34" charset="0"/>
      <p:regular r:id="rId40"/>
      <p:bold r:id="rId41"/>
      <p:italic r:id="rId42"/>
      <p:boldItalic r:id="rId43"/>
    </p:embeddedFont>
    <p:embeddedFont>
      <p:font typeface="Helvetica Neue" panose="02000503000000020004" pitchFamily="2"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Open Sans Light" panose="020F0302020204030204" pitchFamily="34" charset="0"/>
      <p:regular r:id="rId52"/>
      <p:bold r:id="rId53"/>
      <p:italic r:id="rId54"/>
      <p:boldItalic r:id="rId55"/>
    </p:embeddedFont>
    <p:embeddedFont>
      <p:font typeface="Source Code Pro" panose="020B0509030403020204" pitchFamily="49"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9"/>
    <p:restoredTop sz="86377"/>
  </p:normalViewPr>
  <p:slideViewPr>
    <p:cSldViewPr snapToGrid="0" snapToObjects="1">
      <p:cViewPr>
        <p:scale>
          <a:sx n="100" d="100"/>
          <a:sy n="100" d="100"/>
        </p:scale>
        <p:origin x="2640" y="-392"/>
      </p:cViewPr>
      <p:guideLst/>
    </p:cSldViewPr>
  </p:slideViewPr>
  <p:outlineViewPr>
    <p:cViewPr>
      <p:scale>
        <a:sx n="33" d="100"/>
        <a:sy n="33" d="100"/>
      </p:scale>
      <p:origin x="0" y="-16504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4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8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6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99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59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video.udacity-data.com/topher/2020/July/5f2452ca_hr-dataset/hr-dataset.xlsx"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Sharma &amp; 6-Jun-2021]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1000"/>
              </a:spcBef>
              <a:spcAft>
                <a:spcPts val="0"/>
              </a:spcAft>
              <a:buSzPts val="1900"/>
              <a:buFont typeface="Open Sans"/>
              <a:buChar char="●"/>
            </a:pPr>
            <a:r>
              <a:rPr lang="en" sz="1800" b="1" dirty="0">
                <a:latin typeface="Open Sans"/>
                <a:ea typeface="Open Sans"/>
                <a:cs typeface="Open Sans"/>
                <a:sym typeface="Open Sans"/>
              </a:rPr>
              <a:t>Flexibility</a:t>
            </a:r>
            <a:endParaRPr lang="en-US" sz="1800" dirty="0"/>
          </a:p>
          <a:p>
            <a:pPr marL="457200" lvl="0" indent="0" algn="l" rtl="0">
              <a:lnSpc>
                <a:spcPct val="100000"/>
              </a:lnSpc>
              <a:spcBef>
                <a:spcPts val="1000"/>
              </a:spcBef>
              <a:spcAft>
                <a:spcPts val="0"/>
              </a:spcAft>
              <a:buNone/>
            </a:pPr>
            <a:r>
              <a:rPr lang="en-US" sz="1800" dirty="0"/>
              <a:t>Describe measures taken to ensure future data integration if needed</a:t>
            </a:r>
          </a:p>
          <a:p>
            <a:pPr lvl="1">
              <a:buFont typeface="Wingdings" pitchFamily="2" charset="2"/>
              <a:buChar char="§"/>
            </a:pPr>
            <a:r>
              <a:rPr lang="en-US" sz="1600" dirty="0"/>
              <a:t>Database engine used for this requirement is similar to other platforms within the organization . This which ensure seamless integration with other apps in the future.</a:t>
            </a:r>
          </a:p>
          <a:p>
            <a:pPr marL="457200" lvl="0" indent="-349250" algn="l" rtl="0">
              <a:spcBef>
                <a:spcPts val="1000"/>
              </a:spcBef>
              <a:spcAft>
                <a:spcPts val="0"/>
              </a:spcAft>
              <a:buSzPts val="1900"/>
              <a:buFont typeface="Open Sans"/>
              <a:buChar char="●"/>
            </a:pPr>
            <a:r>
              <a:rPr lang="en" sz="1800" b="1" dirty="0">
                <a:latin typeface="Open Sans"/>
                <a:ea typeface="Open Sans"/>
                <a:cs typeface="Open Sans"/>
                <a:sym typeface="Open Sans"/>
              </a:rPr>
              <a:t>Storage &amp; retention</a:t>
            </a:r>
            <a:endParaRPr sz="1800" b="1" dirty="0">
              <a:latin typeface="Open Sans"/>
              <a:ea typeface="Open Sans"/>
              <a:cs typeface="Open Sans"/>
              <a:sym typeface="Open Sans"/>
            </a:endParaRPr>
          </a:p>
          <a:p>
            <a:pPr marL="457200" lvl="0" indent="0" algn="l" rtl="0">
              <a:lnSpc>
                <a:spcPct val="100000"/>
              </a:lnSpc>
              <a:spcBef>
                <a:spcPts val="1000"/>
              </a:spcBef>
              <a:spcAft>
                <a:spcPts val="0"/>
              </a:spcAft>
              <a:buNone/>
            </a:pPr>
            <a:r>
              <a:rPr lang="en" sz="1600" b="1" dirty="0">
                <a:latin typeface="Open Sans"/>
                <a:ea typeface="Open Sans"/>
                <a:cs typeface="Open Sans"/>
                <a:sym typeface="Open Sans"/>
              </a:rPr>
              <a:t>Storage (disk or in-memory): </a:t>
            </a:r>
            <a:r>
              <a:rPr lang="en" sz="1600" dirty="0"/>
              <a:t>check </a:t>
            </a:r>
            <a:r>
              <a:rPr lang="en" sz="1600" u="sng" dirty="0">
                <a:solidFill>
                  <a:schemeClr val="hlink"/>
                </a:solidFill>
                <a:hlinkClick r:id="rId3"/>
              </a:rPr>
              <a:t>IT best practices document</a:t>
            </a:r>
            <a:endParaRPr sz="1600" dirty="0"/>
          </a:p>
          <a:p>
            <a:pPr lvl="1">
              <a:buFont typeface="Wingdings" pitchFamily="2" charset="2"/>
              <a:buChar char="§"/>
            </a:pPr>
            <a:r>
              <a:rPr lang="en-US" sz="1600" dirty="0"/>
              <a:t>Disk based storage should suffice for this requirement as there are no requirements related to advanced analytics, machine learning applications.</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600" b="1" dirty="0">
                <a:latin typeface="Open Sans"/>
                <a:ea typeface="Open Sans"/>
                <a:cs typeface="Open Sans"/>
                <a:sym typeface="Open Sans"/>
              </a:rPr>
              <a:t>Retention: </a:t>
            </a:r>
            <a:r>
              <a:rPr lang="en" sz="1600" dirty="0"/>
              <a:t>how long does the data have to be kept for?</a:t>
            </a:r>
            <a:endParaRPr sz="1600" dirty="0"/>
          </a:p>
          <a:p>
            <a:pPr lvl="1">
              <a:buFont typeface="Wingdings" pitchFamily="2" charset="2"/>
              <a:buChar char="§"/>
            </a:pPr>
            <a:r>
              <a:rPr lang="en-US" sz="1600" dirty="0"/>
              <a:t>According to regulatory requirements, data must be kept for 7 years.</a:t>
            </a:r>
            <a:endParaRPr sz="1700" dirty="0"/>
          </a:p>
          <a:p>
            <a:pPr marL="457200" lvl="0" indent="-349250" algn="l" rtl="0">
              <a:spcBef>
                <a:spcPts val="1000"/>
              </a:spcBef>
              <a:spcAft>
                <a:spcPts val="0"/>
              </a:spcAft>
              <a:buSzPts val="1900"/>
              <a:buFont typeface="Open Sans"/>
              <a:buChar char="●"/>
            </a:pPr>
            <a:r>
              <a:rPr lang="en" sz="1800" b="1" dirty="0">
                <a:latin typeface="Open Sans"/>
                <a:ea typeface="Open Sans"/>
                <a:cs typeface="Open Sans"/>
                <a:sym typeface="Open Sans"/>
              </a:rPr>
              <a:t>Backup</a:t>
            </a:r>
            <a:endParaRPr sz="1800" b="1" dirty="0">
              <a:latin typeface="Open Sans"/>
              <a:ea typeface="Open Sans"/>
              <a:cs typeface="Open Sans"/>
              <a:sym typeface="Open Sans"/>
            </a:endParaRPr>
          </a:p>
          <a:p>
            <a:pPr marL="457200" lvl="0" indent="0" algn="l" rtl="0">
              <a:spcBef>
                <a:spcPts val="1000"/>
              </a:spcBef>
              <a:spcAft>
                <a:spcPts val="0"/>
              </a:spcAft>
              <a:buNone/>
            </a:pPr>
            <a:r>
              <a:rPr lang="en" sz="1600" dirty="0"/>
              <a:t> </a:t>
            </a:r>
            <a:r>
              <a:rPr lang="en" sz="1600" u="sng" dirty="0">
                <a:solidFill>
                  <a:schemeClr val="hlink"/>
                </a:solidFill>
                <a:hlinkClick r:id="rId3"/>
              </a:rPr>
              <a:t>IT Best Practices document</a:t>
            </a:r>
            <a:r>
              <a:rPr lang="en" sz="1600" dirty="0"/>
              <a:t> lists Backup schedule requirements</a:t>
            </a:r>
            <a:endParaRPr sz="1600" dirty="0"/>
          </a:p>
          <a:p>
            <a:pPr lvl="1">
              <a:buFont typeface="Wingdings" pitchFamily="2" charset="2"/>
              <a:buChar char="§"/>
            </a:pPr>
            <a:r>
              <a:rPr lang="en-US" sz="1600" dirty="0"/>
              <a:t>HR partner stated requirement in the Memo that employee data is considered business critical. So, according to IT best practices guidelines, we need choose critical back up option. i.e., Backup schedule is full backup 1x per week, incremental backup daily.</a:t>
            </a:r>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383171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lang="en-US" sz="1200" dirty="0">
              <a:solidFill>
                <a:srgbClr val="525C65"/>
              </a:solidFill>
              <a:highlight>
                <a:srgbClr val="FFFFFF"/>
              </a:highlight>
              <a:latin typeface="Open Sans"/>
              <a:ea typeface="Open Sans"/>
              <a:cs typeface="Open Sans"/>
              <a:sym typeface="Open Sans"/>
            </a:endParaRPr>
          </a:p>
        </p:txBody>
      </p:sp>
      <p:pic>
        <p:nvPicPr>
          <p:cNvPr id="1030" name="Picture 6">
            <a:extLst>
              <a:ext uri="{FF2B5EF4-FFF2-40B4-BE49-F238E27FC236}">
                <a16:creationId xmlns:a16="http://schemas.microsoft.com/office/drawing/2014/main" id="{D248BFED-1491-BB46-9843-2C46448F1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5029200"/>
            <a:ext cx="6819900" cy="4158929"/>
          </a:xfrm>
          <a:prstGeom prst="rect">
            <a:avLst/>
          </a:prstGeom>
          <a:solidFill>
            <a:schemeClr val="accent1"/>
          </a:solidFill>
          <a:ln>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489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855" y="1339324"/>
            <a:ext cx="7242600" cy="863017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500"/>
              </a:spcBef>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Use </a:t>
            </a:r>
            <a:r>
              <a:rPr lang="en" sz="1400" dirty="0" err="1">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Lucidchart’s</a:t>
            </a: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 built-in template for DBMS ER Diagram UML.</a:t>
            </a:r>
            <a:endParaRPr lang="en" sz="1400" dirty="0">
              <a:solidFill>
                <a:srgbClr val="525C65"/>
              </a:solidFill>
              <a:highlight>
                <a:schemeClr val="lt1"/>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US" sz="1400" b="1" u="sng" dirty="0">
                <a:latin typeface="Open Sans" panose="020B0606030504020204" pitchFamily="34" charset="0"/>
                <a:ea typeface="Open Sans" panose="020B0606030504020204" pitchFamily="34" charset="0"/>
                <a:cs typeface="Open Sans" panose="020B0606030504020204" pitchFamily="34" charset="0"/>
              </a:rPr>
              <a:t>Rationale for primary key in Employee History table. </a:t>
            </a:r>
          </a:p>
          <a:p>
            <a:pPr marL="457200" lvl="0" indent="0" algn="l" rtl="0">
              <a:spcBef>
                <a:spcPts val="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r>
              <a:rPr lang="en-US" sz="1200" dirty="0">
                <a:solidFill>
                  <a:srgbClr val="525C65"/>
                </a:solidFill>
                <a:highlight>
                  <a:srgbClr val="FFFFFF"/>
                </a:highlight>
                <a:latin typeface="Open Sans"/>
                <a:ea typeface="Open Sans"/>
                <a:cs typeface="Open Sans"/>
              </a:rPr>
              <a:t>1. So, primary key for this table is combination of </a:t>
            </a:r>
            <a:r>
              <a:rPr lang="en-US" sz="1200" dirty="0">
                <a:solidFill>
                  <a:srgbClr val="525C65"/>
                </a:solidFill>
                <a:latin typeface="Open Sans"/>
                <a:ea typeface="Open Sans"/>
                <a:cs typeface="Open Sans"/>
              </a:rPr>
              <a:t>Employee ID, Job Title, Address ID, Manager ID, Department ID, Salary ID attributes. </a:t>
            </a:r>
          </a:p>
          <a:p>
            <a:pPr marL="0" lvl="0" indent="0">
              <a:lnSpc>
                <a:spcPct val="150000"/>
              </a:lnSpc>
              <a:buNone/>
            </a:pPr>
            <a:r>
              <a:rPr lang="en-US" sz="1200" dirty="0">
                <a:solidFill>
                  <a:srgbClr val="525C65"/>
                </a:solidFill>
                <a:latin typeface="Open Sans"/>
                <a:ea typeface="Open Sans"/>
                <a:cs typeface="Open Sans"/>
              </a:rPr>
              <a:t>2. Alternate key – We could have chosen a combination of Employee ID and Start Date also as a “Primary Key”, if there is a new start populated whenever there is a change in Department, Job title, Address, Manager and Salary. </a:t>
            </a:r>
            <a:endParaRPr lang="en-US" sz="1200" dirty="0">
              <a:solidFill>
                <a:srgbClr val="525C65"/>
              </a:solidFill>
              <a:highlight>
                <a:srgbClr val="FFFFFF"/>
              </a:highlight>
              <a:latin typeface="Open Sans"/>
              <a:ea typeface="Open Sans"/>
              <a:cs typeface="Open Sans"/>
            </a:endParaRPr>
          </a:p>
          <a:p>
            <a:pPr marL="0" lvl="0" indent="0" algn="l" rtl="0">
              <a:spcBef>
                <a:spcPts val="1600"/>
              </a:spcBef>
              <a:spcAft>
                <a:spcPts val="1600"/>
              </a:spcAft>
              <a:buNone/>
            </a:pPr>
            <a:endParaRPr sz="1900" dirty="0"/>
          </a:p>
        </p:txBody>
      </p:sp>
      <p:graphicFrame>
        <p:nvGraphicFramePr>
          <p:cNvPr id="6" name="Table 5">
            <a:extLst>
              <a:ext uri="{FF2B5EF4-FFF2-40B4-BE49-F238E27FC236}">
                <a16:creationId xmlns:a16="http://schemas.microsoft.com/office/drawing/2014/main" id="{5ADB25AF-7302-8043-AC27-8D52221DB3A0}"/>
              </a:ext>
            </a:extLst>
          </p:cNvPr>
          <p:cNvGraphicFramePr>
            <a:graphicFrameLocks noGrp="1"/>
          </p:cNvGraphicFramePr>
          <p:nvPr>
            <p:extLst>
              <p:ext uri="{D42A27DB-BD31-4B8C-83A1-F6EECF244321}">
                <p14:modId xmlns:p14="http://schemas.microsoft.com/office/powerpoint/2010/main" val="856448958"/>
              </p:ext>
            </p:extLst>
          </p:nvPr>
        </p:nvGraphicFramePr>
        <p:xfrm>
          <a:off x="265280" y="4419600"/>
          <a:ext cx="7242175" cy="4009881"/>
        </p:xfrm>
        <a:graphic>
          <a:graphicData uri="http://schemas.openxmlformats.org/drawingml/2006/table">
            <a:tbl>
              <a:tblPr/>
              <a:tblGrid>
                <a:gridCol w="357233">
                  <a:extLst>
                    <a:ext uri="{9D8B030D-6E8A-4147-A177-3AD203B41FA5}">
                      <a16:colId xmlns:a16="http://schemas.microsoft.com/office/drawing/2014/main" val="3079068522"/>
                    </a:ext>
                  </a:extLst>
                </a:gridCol>
                <a:gridCol w="4699000">
                  <a:extLst>
                    <a:ext uri="{9D8B030D-6E8A-4147-A177-3AD203B41FA5}">
                      <a16:colId xmlns:a16="http://schemas.microsoft.com/office/drawing/2014/main" val="1032043424"/>
                    </a:ext>
                  </a:extLst>
                </a:gridCol>
                <a:gridCol w="901487">
                  <a:extLst>
                    <a:ext uri="{9D8B030D-6E8A-4147-A177-3AD203B41FA5}">
                      <a16:colId xmlns:a16="http://schemas.microsoft.com/office/drawing/2014/main" val="907581887"/>
                    </a:ext>
                  </a:extLst>
                </a:gridCol>
                <a:gridCol w="1284455">
                  <a:extLst>
                    <a:ext uri="{9D8B030D-6E8A-4147-A177-3AD203B41FA5}">
                      <a16:colId xmlns:a16="http://schemas.microsoft.com/office/drawing/2014/main" val="3626420216"/>
                    </a:ext>
                  </a:extLst>
                </a:gridCol>
              </a:tblGrid>
              <a:tr h="365032">
                <a:tc>
                  <a:txBody>
                    <a:bodyPr/>
                    <a:lstStyle/>
                    <a:p>
                      <a:pPr algn="ctr" fontAlgn="b"/>
                      <a:r>
                        <a:rPr lang="en-US" sz="1200" b="1" i="0" u="none" strike="noStrike" dirty="0">
                          <a:solidFill>
                            <a:schemeClr val="tx1"/>
                          </a:solidFill>
                          <a:effectLst/>
                          <a:latin typeface="Calibri" panose="020F0502020204030204" pitchFamily="34" charset="0"/>
                        </a:rPr>
                        <a:t>S No</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Assumptions</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Case</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Employee Hist Primary Key</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949236405"/>
                  </a:ext>
                </a:extLst>
              </a:tr>
              <a:tr h="100637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1</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department can change keeping all the other attribute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e.g.,  Product Development and IT department have same job title "Design Engineer" and "Network Engineer" . So, employee may change department without a change in manager, job title, Address ,salary attribute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Department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840013262"/>
                  </a:ext>
                </a:extLst>
              </a:tr>
              <a:tr h="72015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2</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job title may change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draw the same salary and be in same department even after changing the job title.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Job Title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481423283"/>
                  </a:ext>
                </a:extLst>
              </a:tr>
              <a:tr h="86326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3</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can move to different manager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get transferred from manager  "Tyrone Hutchison" to  "Allison Gentle" both of whom department is "Distribution". </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Manager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521843540"/>
                  </a:ext>
                </a:extLst>
              </a:tr>
              <a:tr h="433935">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4</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may get transferred to other office (Change in address) without changing all the other attributes.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Address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256993961"/>
                  </a:ext>
                </a:extLst>
              </a:tr>
              <a:tr h="0">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5</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received salary hike without change in designation and other attributes. This usually happens in most of the organization. </a:t>
                      </a:r>
                    </a:p>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Salary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348322237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312D85F9-CF8F-014C-A294-4718C9B1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50" y="1963738"/>
            <a:ext cx="7075750" cy="6130925"/>
          </a:xfrm>
          <a:prstGeom prst="rect">
            <a:avLst/>
          </a:prstGeom>
          <a:solidFill>
            <a:schemeClr val="lt1"/>
          </a:solidFill>
          <a:ln>
            <a:solidFill>
              <a:schemeClr val="accent1"/>
            </a:solidFill>
          </a:ln>
        </p:spPr>
      </p:pic>
    </p:spTree>
    <p:extLst>
      <p:ext uri="{BB962C8B-B14F-4D97-AF65-F5344CB8AC3E}">
        <p14:creationId xmlns:p14="http://schemas.microsoft.com/office/powerpoint/2010/main" val="158707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Physical ERD is on next page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pic>
        <p:nvPicPr>
          <p:cNvPr id="3074" name="Picture 2">
            <a:extLst>
              <a:ext uri="{FF2B5EF4-FFF2-40B4-BE49-F238E27FC236}">
                <a16:creationId xmlns:a16="http://schemas.microsoft.com/office/drawing/2014/main" id="{CDCCA308-9DB0-4441-8908-4C7E16B4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06" y="1931989"/>
            <a:ext cx="7311239" cy="5268912"/>
          </a:xfrm>
          <a:prstGeom prst="rect">
            <a:avLst/>
          </a:prstGeom>
          <a:solidFill>
            <a:schemeClr val="lt1"/>
          </a:solidFill>
          <a:ln>
            <a:solidFill>
              <a:schemeClr val="dk2"/>
            </a:solidFill>
          </a:ln>
        </p:spPr>
      </p:pic>
    </p:spTree>
    <p:extLst>
      <p:ext uri="{BB962C8B-B14F-4D97-AF65-F5344CB8AC3E}">
        <p14:creationId xmlns:p14="http://schemas.microsoft.com/office/powerpoint/2010/main" val="122663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800" b="1" dirty="0">
                <a:latin typeface="Open Sans"/>
                <a:ea typeface="Open Sans"/>
                <a:cs typeface="Open Sans"/>
                <a:sym typeface="Open Sans"/>
              </a:rPr>
              <a:t>Purpose of the new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What is the business partner requesting  </a:t>
            </a:r>
          </a:p>
          <a:p>
            <a:pPr marL="742950" lvl="1" indent="-285750">
              <a:buFont typeface="Wingdings" pitchFamily="2" charset="2"/>
              <a:buChar char="§"/>
            </a:pPr>
            <a:r>
              <a:rPr lang="en-US" sz="1600" dirty="0"/>
              <a:t>Tech ABC Corp has recently experienced a lot of growth with its new AI powered video game console. As a result, company started operations in 4 new locations and its employee strength grew from 10 to over 200 employees. So, it is getting difficult for business partner (HR) to maintain employee information in shared spreadsheet. Besides this, HR partner has serious concerns  about data integrity and data security. Therefore, HR partner wants to maintain this information in database.</a:t>
            </a:r>
          </a:p>
          <a:p>
            <a:pPr marL="457200" lvl="0" indent="-349250" algn="l" rtl="0">
              <a:spcBef>
                <a:spcPts val="1200"/>
              </a:spcBef>
              <a:spcAft>
                <a:spcPts val="0"/>
              </a:spcAft>
              <a:buSzPts val="1900"/>
              <a:buFont typeface="Open Sans"/>
              <a:buChar char="●"/>
            </a:pPr>
            <a:r>
              <a:rPr lang="en" sz="1800" b="1" dirty="0">
                <a:latin typeface="Open Sans"/>
                <a:ea typeface="Open Sans"/>
                <a:cs typeface="Open Sans"/>
                <a:sym typeface="Open Sans"/>
              </a:rPr>
              <a:t>Describe current data management solution:</a:t>
            </a:r>
            <a:endParaRPr sz="18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600" dirty="0"/>
              <a:t>What is the current method data storage/management</a:t>
            </a:r>
            <a:endParaRPr sz="1800" dirty="0">
              <a:solidFill>
                <a:srgbClr val="000000"/>
              </a:solidFill>
              <a:latin typeface="Arial"/>
              <a:ea typeface="Arial"/>
              <a:cs typeface="Arial"/>
              <a:sym typeface="Arial"/>
            </a:endParaRPr>
          </a:p>
          <a:p>
            <a:pPr marL="742950" lvl="1" indent="-285750">
              <a:buFont typeface="Wingdings" pitchFamily="2" charset="2"/>
              <a:buChar char="§"/>
            </a:pPr>
            <a:r>
              <a:rPr lang="en-US" sz="1600" dirty="0"/>
              <a:t>The current data management solution is manual as employee data is maintained in excel spreadsheet on shared location. </a:t>
            </a:r>
          </a:p>
          <a:p>
            <a:pPr lvl="0" indent="-349250">
              <a:spcBef>
                <a:spcPts val="1200"/>
              </a:spcBef>
              <a:buSzPts val="1900"/>
              <a:buFont typeface="Open Sans"/>
              <a:buChar char="●"/>
            </a:pPr>
            <a:r>
              <a:rPr lang="en-US" sz="1800" b="1" dirty="0">
                <a:latin typeface="Open Sans"/>
                <a:ea typeface="Open Sans"/>
                <a:cs typeface="Open Sans"/>
                <a:sym typeface="Open Sans"/>
              </a:rPr>
              <a:t>Describe current data available:</a:t>
            </a:r>
          </a:p>
          <a:p>
            <a:pPr marL="0" lvl="0" indent="0">
              <a:spcBef>
                <a:spcPts val="1600"/>
              </a:spcBef>
              <a:buNone/>
            </a:pPr>
            <a:r>
              <a:rPr lang="en-US" sz="1800" b="1" dirty="0">
                <a:latin typeface="Open Sans"/>
                <a:ea typeface="Open Sans"/>
                <a:cs typeface="Open Sans"/>
                <a:sym typeface="Open Sans"/>
              </a:rPr>
              <a:t>	</a:t>
            </a:r>
            <a:r>
              <a:rPr lang="en-US" sz="1800" dirty="0"/>
              <a:t>What data does the business currently have available</a:t>
            </a:r>
          </a:p>
          <a:p>
            <a:pPr marL="742950" lvl="1" indent="-285750">
              <a:buFont typeface="Wingdings" pitchFamily="2" charset="2"/>
              <a:buChar char="§"/>
            </a:pPr>
            <a:r>
              <a:rPr lang="en-US" sz="1600" dirty="0"/>
              <a:t>The </a:t>
            </a:r>
            <a:r>
              <a:rPr lang="en-US" sz="1600" dirty="0">
                <a:hlinkClick r:id="rId3">
                  <a:extLst>
                    <a:ext uri="{A12FA001-AC4F-418D-AE19-62706E023703}">
                      <ahyp:hlinkClr xmlns:ahyp="http://schemas.microsoft.com/office/drawing/2018/hyperlinkcolor" val="tx"/>
                    </a:ext>
                  </a:extLst>
                </a:hlinkClick>
              </a:rPr>
              <a:t>HR dataset</a:t>
            </a:r>
            <a:r>
              <a:rPr lang="en-US" sz="1600" dirty="0"/>
              <a:t>  is an Excel workbook consisting of 206 records, with eleven columns. The data is in human-readable format and has not been normalized at all. It contains information such as job title, department, manager's name, hire date, start date, end date, work location, and salary.</a:t>
            </a:r>
            <a:endParaRPr sz="1600" dirty="0">
              <a:sym typeface="Arial"/>
            </a:endParaRP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extLst>
      <p:ext uri="{BB962C8B-B14F-4D97-AF65-F5344CB8AC3E}">
        <p14:creationId xmlns:p14="http://schemas.microsoft.com/office/powerpoint/2010/main" val="37988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Additional data requests:</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Does the user have future data requests</a:t>
            </a:r>
            <a:endParaRPr sz="1800" dirty="0"/>
          </a:p>
          <a:p>
            <a:pPr marL="742950" lvl="1" indent="-285750">
              <a:buFont typeface="Wingdings" pitchFamily="2" charset="2"/>
              <a:buChar char="§"/>
            </a:pPr>
            <a:r>
              <a:rPr lang="en-US" sz="1600" dirty="0"/>
              <a:t>Yes. The HR manager wants this new database to interface with payroll application in the future. </a:t>
            </a:r>
            <a:endParaRPr sz="1600" dirty="0"/>
          </a:p>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Who will own/manage data</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What department will own / manage the data in the database</a:t>
            </a:r>
            <a:endParaRPr sz="1800" dirty="0"/>
          </a:p>
          <a:p>
            <a:pPr marL="742950" lvl="1" indent="-285750">
              <a:buFont typeface="Wingdings" pitchFamily="2" charset="2"/>
              <a:buChar char="§"/>
            </a:pPr>
            <a:r>
              <a:rPr lang="en-US" sz="1600" dirty="0"/>
              <a:t>Management and HR employees will own and manage data. </a:t>
            </a:r>
          </a:p>
          <a:p>
            <a:pPr marL="457200" lvl="0" indent="0" algn="l" rtl="0">
              <a:lnSpc>
                <a:spcPct val="100000"/>
              </a:lnSpc>
              <a:spcBef>
                <a:spcPts val="0"/>
              </a:spcBef>
              <a:spcAft>
                <a:spcPts val="0"/>
              </a:spcAft>
              <a:buNone/>
            </a:pPr>
            <a:endParaRPr sz="1800" dirty="0"/>
          </a:p>
          <a:p>
            <a:pPr marL="457200" lvl="0" indent="-349250" algn="l" rtl="0">
              <a:spcBef>
                <a:spcPts val="0"/>
              </a:spcBef>
              <a:spcAft>
                <a:spcPts val="0"/>
              </a:spcAft>
              <a:buSzPts val="1900"/>
              <a:buFont typeface="Open Sans"/>
              <a:buChar char="●"/>
            </a:pPr>
            <a:r>
              <a:rPr lang="en" sz="1800" b="1" dirty="0">
                <a:latin typeface="Open Sans"/>
                <a:ea typeface="Open Sans"/>
                <a:cs typeface="Open Sans"/>
                <a:sym typeface="Open Sans"/>
              </a:rPr>
              <a:t>Who will have access to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List user types that will have access; also list any restrictions to access.</a:t>
            </a:r>
            <a:endParaRPr sz="1800" dirty="0"/>
          </a:p>
          <a:p>
            <a:pPr marL="742950" lvl="1" indent="-285750">
              <a:buFont typeface="Wingdings" pitchFamily="2" charset="2"/>
              <a:buChar char="§"/>
            </a:pPr>
            <a:r>
              <a:rPr lang="en-US" sz="1600" dirty="0"/>
              <a:t>Following are the two user types who will have access to this new database </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graphicFrame>
        <p:nvGraphicFramePr>
          <p:cNvPr id="5" name="Table 4">
            <a:extLst>
              <a:ext uri="{FF2B5EF4-FFF2-40B4-BE49-F238E27FC236}">
                <a16:creationId xmlns:a16="http://schemas.microsoft.com/office/drawing/2014/main" id="{6E64342E-B3B2-CF46-AFA8-9A8EDB718277}"/>
              </a:ext>
            </a:extLst>
          </p:cNvPr>
          <p:cNvGraphicFramePr>
            <a:graphicFrameLocks noGrp="1"/>
          </p:cNvGraphicFramePr>
          <p:nvPr>
            <p:extLst>
              <p:ext uri="{D42A27DB-BD31-4B8C-83A1-F6EECF244321}">
                <p14:modId xmlns:p14="http://schemas.microsoft.com/office/powerpoint/2010/main" val="957027671"/>
              </p:ext>
            </p:extLst>
          </p:nvPr>
        </p:nvGraphicFramePr>
        <p:xfrm>
          <a:off x="752475" y="7391400"/>
          <a:ext cx="5937250" cy="2170747"/>
        </p:xfrm>
        <a:graphic>
          <a:graphicData uri="http://schemas.openxmlformats.org/drawingml/2006/table">
            <a:tbl>
              <a:tblPr firstRow="1" firstCol="1" bandRow="1">
                <a:tableStyleId>{9D7B26C5-4107-4FEC-AEDC-1716B250A1EF}</a:tableStyleId>
              </a:tblPr>
              <a:tblGrid>
                <a:gridCol w="2968625">
                  <a:extLst>
                    <a:ext uri="{9D8B030D-6E8A-4147-A177-3AD203B41FA5}">
                      <a16:colId xmlns:a16="http://schemas.microsoft.com/office/drawing/2014/main" val="4273966921"/>
                    </a:ext>
                  </a:extLst>
                </a:gridCol>
                <a:gridCol w="2968625">
                  <a:extLst>
                    <a:ext uri="{9D8B030D-6E8A-4147-A177-3AD203B41FA5}">
                      <a16:colId xmlns:a16="http://schemas.microsoft.com/office/drawing/2014/main" val="3288209409"/>
                    </a:ext>
                  </a:extLst>
                </a:gridCol>
              </a:tblGrid>
              <a:tr h="271343">
                <a:tc>
                  <a:txBody>
                    <a:bodyPr/>
                    <a:lstStyle/>
                    <a:p>
                      <a:pPr marL="0" marR="0">
                        <a:spcBef>
                          <a:spcPts val="0"/>
                        </a:spcBef>
                        <a:spcAft>
                          <a:spcPts val="0"/>
                        </a:spcAft>
                      </a:pPr>
                      <a:r>
                        <a:rPr lang="en-US" sz="1600" dirty="0">
                          <a:effectLst/>
                        </a:rPr>
                        <a:t>User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rPr>
                        <a:t>Access Level &amp; Restrictions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7259444"/>
                  </a:ext>
                </a:extLst>
              </a:tr>
              <a:tr h="1085374">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Employees</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Read only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access to salary information</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80201"/>
                  </a:ext>
                </a:extLst>
              </a:tr>
              <a:tr h="814030">
                <a:tc>
                  <a:txBody>
                    <a:bodyPr/>
                    <a:lstStyle/>
                    <a:p>
                      <a:pPr marL="0" marR="0">
                        <a:spcBef>
                          <a:spcPts val="0"/>
                        </a:spcBef>
                        <a:spcAft>
                          <a:spcPts val="0"/>
                        </a:spcAft>
                      </a:pPr>
                      <a:r>
                        <a:rPr lang="en-US" sz="1600" b="0" i="0" u="none" strike="noStrike" cap="none">
                          <a:solidFill>
                            <a:schemeClr val="dk2"/>
                          </a:solidFill>
                          <a:latin typeface="Open Sans Light"/>
                          <a:cs typeface="Open Sans Light"/>
                          <a:sym typeface="Open Sans Light"/>
                        </a:rPr>
                        <a:t>HR and management level Employees</a:t>
                      </a:r>
                    </a:p>
                    <a:p>
                      <a:pPr marL="0" marR="0">
                        <a:spcBef>
                          <a:spcPts val="0"/>
                        </a:spcBef>
                        <a:spcAft>
                          <a:spcPts val="0"/>
                        </a:spcAft>
                      </a:pPr>
                      <a:r>
                        <a:rPr lang="en-US" sz="1600" b="0" i="0" u="none" strike="noStrike" cap="none">
                          <a:solidFill>
                            <a:schemeClr val="dk2"/>
                          </a:solidFill>
                          <a:latin typeface="Open Sans Light"/>
                          <a:cs typeface="Open Sans Light"/>
                          <a:sym typeface="Open Sans Light"/>
                        </a:rPr>
                        <a:t> </a:t>
                      </a:r>
                      <a:endParaRPr lang="en-US" sz="1600" b="0" i="0" u="none" strike="noStrike" cap="none">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Write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restrictions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0747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size of the database in terms of numbers of rows. Business users often understand row or column size instead of GBs or MBs</a:t>
            </a:r>
            <a:endParaRPr sz="1900" dirty="0"/>
          </a:p>
          <a:p>
            <a:pPr marL="742950" lvl="1" indent="-285750">
              <a:buFont typeface="Wingdings" pitchFamily="2" charset="2"/>
              <a:buChar char="§"/>
            </a:pPr>
            <a:r>
              <a:rPr lang="en-US" sz="1600" dirty="0"/>
              <a:t>206 number of rows and 11 number of columns.</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expected growth to the data</a:t>
            </a:r>
            <a:endParaRPr sz="1900" b="1" dirty="0">
              <a:latin typeface="Open Sans"/>
              <a:ea typeface="Open Sans"/>
              <a:cs typeface="Open Sans"/>
              <a:sym typeface="Open Sans"/>
            </a:endParaRPr>
          </a:p>
          <a:p>
            <a:pPr marL="742950" lvl="1" indent="-285750">
              <a:buFont typeface="Wingdings" pitchFamily="2" charset="2"/>
              <a:buChar char="§"/>
            </a:pPr>
            <a:r>
              <a:rPr lang="en-US" sz="1600" dirty="0"/>
              <a:t>20% growth a year for the next 5 years. </a:t>
            </a:r>
            <a:endParaRPr sz="16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data that may be sensitive or restricted from particular users</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742950" lvl="1" indent="-285750">
              <a:buFont typeface="Wingdings" pitchFamily="2" charset="2"/>
              <a:buChar char="§"/>
            </a:pPr>
            <a:r>
              <a:rPr lang="en-US" sz="1600" dirty="0"/>
              <a:t>Yes, salary data is sensitive, and its access should be restricted to HR partner or management level employees.  No other employees should be able to access salary information.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Justification for the new database</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400" dirty="0"/>
              <a:t>Provide at least two justifications for building a database</a:t>
            </a:r>
            <a:endParaRPr sz="1600" dirty="0"/>
          </a:p>
          <a:p>
            <a:pPr lvl="1">
              <a:buFont typeface="Wingdings" pitchFamily="2" charset="2"/>
              <a:buChar char="§"/>
            </a:pPr>
            <a:r>
              <a:rPr lang="en-US" sz="1400" dirty="0"/>
              <a:t>Data integrity and data security issues will be addressed by building database. </a:t>
            </a:r>
          </a:p>
          <a:p>
            <a:pPr lvl="1">
              <a:buFont typeface="Wingdings" pitchFamily="2" charset="2"/>
              <a:buChar char="§"/>
            </a:pPr>
            <a:r>
              <a:rPr lang="en-US" sz="1400" dirty="0"/>
              <a:t>It is becoming cumbersome to manage employee details in excel spreadsheet as employee numbers grew from 10-person team to 200+ person. Also, 20% growth is projected for next 5 years which will make it difficult to manager information in excel file. </a:t>
            </a:r>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Database objects</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400" dirty="0"/>
              <a:t>List the database objects (tables, views, special procedures)  that will be created for the database. </a:t>
            </a:r>
            <a:endParaRPr sz="1400" dirty="0"/>
          </a:p>
          <a:p>
            <a:pPr marL="457200" lvl="0" indent="0" algn="l" rtl="0">
              <a:lnSpc>
                <a:spcPct val="100000"/>
              </a:lnSpc>
              <a:spcBef>
                <a:spcPts val="0"/>
              </a:spcBef>
              <a:spcAft>
                <a:spcPts val="0"/>
              </a:spcAft>
              <a:buNone/>
            </a:pPr>
            <a:endParaRPr sz="1400" dirty="0"/>
          </a:p>
          <a:p>
            <a:pPr marL="457200" lvl="0" indent="0" algn="l" rtl="0">
              <a:lnSpc>
                <a:spcPct val="100000"/>
              </a:lnSpc>
              <a:spcBef>
                <a:spcPts val="0"/>
              </a:spcBef>
              <a:spcAft>
                <a:spcPts val="0"/>
              </a:spcAft>
              <a:buNone/>
            </a:pPr>
            <a:r>
              <a:rPr lang="en" sz="1400" dirty="0"/>
              <a:t>Hint - you may want to circle back to this answer after completing the logical ERD in step 2.</a:t>
            </a:r>
            <a:endParaRPr sz="1400" dirty="0"/>
          </a:p>
          <a:p>
            <a:pPr lvl="1">
              <a:buFont typeface="Wingdings" pitchFamily="2" charset="2"/>
              <a:buChar char="§"/>
            </a:pPr>
            <a:r>
              <a:rPr lang="en-US" sz="1400" dirty="0"/>
              <a:t>Following tables – attributes needs to be created for HR database – </a:t>
            </a:r>
          </a:p>
          <a:p>
            <a:pPr marL="38100" indent="0">
              <a:lnSpc>
                <a:spcPct val="100000"/>
              </a:lnSpc>
              <a:spcBef>
                <a:spcPts val="300"/>
              </a:spcBef>
              <a:buNone/>
            </a:pPr>
            <a:endParaRPr lang="en-US" sz="1600" dirty="0"/>
          </a:p>
          <a:p>
            <a:pPr lvl="2">
              <a:lnSpc>
                <a:spcPct val="100000"/>
              </a:lnSpc>
              <a:spcBef>
                <a:spcPts val="300"/>
              </a:spcBef>
              <a:buFont typeface="Courier New" panose="02070309020205020404" pitchFamily="49" charset="0"/>
              <a:buChar char="o"/>
            </a:pPr>
            <a:r>
              <a:rPr lang="en-US" sz="1200" dirty="0"/>
              <a:t>Employee -  Employee Id, Employee name, Employee Email, Hire Date, Education ID </a:t>
            </a:r>
          </a:p>
          <a:p>
            <a:pPr lvl="2">
              <a:lnSpc>
                <a:spcPct val="100000"/>
              </a:lnSpc>
              <a:spcBef>
                <a:spcPts val="300"/>
              </a:spcBef>
              <a:buFont typeface="Courier New" panose="02070309020205020404" pitchFamily="49" charset="0"/>
              <a:buChar char="o"/>
            </a:pPr>
            <a:r>
              <a:rPr lang="en-US" sz="1200" dirty="0"/>
              <a:t>Employee History – Employee Id, Manager Id, Job ID , Salary ID, Department ID, Address ID, Start Date, End Date</a:t>
            </a:r>
          </a:p>
          <a:p>
            <a:pPr lvl="2">
              <a:lnSpc>
                <a:spcPct val="100000"/>
              </a:lnSpc>
              <a:spcBef>
                <a:spcPts val="300"/>
              </a:spcBef>
              <a:buFont typeface="Courier New" panose="02070309020205020404" pitchFamily="49" charset="0"/>
              <a:buChar char="o"/>
            </a:pPr>
            <a:r>
              <a:rPr lang="en-US" sz="1200" dirty="0"/>
              <a:t>Education – Education Id, Education</a:t>
            </a:r>
          </a:p>
          <a:p>
            <a:pPr lvl="2">
              <a:lnSpc>
                <a:spcPct val="100000"/>
              </a:lnSpc>
              <a:spcBef>
                <a:spcPts val="300"/>
              </a:spcBef>
              <a:buFont typeface="Courier New" panose="02070309020205020404" pitchFamily="49" charset="0"/>
              <a:buChar char="o"/>
            </a:pPr>
            <a:r>
              <a:rPr lang="en-US" sz="1200" dirty="0"/>
              <a:t>Job – Job ID, Job Title</a:t>
            </a:r>
          </a:p>
          <a:p>
            <a:pPr lvl="2">
              <a:lnSpc>
                <a:spcPct val="100000"/>
              </a:lnSpc>
              <a:spcBef>
                <a:spcPts val="300"/>
              </a:spcBef>
              <a:buFont typeface="Courier New" panose="02070309020205020404" pitchFamily="49" charset="0"/>
              <a:buChar char="o"/>
            </a:pPr>
            <a:r>
              <a:rPr lang="en-US" sz="1200" dirty="0"/>
              <a:t>Salary – Salary Id, Salary</a:t>
            </a:r>
          </a:p>
          <a:p>
            <a:pPr lvl="2">
              <a:lnSpc>
                <a:spcPct val="100000"/>
              </a:lnSpc>
              <a:spcBef>
                <a:spcPts val="300"/>
              </a:spcBef>
              <a:buFont typeface="Courier New" panose="02070309020205020404" pitchFamily="49" charset="0"/>
              <a:buChar char="o"/>
            </a:pPr>
            <a:r>
              <a:rPr lang="en-US" sz="1200" dirty="0"/>
              <a:t>Department – Department Id, Department Name </a:t>
            </a:r>
          </a:p>
          <a:p>
            <a:pPr lvl="2">
              <a:lnSpc>
                <a:spcPct val="100000"/>
              </a:lnSpc>
              <a:spcBef>
                <a:spcPts val="300"/>
              </a:spcBef>
              <a:buFont typeface="Courier New" panose="02070309020205020404" pitchFamily="49" charset="0"/>
              <a:buChar char="o"/>
            </a:pPr>
            <a:r>
              <a:rPr lang="en-US" sz="1200" dirty="0"/>
              <a:t>Address – Address Id, Address , City ID </a:t>
            </a:r>
          </a:p>
          <a:p>
            <a:pPr lvl="2">
              <a:lnSpc>
                <a:spcPct val="100000"/>
              </a:lnSpc>
              <a:spcBef>
                <a:spcPts val="300"/>
              </a:spcBef>
              <a:buFont typeface="Courier New" panose="02070309020205020404" pitchFamily="49" charset="0"/>
              <a:buChar char="o"/>
            </a:pPr>
            <a:r>
              <a:rPr lang="en-US" sz="1200" dirty="0"/>
              <a:t>City – City Id, City, State Id</a:t>
            </a:r>
          </a:p>
          <a:p>
            <a:pPr lvl="2">
              <a:lnSpc>
                <a:spcPct val="100000"/>
              </a:lnSpc>
              <a:spcBef>
                <a:spcPts val="300"/>
              </a:spcBef>
              <a:buFont typeface="Courier New" panose="02070309020205020404" pitchFamily="49" charset="0"/>
              <a:buChar char="o"/>
            </a:pPr>
            <a:r>
              <a:rPr lang="en-US" sz="1200" dirty="0"/>
              <a:t>State  - State Id, State , Location Id</a:t>
            </a:r>
          </a:p>
          <a:p>
            <a:pPr lvl="2">
              <a:lnSpc>
                <a:spcPct val="100000"/>
              </a:lnSpc>
              <a:spcBef>
                <a:spcPts val="300"/>
              </a:spcBef>
              <a:buFont typeface="Courier New" panose="02070309020205020404" pitchFamily="49" charset="0"/>
              <a:buChar char="o"/>
            </a:pPr>
            <a:r>
              <a:rPr lang="en-US" sz="1200" dirty="0"/>
              <a:t>Location – Location Id, Location</a:t>
            </a:r>
          </a:p>
          <a:p>
            <a:pPr marL="457200" lvl="0" indent="0" algn="l" rtl="0">
              <a:spcBef>
                <a:spcPts val="0"/>
              </a:spcBef>
              <a:spcAft>
                <a:spcPts val="0"/>
              </a:spcAft>
              <a:buNone/>
            </a:pPr>
            <a:endParaRPr sz="1800" dirty="0"/>
          </a:p>
        </p:txBody>
      </p:sp>
    </p:spTree>
    <p:extLst>
      <p:ext uri="{BB962C8B-B14F-4D97-AF65-F5344CB8AC3E}">
        <p14:creationId xmlns:p14="http://schemas.microsoft.com/office/powerpoint/2010/main" val="339986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Data ingestion</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Select a data ingestion method (ETL, Direct feed, API) based on the information provided. </a:t>
            </a:r>
          </a:p>
          <a:p>
            <a:pPr lvl="1">
              <a:lnSpc>
                <a:spcPct val="100000"/>
              </a:lnSpc>
              <a:buFont typeface="Wingdings" pitchFamily="2" charset="2"/>
              <a:buChar char="§"/>
            </a:pPr>
            <a:r>
              <a:rPr lang="en-US" sz="1600" dirty="0"/>
              <a:t>ETL should be preferred data ingestion method to meet business requirements. Employee data is available in excel spreadsheet which can be loaded in staging table and after transformation we can load it in the destination tables. </a:t>
            </a:r>
          </a:p>
          <a:p>
            <a:pPr marL="457200" lvl="0" indent="0" algn="l" rtl="0">
              <a:lnSpc>
                <a:spcPct val="100000"/>
              </a:lnSpc>
              <a:spcBef>
                <a:spcPts val="1600"/>
              </a:spcBef>
              <a:spcAft>
                <a:spcPts val="0"/>
              </a:spcAft>
              <a:buClr>
                <a:schemeClr val="dk1"/>
              </a:buClr>
              <a:buSzPts val="1100"/>
              <a:buFont typeface="Arial"/>
              <a:buNone/>
            </a:pPr>
            <a:endParaRPr lang="en" sz="1600" dirty="0"/>
          </a:p>
          <a:p>
            <a:pPr marL="457200" lvl="0" indent="0" algn="l" rtl="0">
              <a:lnSpc>
                <a:spcPct val="100000"/>
              </a:lnSpc>
              <a:spcBef>
                <a:spcPts val="1600"/>
              </a:spcBef>
              <a:spcAft>
                <a:spcPts val="0"/>
              </a:spcAft>
              <a:buClr>
                <a:schemeClr val="dk1"/>
              </a:buClr>
              <a:buSzPts val="1100"/>
              <a:buFont typeface="Arial"/>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who will own and maintain the data</a:t>
            </a:r>
            <a:endParaRPr sz="1700" dirty="0"/>
          </a:p>
          <a:p>
            <a:pPr lvl="1">
              <a:buFont typeface="Wingdings" pitchFamily="2" charset="2"/>
              <a:buChar char="§"/>
            </a:pPr>
            <a:r>
              <a:rPr lang="en-US" sz="1600" dirty="0"/>
              <a:t>HR and management level employees </a:t>
            </a:r>
            <a:endParaRPr sz="16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who will and will not have access to the data</a:t>
            </a:r>
          </a:p>
          <a:p>
            <a:pPr marL="457200" lvl="0" indent="0" algn="l" rtl="0">
              <a:lnSpc>
                <a:spcPct val="100000"/>
              </a:lnSpc>
              <a:spcBef>
                <a:spcPts val="0"/>
              </a:spcBef>
              <a:spcAft>
                <a:spcPts val="0"/>
              </a:spcAft>
              <a:buNone/>
            </a:pPr>
            <a:endParaRPr lang="en"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600" dirty="0"/>
              <a:t>Should replication or </a:t>
            </a:r>
            <a:r>
              <a:rPr lang="en" sz="1600" dirty="0" err="1"/>
              <a:t>sharding</a:t>
            </a:r>
            <a:r>
              <a:rPr lang="en" sz="1600" dirty="0"/>
              <a:t> be used to ensure scalability based on user needs</a:t>
            </a:r>
            <a:endParaRPr sz="1600" dirty="0"/>
          </a:p>
          <a:p>
            <a:pPr lvl="1">
              <a:buFont typeface="Wingdings" pitchFamily="2" charset="2"/>
              <a:buChar char="§"/>
            </a:pPr>
            <a:r>
              <a:rPr lang="en-US" sz="1600" dirty="0"/>
              <a:t>The database size would be quite small as it contains HR records for only 206 employees. Also, the database will grow at rate of 20% which will not increase database size significantly. We can also create an index on important columns to improve read performance. </a:t>
            </a:r>
          </a:p>
          <a:p>
            <a:pPr lvl="1">
              <a:buFont typeface="Wingdings" pitchFamily="2" charset="2"/>
              <a:buChar char="§"/>
            </a:pPr>
            <a:r>
              <a:rPr lang="en-US" sz="1600" dirty="0"/>
              <a:t>Replication may be used, if the number of employees accessing the database would increase significantly in the future.</a:t>
            </a:r>
          </a:p>
          <a:p>
            <a:pPr lvl="1">
              <a:buFont typeface="Wingdings" pitchFamily="2" charset="2"/>
              <a:buChar char="§"/>
            </a:pPr>
            <a:r>
              <a:rPr lang="en-US" sz="1600" dirty="0"/>
              <a:t>Shading is not required as this is not write heavy database.</a:t>
            </a:r>
          </a:p>
          <a:p>
            <a:pPr marL="457200" lvl="0" indent="-349250" algn="l" rtl="0">
              <a:spcBef>
                <a:spcPts val="1600"/>
              </a:spcBef>
              <a:spcAft>
                <a:spcPts val="0"/>
              </a:spcAft>
              <a:buSzPts val="1900"/>
              <a:buFont typeface="Open Sans"/>
              <a:buChar char="●"/>
            </a:pP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graphicFrame>
        <p:nvGraphicFramePr>
          <p:cNvPr id="4" name="Table 3">
            <a:extLst>
              <a:ext uri="{FF2B5EF4-FFF2-40B4-BE49-F238E27FC236}">
                <a16:creationId xmlns:a16="http://schemas.microsoft.com/office/drawing/2014/main" id="{13ED49C2-FAA1-E34B-8D91-DA35C42101CA}"/>
              </a:ext>
            </a:extLst>
          </p:cNvPr>
          <p:cNvGraphicFramePr>
            <a:graphicFrameLocks noGrp="1"/>
          </p:cNvGraphicFramePr>
          <p:nvPr>
            <p:extLst>
              <p:ext uri="{D42A27DB-BD31-4B8C-83A1-F6EECF244321}">
                <p14:modId xmlns:p14="http://schemas.microsoft.com/office/powerpoint/2010/main" val="3890945637"/>
              </p:ext>
            </p:extLst>
          </p:nvPr>
        </p:nvGraphicFramePr>
        <p:xfrm>
          <a:off x="762000" y="4120625"/>
          <a:ext cx="6337300" cy="1706880"/>
        </p:xfrm>
        <a:graphic>
          <a:graphicData uri="http://schemas.openxmlformats.org/drawingml/2006/table">
            <a:tbl>
              <a:tblPr firstRow="1" firstCol="1" bandRow="1">
                <a:tableStyleId>{9D7B26C5-4107-4FEC-AEDC-1716B250A1EF}</a:tableStyleId>
              </a:tblPr>
              <a:tblGrid>
                <a:gridCol w="2438400">
                  <a:extLst>
                    <a:ext uri="{9D8B030D-6E8A-4147-A177-3AD203B41FA5}">
                      <a16:colId xmlns:a16="http://schemas.microsoft.com/office/drawing/2014/main" val="4273966921"/>
                    </a:ext>
                  </a:extLst>
                </a:gridCol>
                <a:gridCol w="3898900">
                  <a:extLst>
                    <a:ext uri="{9D8B030D-6E8A-4147-A177-3AD203B41FA5}">
                      <a16:colId xmlns:a16="http://schemas.microsoft.com/office/drawing/2014/main" val="3288209409"/>
                    </a:ext>
                  </a:extLst>
                </a:gridCol>
              </a:tblGrid>
              <a:tr h="172309">
                <a:tc>
                  <a:txBody>
                    <a:bodyPr/>
                    <a:lstStyle/>
                    <a:p>
                      <a:pPr marL="0" marR="0" algn="ctr">
                        <a:spcBef>
                          <a:spcPts val="0"/>
                        </a:spcBef>
                        <a:spcAft>
                          <a:spcPts val="0"/>
                        </a:spcAft>
                      </a:pPr>
                      <a:r>
                        <a:rPr lang="en-US" sz="1600" dirty="0">
                          <a:effectLst/>
                        </a:rPr>
                        <a:t>User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600" dirty="0">
                          <a:effectLst/>
                        </a:rPr>
                        <a:t>Access Level &amp; Restrictions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7259444"/>
                  </a:ext>
                </a:extLst>
              </a:tr>
              <a:tr h="689238">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Employees</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Read only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access to salary information</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80201"/>
                  </a:ext>
                </a:extLst>
              </a:tr>
              <a:tr h="516928">
                <a:tc>
                  <a:txBody>
                    <a:bodyPr/>
                    <a:lstStyle/>
                    <a:p>
                      <a:pPr marL="0" marR="0">
                        <a:spcBef>
                          <a:spcPts val="0"/>
                        </a:spcBef>
                        <a:spcAft>
                          <a:spcPts val="0"/>
                        </a:spcAft>
                      </a:pPr>
                      <a:r>
                        <a:rPr lang="en-US" sz="1600" b="0" i="0" u="none" strike="noStrike" cap="none">
                          <a:solidFill>
                            <a:schemeClr val="dk2"/>
                          </a:solidFill>
                          <a:latin typeface="Open Sans Light"/>
                          <a:cs typeface="Open Sans Light"/>
                          <a:sym typeface="Open Sans Light"/>
                        </a:rPr>
                        <a:t>HR and management level Employees</a:t>
                      </a:r>
                    </a:p>
                    <a:p>
                      <a:pPr marL="0" marR="0">
                        <a:spcBef>
                          <a:spcPts val="0"/>
                        </a:spcBef>
                        <a:spcAft>
                          <a:spcPts val="0"/>
                        </a:spcAft>
                      </a:pPr>
                      <a:r>
                        <a:rPr lang="en-US" sz="1600" b="0" i="0" u="none" strike="noStrike" cap="none">
                          <a:solidFill>
                            <a:schemeClr val="dk2"/>
                          </a:solidFill>
                          <a:latin typeface="Open Sans Light"/>
                          <a:cs typeface="Open Sans Light"/>
                          <a:sym typeface="Open Sans Light"/>
                        </a:rPr>
                        <a:t> </a:t>
                      </a:r>
                      <a:endParaRPr lang="en-US" sz="1600" b="0" i="0" u="none" strike="noStrike" cap="none">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Write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restrictions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07478"/>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3239</Words>
  <Application>Microsoft Macintosh PowerPoint</Application>
  <PresentationFormat>Custom</PresentationFormat>
  <Paragraphs>327</Paragraphs>
  <Slides>34</Slides>
  <Notes>34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34</vt:i4>
      </vt:variant>
    </vt:vector>
  </HeadingPairs>
  <TitlesOfParts>
    <vt:vector size="47" baseType="lpstr">
      <vt:lpstr>Open Sans Light</vt:lpstr>
      <vt:lpstr>Calibri</vt:lpstr>
      <vt:lpstr>Arial</vt:lpstr>
      <vt:lpstr>Wingdings</vt:lpstr>
      <vt:lpstr>Open Sans</vt:lpstr>
      <vt:lpstr>Courier New</vt:lpstr>
      <vt:lpstr>Times New Roman</vt:lpstr>
      <vt:lpstr>Source Code Pro</vt:lpstr>
      <vt:lpstr>Helvetica Neue</vt:lpstr>
      <vt:lpstr>Simple Light</vt:lpstr>
      <vt:lpstr>Simple Light</vt:lpstr>
      <vt:lpstr>Simple Light</vt:lpstr>
      <vt:lpstr>White</vt:lpstr>
      <vt:lpstr>Tech ABC Corp - HR Database </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Arpit Sharma</cp:lastModifiedBy>
  <cp:revision>16</cp:revision>
  <dcterms:modified xsi:type="dcterms:W3CDTF">2021-06-06T17:45:29Z</dcterms:modified>
</cp:coreProperties>
</file>