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7"/>
  </p:notesMasterIdLst>
  <p:sldIdLst>
    <p:sldId id="256" r:id="rId5"/>
    <p:sldId id="259" r:id="rId6"/>
    <p:sldId id="260" r:id="rId7"/>
    <p:sldId id="289" r:id="rId8"/>
    <p:sldId id="261" r:id="rId9"/>
    <p:sldId id="262" r:id="rId10"/>
    <p:sldId id="263" r:id="rId11"/>
    <p:sldId id="264" r:id="rId12"/>
    <p:sldId id="265" r:id="rId13"/>
    <p:sldId id="266" r:id="rId14"/>
    <p:sldId id="267" r:id="rId15"/>
    <p:sldId id="268" r:id="rId16"/>
    <p:sldId id="287" r:id="rId17"/>
    <p:sldId id="269" r:id="rId18"/>
    <p:sldId id="288"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7772400" cy="10058400"/>
  <p:notesSz cx="6858000" cy="9144000"/>
  <p:embeddedFontLst>
    <p:embeddedFont>
      <p:font typeface="Calibri" panose="020F0502020204030204" pitchFamily="34" charset="0"/>
      <p:regular r:id="rId38"/>
      <p:bold r:id="rId39"/>
      <p:italic r:id="rId40"/>
      <p:boldItalic r:id="rId41"/>
    </p:embeddedFont>
    <p:embeddedFont>
      <p:font typeface="Helvetica Neue" panose="02000503000000020004" pitchFamily="2"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Open Sans Light" panose="020F0302020204030204" pitchFamily="34" charset="0"/>
      <p:regular r:id="rId50"/>
      <p:bold r:id="rId51"/>
      <p:italic r:id="rId52"/>
      <p:boldItalic r:id="rId53"/>
    </p:embeddedFont>
    <p:embeddedFont>
      <p:font typeface="Source Code Pro" panose="020B0509030403020204" pitchFamily="49"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67"/>
    <p:restoredTop sz="86349"/>
  </p:normalViewPr>
  <p:slideViewPr>
    <p:cSldViewPr snapToGrid="0" snapToObjects="1">
      <p:cViewPr>
        <p:scale>
          <a:sx n="100" d="100"/>
          <a:sy n="100" d="100"/>
        </p:scale>
        <p:origin x="1432" y="-2128"/>
      </p:cViewPr>
      <p:guideLst/>
    </p:cSldViewPr>
  </p:slideViewPr>
  <p:outlineViewPr>
    <p:cViewPr>
      <p:scale>
        <a:sx n="33" d="100"/>
        <a:sy n="33" d="100"/>
      </p:scale>
      <p:origin x="0" y="-16504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89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836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99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video.udacity-data.com/topher/2020/July/5f2452ca_hr-dataset/hr-dataset.xlsx"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[Arpit Sharma&amp; 6</a:t>
            </a:r>
            <a:r>
              <a:rPr lang="en" sz="2500" baseline="30000" dirty="0">
                <a:solidFill>
                  <a:srgbClr val="FFFFFF"/>
                </a:solidFill>
              </a:rPr>
              <a:t>th</a:t>
            </a:r>
            <a:r>
              <a:rPr lang="en" sz="2500" dirty="0">
                <a:solidFill>
                  <a:srgbClr val="FFFFFF"/>
                </a:solidFill>
              </a:rPr>
              <a:t>-Jun-2021]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a:t>
            </a:r>
            <a:r>
              <a:rPr lang="en" sz="1200" dirty="0" err="1">
                <a:solidFill>
                  <a:srgbClr val="525C65"/>
                </a:solidFill>
                <a:highlight>
                  <a:srgbClr val="FFFFFF"/>
                </a:highlight>
                <a:latin typeface="Open Sans"/>
                <a:ea typeface="Open Sans"/>
                <a:cs typeface="Open Sans"/>
                <a:sym typeface="Open Sans"/>
              </a:rPr>
              <a:t>Lucidchart’s</a:t>
            </a:r>
            <a:r>
              <a:rPr lang="en" sz="1200" dirty="0">
                <a:solidFill>
                  <a:srgbClr val="525C65"/>
                </a:solidFill>
                <a:highlight>
                  <a:srgbClr val="FFFFFF"/>
                </a:highlight>
                <a:latin typeface="Open Sans"/>
                <a:ea typeface="Open Sans"/>
                <a:cs typeface="Open Sans"/>
                <a:sym typeface="Open Sans"/>
              </a:rPr>
              <a:t>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lang="en-US" sz="1200" dirty="0">
              <a:solidFill>
                <a:srgbClr val="525C65"/>
              </a:solidFill>
              <a:highlight>
                <a:srgbClr val="FFFFFF"/>
              </a:highlight>
              <a:latin typeface="Open Sans"/>
              <a:ea typeface="Open Sans"/>
              <a:cs typeface="Open Sans"/>
              <a:sym typeface="Open Sans"/>
            </a:endParaRPr>
          </a:p>
        </p:txBody>
      </p:sp>
      <p:pic>
        <p:nvPicPr>
          <p:cNvPr id="1030" name="Picture 6">
            <a:extLst>
              <a:ext uri="{FF2B5EF4-FFF2-40B4-BE49-F238E27FC236}">
                <a16:creationId xmlns:a16="http://schemas.microsoft.com/office/drawing/2014/main" id="{D248BFED-1491-BB46-9843-2C46448F1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5029200"/>
            <a:ext cx="6819900" cy="4158929"/>
          </a:xfrm>
          <a:prstGeom prst="rect">
            <a:avLst/>
          </a:prstGeom>
          <a:solidFill>
            <a:schemeClr val="accent1"/>
          </a:solidFill>
          <a:ln>
            <a:solidFill>
              <a:schemeClr val="accent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489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56" name="Google Shape;256;p63"/>
          <p:cNvSpPr txBox="1">
            <a:spLocks noGrp="1"/>
          </p:cNvSpPr>
          <p:nvPr>
            <p:ph type="body" idx="1"/>
          </p:nvPr>
        </p:nvSpPr>
        <p:spPr>
          <a:xfrm>
            <a:off x="264855" y="1339324"/>
            <a:ext cx="7242600" cy="8630176"/>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500"/>
              </a:spcBef>
              <a:spcAft>
                <a:spcPts val="0"/>
              </a:spcAft>
              <a:buNone/>
            </a:pP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lnSpc>
                <a:spcPct val="170000"/>
              </a:lnSpc>
              <a:spcAft>
                <a:spcPts val="0"/>
              </a:spcAft>
              <a:buNone/>
            </a:pP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Use </a:t>
            </a:r>
            <a:r>
              <a:rPr lang="en" sz="1400" dirty="0" err="1">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Lucidchart’s</a:t>
            </a:r>
            <a:r>
              <a:rPr lang="en" sz="1400"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rPr>
              <a:t> built-in template for DBMS ER Diagram UML.</a:t>
            </a:r>
            <a:endParaRPr lang="en" sz="1400" dirty="0">
              <a:solidFill>
                <a:srgbClr val="525C65"/>
              </a:solidFill>
              <a:highlight>
                <a:schemeClr val="lt1"/>
              </a:highlight>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lnSpc>
                <a:spcPct val="170000"/>
              </a:lnSpc>
              <a:spcAft>
                <a:spcPts val="0"/>
              </a:spcAft>
              <a:buNone/>
            </a:pPr>
            <a:r>
              <a:rPr lang="en-US" sz="1400" b="1" u="sng" dirty="0">
                <a:latin typeface="Open Sans" panose="020B0606030504020204" pitchFamily="34" charset="0"/>
                <a:ea typeface="Open Sans" panose="020B0606030504020204" pitchFamily="34" charset="0"/>
                <a:cs typeface="Open Sans" panose="020B0606030504020204" pitchFamily="34" charset="0"/>
              </a:rPr>
              <a:t>Rationale for primary key in Employee History table. </a:t>
            </a:r>
          </a:p>
          <a:p>
            <a:pPr marL="457200" lvl="0" indent="0" algn="l" rtl="0">
              <a:spcBef>
                <a:spcPts val="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lang="en-US"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nSpc>
                <a:spcPct val="150000"/>
              </a:lnSpc>
              <a:buNone/>
            </a:pPr>
            <a:endParaRPr lang="en-US" sz="1200" dirty="0">
              <a:solidFill>
                <a:srgbClr val="525C65"/>
              </a:solidFill>
              <a:highlight>
                <a:srgbClr val="FFFFFF"/>
              </a:highlight>
              <a:latin typeface="Open Sans"/>
              <a:ea typeface="Open Sans"/>
              <a:cs typeface="Open Sans"/>
            </a:endParaRPr>
          </a:p>
          <a:p>
            <a:pPr marL="0" lvl="0" indent="0">
              <a:lnSpc>
                <a:spcPct val="150000"/>
              </a:lnSpc>
              <a:buNone/>
            </a:pPr>
            <a:endParaRPr lang="en-US" sz="1200" dirty="0">
              <a:solidFill>
                <a:srgbClr val="525C65"/>
              </a:solidFill>
              <a:highlight>
                <a:srgbClr val="FFFFFF"/>
              </a:highlight>
              <a:latin typeface="Open Sans"/>
              <a:ea typeface="Open Sans"/>
              <a:cs typeface="Open Sans"/>
            </a:endParaRPr>
          </a:p>
          <a:p>
            <a:pPr marL="0" lvl="0" indent="0">
              <a:lnSpc>
                <a:spcPct val="150000"/>
              </a:lnSpc>
              <a:buNone/>
            </a:pPr>
            <a:r>
              <a:rPr lang="en-US" sz="1200" dirty="0">
                <a:solidFill>
                  <a:srgbClr val="525C65"/>
                </a:solidFill>
                <a:highlight>
                  <a:srgbClr val="FFFFFF"/>
                </a:highlight>
                <a:latin typeface="Open Sans"/>
                <a:ea typeface="Open Sans"/>
                <a:cs typeface="Open Sans"/>
              </a:rPr>
              <a:t>1. So, primary key for this table is combination of </a:t>
            </a:r>
            <a:r>
              <a:rPr lang="en-US" sz="1200" dirty="0">
                <a:solidFill>
                  <a:srgbClr val="525C65"/>
                </a:solidFill>
                <a:latin typeface="Open Sans"/>
                <a:ea typeface="Open Sans"/>
                <a:cs typeface="Open Sans"/>
              </a:rPr>
              <a:t>Employee ID, Job Title, Address ID, Manager ID, Department ID, Salary ID attributes. </a:t>
            </a:r>
          </a:p>
          <a:p>
            <a:pPr marL="0" lvl="0" indent="0">
              <a:lnSpc>
                <a:spcPct val="150000"/>
              </a:lnSpc>
              <a:buNone/>
            </a:pPr>
            <a:r>
              <a:rPr lang="en-US" sz="1200" dirty="0">
                <a:solidFill>
                  <a:srgbClr val="525C65"/>
                </a:solidFill>
                <a:latin typeface="Open Sans"/>
                <a:ea typeface="Open Sans"/>
                <a:cs typeface="Open Sans"/>
              </a:rPr>
              <a:t>2. Alternate key – We could have chosen a combination of Employee ID and Start Date also as a “Primary Key”, if there is a new start populated whenever there is a change in Department, Job title, Address, Manager and Salary. </a:t>
            </a:r>
            <a:endParaRPr lang="en-US" sz="1200" dirty="0">
              <a:solidFill>
                <a:srgbClr val="525C65"/>
              </a:solidFill>
              <a:highlight>
                <a:srgbClr val="FFFFFF"/>
              </a:highlight>
              <a:latin typeface="Open Sans"/>
              <a:ea typeface="Open Sans"/>
              <a:cs typeface="Open Sans"/>
            </a:endParaRPr>
          </a:p>
          <a:p>
            <a:pPr marL="0" lvl="0" indent="0" algn="l" rtl="0">
              <a:spcBef>
                <a:spcPts val="1600"/>
              </a:spcBef>
              <a:spcAft>
                <a:spcPts val="1600"/>
              </a:spcAft>
              <a:buNone/>
            </a:pPr>
            <a:endParaRPr sz="1900" dirty="0"/>
          </a:p>
        </p:txBody>
      </p:sp>
      <p:graphicFrame>
        <p:nvGraphicFramePr>
          <p:cNvPr id="6" name="Table 5">
            <a:extLst>
              <a:ext uri="{FF2B5EF4-FFF2-40B4-BE49-F238E27FC236}">
                <a16:creationId xmlns:a16="http://schemas.microsoft.com/office/drawing/2014/main" id="{5ADB25AF-7302-8043-AC27-8D52221DB3A0}"/>
              </a:ext>
            </a:extLst>
          </p:cNvPr>
          <p:cNvGraphicFramePr>
            <a:graphicFrameLocks noGrp="1"/>
          </p:cNvGraphicFramePr>
          <p:nvPr>
            <p:extLst>
              <p:ext uri="{D42A27DB-BD31-4B8C-83A1-F6EECF244321}">
                <p14:modId xmlns:p14="http://schemas.microsoft.com/office/powerpoint/2010/main" val="856448958"/>
              </p:ext>
            </p:extLst>
          </p:nvPr>
        </p:nvGraphicFramePr>
        <p:xfrm>
          <a:off x="265280" y="4419600"/>
          <a:ext cx="7242175" cy="4009881"/>
        </p:xfrm>
        <a:graphic>
          <a:graphicData uri="http://schemas.openxmlformats.org/drawingml/2006/table">
            <a:tbl>
              <a:tblPr/>
              <a:tblGrid>
                <a:gridCol w="357233">
                  <a:extLst>
                    <a:ext uri="{9D8B030D-6E8A-4147-A177-3AD203B41FA5}">
                      <a16:colId xmlns:a16="http://schemas.microsoft.com/office/drawing/2014/main" val="3079068522"/>
                    </a:ext>
                  </a:extLst>
                </a:gridCol>
                <a:gridCol w="4699000">
                  <a:extLst>
                    <a:ext uri="{9D8B030D-6E8A-4147-A177-3AD203B41FA5}">
                      <a16:colId xmlns:a16="http://schemas.microsoft.com/office/drawing/2014/main" val="1032043424"/>
                    </a:ext>
                  </a:extLst>
                </a:gridCol>
                <a:gridCol w="901487">
                  <a:extLst>
                    <a:ext uri="{9D8B030D-6E8A-4147-A177-3AD203B41FA5}">
                      <a16:colId xmlns:a16="http://schemas.microsoft.com/office/drawing/2014/main" val="907581887"/>
                    </a:ext>
                  </a:extLst>
                </a:gridCol>
                <a:gridCol w="1284455">
                  <a:extLst>
                    <a:ext uri="{9D8B030D-6E8A-4147-A177-3AD203B41FA5}">
                      <a16:colId xmlns:a16="http://schemas.microsoft.com/office/drawing/2014/main" val="3626420216"/>
                    </a:ext>
                  </a:extLst>
                </a:gridCol>
              </a:tblGrid>
              <a:tr h="365032">
                <a:tc>
                  <a:txBody>
                    <a:bodyPr/>
                    <a:lstStyle/>
                    <a:p>
                      <a:pPr algn="ctr" fontAlgn="b"/>
                      <a:r>
                        <a:rPr lang="en-US" sz="1200" b="1" i="0" u="none" strike="noStrike" dirty="0">
                          <a:solidFill>
                            <a:schemeClr val="tx1"/>
                          </a:solidFill>
                          <a:effectLst/>
                          <a:latin typeface="Calibri" panose="020F0502020204030204" pitchFamily="34" charset="0"/>
                        </a:rPr>
                        <a:t>S No</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200" b="1" i="0" u="none" strike="noStrike" dirty="0">
                          <a:solidFill>
                            <a:schemeClr val="tx1"/>
                          </a:solidFill>
                          <a:effectLst/>
                          <a:latin typeface="Calibri" panose="020F0502020204030204" pitchFamily="34" charset="0"/>
                        </a:rPr>
                        <a:t>Assumptions</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200" b="1" i="0" u="none" strike="noStrike" dirty="0">
                          <a:solidFill>
                            <a:schemeClr val="tx1"/>
                          </a:solidFill>
                          <a:effectLst/>
                          <a:latin typeface="Calibri" panose="020F0502020204030204" pitchFamily="34" charset="0"/>
                        </a:rPr>
                        <a:t>Case</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200" b="1" i="0" u="none" strike="noStrike" dirty="0">
                          <a:solidFill>
                            <a:schemeClr val="tx1"/>
                          </a:solidFill>
                          <a:effectLst/>
                          <a:latin typeface="Calibri" panose="020F0502020204030204" pitchFamily="34" charset="0"/>
                        </a:rPr>
                        <a:t>Employee Hist Primary Key</a:t>
                      </a:r>
                    </a:p>
                  </a:txBody>
                  <a:tcPr marL="5394" marR="5394" marT="539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2949236405"/>
                  </a:ext>
                </a:extLst>
              </a:tr>
              <a:tr h="1006376">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1</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department can change keeping all the other attribute same.  </a:t>
                      </a:r>
                      <a:br>
                        <a:rPr lang="en-US" sz="1000" b="0" i="0" u="none" strike="noStrike" cap="none" dirty="0">
                          <a:solidFill>
                            <a:schemeClr val="tx1"/>
                          </a:solidFill>
                          <a:highlight>
                            <a:srgbClr val="FFFFFF"/>
                          </a:highlight>
                          <a:latin typeface="Open Sans"/>
                          <a:ea typeface="Open Sans"/>
                          <a:cs typeface="Open Sans"/>
                          <a:sym typeface="Open Sans Light"/>
                        </a:rPr>
                      </a:br>
                      <a:r>
                        <a:rPr lang="en-US" sz="1000" b="0" i="0" u="none" strike="noStrike" cap="none" dirty="0">
                          <a:solidFill>
                            <a:schemeClr val="tx1"/>
                          </a:solidFill>
                          <a:highlight>
                            <a:srgbClr val="FFFFFF"/>
                          </a:highlight>
                          <a:latin typeface="Open Sans"/>
                          <a:ea typeface="Open Sans"/>
                          <a:cs typeface="Open Sans"/>
                          <a:sym typeface="Open Sans Light"/>
                        </a:rPr>
                        <a:t>For e.g.,  Product Development and IT department have same job title "Design Engineer" and "Network Engineer" . So, employee may change department without a change in manager, job title, Address ,salary attribute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Department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2840013262"/>
                  </a:ext>
                </a:extLst>
              </a:tr>
              <a:tr h="720156">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2</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job title may change keeping all the other attributes same. </a:t>
                      </a:r>
                      <a:br>
                        <a:rPr lang="en-US" sz="1000" b="0" i="0" u="none" strike="noStrike" cap="none" dirty="0">
                          <a:solidFill>
                            <a:schemeClr val="tx1"/>
                          </a:solidFill>
                          <a:highlight>
                            <a:srgbClr val="FFFFFF"/>
                          </a:highlight>
                          <a:latin typeface="Open Sans"/>
                          <a:ea typeface="Open Sans"/>
                          <a:cs typeface="Open Sans"/>
                          <a:sym typeface="Open Sans Light"/>
                        </a:rPr>
                      </a:br>
                      <a:r>
                        <a:rPr lang="en-US" sz="1000" b="0" i="0" u="none" strike="noStrike" cap="none" dirty="0">
                          <a:solidFill>
                            <a:schemeClr val="tx1"/>
                          </a:solidFill>
                          <a:highlight>
                            <a:srgbClr val="FFFFFF"/>
                          </a:highlight>
                          <a:latin typeface="Open Sans"/>
                          <a:ea typeface="Open Sans"/>
                          <a:cs typeface="Open Sans"/>
                          <a:sym typeface="Open Sans Light"/>
                        </a:rPr>
                        <a:t>For Ex,  Employee may draw the same salary and be in same department even after changing the job title.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Job Title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2481423283"/>
                  </a:ext>
                </a:extLst>
              </a:tr>
              <a:tr h="863266">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3</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can move to different manager keeping all the other attributes same. </a:t>
                      </a:r>
                      <a:br>
                        <a:rPr lang="en-US" sz="1000" b="0" i="0" u="none" strike="noStrike" cap="none" dirty="0">
                          <a:solidFill>
                            <a:schemeClr val="tx1"/>
                          </a:solidFill>
                          <a:highlight>
                            <a:srgbClr val="FFFFFF"/>
                          </a:highlight>
                          <a:latin typeface="Open Sans"/>
                          <a:ea typeface="Open Sans"/>
                          <a:cs typeface="Open Sans"/>
                          <a:sym typeface="Open Sans Light"/>
                        </a:rPr>
                      </a:br>
                      <a:r>
                        <a:rPr lang="en-US" sz="1000" b="0" i="0" u="none" strike="noStrike" cap="none" dirty="0">
                          <a:solidFill>
                            <a:schemeClr val="tx1"/>
                          </a:solidFill>
                          <a:highlight>
                            <a:srgbClr val="FFFFFF"/>
                          </a:highlight>
                          <a:latin typeface="Open Sans"/>
                          <a:ea typeface="Open Sans"/>
                          <a:cs typeface="Open Sans"/>
                          <a:sym typeface="Open Sans Light"/>
                        </a:rPr>
                        <a:t>For ex, Employee may get transferred from manager  "Tyrone Hutchison" to  "Allison Gentle" both of whom department is "Distribution". </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Manager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521843540"/>
                  </a:ext>
                </a:extLst>
              </a:tr>
              <a:tr h="433935">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4</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may get transferred to other office (Change in address) without changing all the other attributes.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Address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256993961"/>
                  </a:ext>
                </a:extLst>
              </a:tr>
              <a:tr h="0">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5</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l" fontAlgn="b"/>
                      <a:endParaRPr lang="en-US" sz="1000" b="0" i="0" u="none" strike="noStrike" cap="none" dirty="0">
                        <a:solidFill>
                          <a:schemeClr val="tx1"/>
                        </a:solidFill>
                        <a:highlight>
                          <a:srgbClr val="FFFFFF"/>
                        </a:highlight>
                        <a:latin typeface="Open Sans"/>
                        <a:ea typeface="Open Sans"/>
                        <a:cs typeface="Open Sans"/>
                        <a:sym typeface="Open Sans Light"/>
                      </a:endParaRPr>
                    </a:p>
                    <a:p>
                      <a:pPr algn="l" fontAlgn="b"/>
                      <a:r>
                        <a:rPr lang="en-US" sz="1000" b="0" i="0" u="none" strike="noStrike" cap="none" dirty="0">
                          <a:solidFill>
                            <a:schemeClr val="tx1"/>
                          </a:solidFill>
                          <a:highlight>
                            <a:srgbClr val="FFFFFF"/>
                          </a:highlight>
                          <a:latin typeface="Open Sans"/>
                          <a:ea typeface="Open Sans"/>
                          <a:cs typeface="Open Sans"/>
                          <a:sym typeface="Open Sans Light"/>
                        </a:rPr>
                        <a:t>Employee received salary hike without change in designation and other attributes. This usually happens in most of the organization. </a:t>
                      </a:r>
                    </a:p>
                    <a:p>
                      <a:pPr algn="l" fontAlgn="b"/>
                      <a:endParaRPr lang="en-US" sz="1000" b="0" i="0" u="none" strike="noStrike" cap="none" dirty="0">
                        <a:solidFill>
                          <a:schemeClr val="tx1"/>
                        </a:solidFill>
                        <a:highlight>
                          <a:srgbClr val="FFFFFF"/>
                        </a:highlight>
                        <a:latin typeface="Open Sans"/>
                        <a:ea typeface="Open Sans"/>
                        <a:cs typeface="Open Sans"/>
                        <a:sym typeface="Open Sans Light"/>
                      </a:endParaRP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Salary Change</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algn="ctr" fontAlgn="b"/>
                      <a:r>
                        <a:rPr lang="en-US" sz="1000" b="0" i="0" u="none" strike="noStrike" cap="none" dirty="0">
                          <a:solidFill>
                            <a:schemeClr val="tx1"/>
                          </a:solidFill>
                          <a:highlight>
                            <a:srgbClr val="FFFFFF"/>
                          </a:highlight>
                          <a:latin typeface="Open Sans"/>
                          <a:ea typeface="Open Sans"/>
                          <a:cs typeface="Open Sans"/>
                          <a:sym typeface="Open Sans Light"/>
                        </a:rPr>
                        <a:t>Yes</a:t>
                      </a:r>
                    </a:p>
                  </a:txBody>
                  <a:tcPr marL="5394" marR="5394" marT="539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348322237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sz="1900" dirty="0"/>
          </a:p>
        </p:txBody>
      </p:sp>
      <p:pic>
        <p:nvPicPr>
          <p:cNvPr id="2050" name="Picture 2">
            <a:extLst>
              <a:ext uri="{FF2B5EF4-FFF2-40B4-BE49-F238E27FC236}">
                <a16:creationId xmlns:a16="http://schemas.microsoft.com/office/drawing/2014/main" id="{312D85F9-CF8F-014C-A294-4718C9B13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50" y="1963738"/>
            <a:ext cx="7075750" cy="6130925"/>
          </a:xfrm>
          <a:prstGeom prst="rect">
            <a:avLst/>
          </a:prstGeom>
          <a:solidFill>
            <a:schemeClr val="lt1"/>
          </a:solidFill>
          <a:ln>
            <a:solidFill>
              <a:schemeClr val="accent1"/>
            </a:solidFill>
          </a:ln>
        </p:spPr>
      </p:pic>
    </p:spTree>
    <p:extLst>
      <p:ext uri="{BB962C8B-B14F-4D97-AF65-F5344CB8AC3E}">
        <p14:creationId xmlns:p14="http://schemas.microsoft.com/office/powerpoint/2010/main" val="158707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Physical ERD is on next page</a:t>
            </a:r>
            <a:endParaRPr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ERD</a:t>
            </a:r>
            <a:endParaRPr dirty="0"/>
          </a:p>
        </p:txBody>
      </p:sp>
      <p:pic>
        <p:nvPicPr>
          <p:cNvPr id="3074" name="Picture 2">
            <a:extLst>
              <a:ext uri="{FF2B5EF4-FFF2-40B4-BE49-F238E27FC236}">
                <a16:creationId xmlns:a16="http://schemas.microsoft.com/office/drawing/2014/main" id="{CDCCA308-9DB0-4441-8908-4C7E16B41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06" y="1931989"/>
            <a:ext cx="7311239" cy="5268912"/>
          </a:xfrm>
          <a:prstGeom prst="rect">
            <a:avLst/>
          </a:prstGeom>
          <a:solidFill>
            <a:schemeClr val="lt1"/>
          </a:solidFill>
          <a:ln>
            <a:solidFill>
              <a:schemeClr val="dk2"/>
            </a:solidFill>
          </a:ln>
        </p:spPr>
      </p:pic>
    </p:spTree>
    <p:extLst>
      <p:ext uri="{BB962C8B-B14F-4D97-AF65-F5344CB8AC3E}">
        <p14:creationId xmlns:p14="http://schemas.microsoft.com/office/powerpoint/2010/main" val="122663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800" b="1" dirty="0">
                <a:latin typeface="Open Sans"/>
                <a:ea typeface="Open Sans"/>
                <a:cs typeface="Open Sans"/>
                <a:sym typeface="Open Sans"/>
              </a:rPr>
              <a:t>Purpose of the new database:</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600" dirty="0"/>
              <a:t>What is the business partner requesting  </a:t>
            </a:r>
          </a:p>
          <a:p>
            <a:pPr marL="742950" lvl="1" indent="-285750">
              <a:buFont typeface="Wingdings" pitchFamily="2" charset="2"/>
              <a:buChar char="§"/>
            </a:pPr>
            <a:r>
              <a:rPr lang="en-US" sz="1600" dirty="0"/>
              <a:t>Tech ABC Corp has recently experienced a lot of growth with its new AI powered video game console. As a result, company started operations in 4 new locations and its employee strength grew from 10 to over 200 employees. So, it is getting difficult for business partner (HR) to maintain employee information in shared spreadsheet. Besides this, HR partner has serious concerns  about data integrity and data security. Therefore, HR partner wants to maintain this information in database.</a:t>
            </a:r>
          </a:p>
          <a:p>
            <a:pPr marL="457200" lvl="0" indent="-349250" algn="l" rtl="0">
              <a:spcBef>
                <a:spcPts val="1200"/>
              </a:spcBef>
              <a:spcAft>
                <a:spcPts val="0"/>
              </a:spcAft>
              <a:buSzPts val="1900"/>
              <a:buFont typeface="Open Sans"/>
              <a:buChar char="●"/>
            </a:pPr>
            <a:r>
              <a:rPr lang="en" sz="1800" b="1" dirty="0">
                <a:latin typeface="Open Sans"/>
                <a:ea typeface="Open Sans"/>
                <a:cs typeface="Open Sans"/>
                <a:sym typeface="Open Sans"/>
              </a:rPr>
              <a:t>Describe current data management solution:</a:t>
            </a:r>
            <a:endParaRPr sz="18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600" dirty="0"/>
              <a:t>What is the current method data storage/management</a:t>
            </a:r>
            <a:endParaRPr sz="1800" dirty="0">
              <a:solidFill>
                <a:srgbClr val="000000"/>
              </a:solidFill>
              <a:latin typeface="Arial"/>
              <a:ea typeface="Arial"/>
              <a:cs typeface="Arial"/>
              <a:sym typeface="Arial"/>
            </a:endParaRPr>
          </a:p>
          <a:p>
            <a:pPr marL="742950" indent="-285750">
              <a:spcBef>
                <a:spcPts val="1200"/>
              </a:spcBef>
              <a:buFont typeface="Wingdings" pitchFamily="2" charset="2"/>
              <a:buChar char="§"/>
            </a:pPr>
            <a:r>
              <a:rPr lang="en-US" sz="1600" dirty="0"/>
              <a:t>The current data management solution is manual as employee data is maintained in excel spreadsheet on shared location. </a:t>
            </a:r>
          </a:p>
          <a:p>
            <a:pPr lvl="0" indent="-349250">
              <a:spcBef>
                <a:spcPts val="1200"/>
              </a:spcBef>
              <a:buSzPts val="1900"/>
              <a:buFont typeface="Open Sans"/>
              <a:buChar char="●"/>
            </a:pPr>
            <a:r>
              <a:rPr lang="en-US" sz="1800" b="1" dirty="0">
                <a:latin typeface="Open Sans"/>
                <a:ea typeface="Open Sans"/>
                <a:cs typeface="Open Sans"/>
                <a:sym typeface="Open Sans"/>
              </a:rPr>
              <a:t>Describe current data available:</a:t>
            </a:r>
          </a:p>
          <a:p>
            <a:pPr marL="0" lvl="0" indent="0">
              <a:spcBef>
                <a:spcPts val="1600"/>
              </a:spcBef>
              <a:buNone/>
            </a:pPr>
            <a:r>
              <a:rPr lang="en-US" sz="1800" b="1" dirty="0">
                <a:latin typeface="Open Sans"/>
                <a:ea typeface="Open Sans"/>
                <a:cs typeface="Open Sans"/>
                <a:sym typeface="Open Sans"/>
              </a:rPr>
              <a:t>	</a:t>
            </a:r>
            <a:r>
              <a:rPr lang="en-US" sz="1800" dirty="0"/>
              <a:t>What data does the business currently have available</a:t>
            </a:r>
          </a:p>
          <a:p>
            <a:pPr marL="742950" lvl="1" indent="-285750">
              <a:buFont typeface="Wingdings" pitchFamily="2" charset="2"/>
              <a:buChar char="§"/>
            </a:pPr>
            <a:r>
              <a:rPr lang="en-US" sz="1600" dirty="0"/>
              <a:t>The </a:t>
            </a:r>
            <a:r>
              <a:rPr lang="en-US" sz="1600" dirty="0">
                <a:hlinkClick r:id="rId3">
                  <a:extLst>
                    <a:ext uri="{A12FA001-AC4F-418D-AE19-62706E023703}">
                      <ahyp:hlinkClr xmlns:ahyp="http://schemas.microsoft.com/office/drawing/2018/hyperlinkcolor" val="tx"/>
                    </a:ext>
                  </a:extLst>
                </a:hlinkClick>
              </a:rPr>
              <a:t>HR dataset</a:t>
            </a:r>
            <a:r>
              <a:rPr lang="en-US" sz="1600" dirty="0"/>
              <a:t>  is an Excel workbook consisting of 206 records, with eleven columns. The data is in human-readable format and has not been normalized at all. It contains information such as job title, department, manager's name, hire date, start date, end date, work location, and salary.</a:t>
            </a:r>
            <a:endParaRPr sz="1600" dirty="0">
              <a:sym typeface="Arial"/>
            </a:endParaRP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extLst>
      <p:ext uri="{BB962C8B-B14F-4D97-AF65-F5344CB8AC3E}">
        <p14:creationId xmlns:p14="http://schemas.microsoft.com/office/powerpoint/2010/main" val="379881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Additional data requests:</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Does the user have future data requests</a:t>
            </a:r>
            <a:endParaRPr sz="1800" dirty="0"/>
          </a:p>
          <a:p>
            <a:pPr indent="0">
              <a:buClr>
                <a:schemeClr val="dk1"/>
              </a:buClr>
              <a:buSzPts val="1100"/>
              <a:buNone/>
            </a:pPr>
            <a:r>
              <a:rPr lang="en-US" sz="1600" dirty="0"/>
              <a:t>Yes. The HR manager wants this new database to interface with payroll application in the future. </a:t>
            </a:r>
            <a:endParaRPr sz="1800" dirty="0"/>
          </a:p>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Who will own/manage data</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What department will own / manage the data in the database</a:t>
            </a:r>
            <a:endParaRPr sz="1800" dirty="0"/>
          </a:p>
          <a:p>
            <a:pPr indent="0">
              <a:lnSpc>
                <a:spcPct val="100000"/>
              </a:lnSpc>
              <a:buNone/>
            </a:pPr>
            <a:r>
              <a:rPr lang="en-US" sz="1600" dirty="0"/>
              <a:t>Management and HR employees will own and manage data. </a:t>
            </a:r>
          </a:p>
          <a:p>
            <a:pPr marL="457200" lvl="0" indent="0" algn="l" rtl="0">
              <a:lnSpc>
                <a:spcPct val="100000"/>
              </a:lnSpc>
              <a:spcBef>
                <a:spcPts val="0"/>
              </a:spcBef>
              <a:spcAft>
                <a:spcPts val="0"/>
              </a:spcAft>
              <a:buNone/>
            </a:pPr>
            <a:endParaRPr sz="1800" dirty="0"/>
          </a:p>
          <a:p>
            <a:pPr marL="457200" lvl="0" indent="-349250" algn="l" rtl="0">
              <a:spcBef>
                <a:spcPts val="0"/>
              </a:spcBef>
              <a:spcAft>
                <a:spcPts val="0"/>
              </a:spcAft>
              <a:buSzPts val="1900"/>
              <a:buFont typeface="Open Sans"/>
              <a:buChar char="●"/>
            </a:pPr>
            <a:r>
              <a:rPr lang="en" sz="1800" b="1" dirty="0">
                <a:latin typeface="Open Sans"/>
                <a:ea typeface="Open Sans"/>
                <a:cs typeface="Open Sans"/>
                <a:sym typeface="Open Sans"/>
              </a:rPr>
              <a:t>Who will have access to database</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List user types that will have access; also list any restrictions to access.</a:t>
            </a:r>
            <a:endParaRPr sz="1800" dirty="0"/>
          </a:p>
          <a:p>
            <a:pPr indent="0">
              <a:buClr>
                <a:schemeClr val="dk1"/>
              </a:buClr>
              <a:buSzPts val="1100"/>
              <a:buNone/>
            </a:pPr>
            <a:r>
              <a:rPr lang="en-US" sz="1600" dirty="0"/>
              <a:t>Following are the two user types who will have access to this new database </a:t>
            </a: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graphicFrame>
        <p:nvGraphicFramePr>
          <p:cNvPr id="5" name="Table 4">
            <a:extLst>
              <a:ext uri="{FF2B5EF4-FFF2-40B4-BE49-F238E27FC236}">
                <a16:creationId xmlns:a16="http://schemas.microsoft.com/office/drawing/2014/main" id="{6E64342E-B3B2-CF46-AFA8-9A8EDB718277}"/>
              </a:ext>
            </a:extLst>
          </p:cNvPr>
          <p:cNvGraphicFramePr>
            <a:graphicFrameLocks noGrp="1"/>
          </p:cNvGraphicFramePr>
          <p:nvPr>
            <p:extLst>
              <p:ext uri="{D42A27DB-BD31-4B8C-83A1-F6EECF244321}">
                <p14:modId xmlns:p14="http://schemas.microsoft.com/office/powerpoint/2010/main" val="1518919574"/>
              </p:ext>
            </p:extLst>
          </p:nvPr>
        </p:nvGraphicFramePr>
        <p:xfrm>
          <a:off x="752475" y="6845300"/>
          <a:ext cx="5937250" cy="2170747"/>
        </p:xfrm>
        <a:graphic>
          <a:graphicData uri="http://schemas.openxmlformats.org/drawingml/2006/table">
            <a:tbl>
              <a:tblPr firstRow="1" firstCol="1" bandRow="1">
                <a:tableStyleId>{9D7B26C5-4107-4FEC-AEDC-1716B250A1EF}</a:tableStyleId>
              </a:tblPr>
              <a:tblGrid>
                <a:gridCol w="2968625">
                  <a:extLst>
                    <a:ext uri="{9D8B030D-6E8A-4147-A177-3AD203B41FA5}">
                      <a16:colId xmlns:a16="http://schemas.microsoft.com/office/drawing/2014/main" val="4273966921"/>
                    </a:ext>
                  </a:extLst>
                </a:gridCol>
                <a:gridCol w="2968625">
                  <a:extLst>
                    <a:ext uri="{9D8B030D-6E8A-4147-A177-3AD203B41FA5}">
                      <a16:colId xmlns:a16="http://schemas.microsoft.com/office/drawing/2014/main" val="3288209409"/>
                    </a:ext>
                  </a:extLst>
                </a:gridCol>
              </a:tblGrid>
              <a:tr h="271343">
                <a:tc>
                  <a:txBody>
                    <a:bodyPr/>
                    <a:lstStyle/>
                    <a:p>
                      <a:pPr marL="0" marR="0">
                        <a:spcBef>
                          <a:spcPts val="0"/>
                        </a:spcBef>
                        <a:spcAft>
                          <a:spcPts val="0"/>
                        </a:spcAft>
                      </a:pPr>
                      <a:r>
                        <a:rPr lang="en-US" sz="1600" dirty="0">
                          <a:effectLst/>
                        </a:rPr>
                        <a:t>User Types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rPr>
                        <a:t>Access Level &amp; Restrictions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7259444"/>
                  </a:ext>
                </a:extLst>
              </a:tr>
              <a:tr h="1085374">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Employees</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Read only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access to salary information</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3780201"/>
                  </a:ext>
                </a:extLst>
              </a:tr>
              <a:tr h="814030">
                <a:tc>
                  <a:txBody>
                    <a:bodyPr/>
                    <a:lstStyle/>
                    <a:p>
                      <a:pPr marL="0" marR="0">
                        <a:spcBef>
                          <a:spcPts val="0"/>
                        </a:spcBef>
                        <a:spcAft>
                          <a:spcPts val="0"/>
                        </a:spcAft>
                      </a:pPr>
                      <a:r>
                        <a:rPr lang="en-US" sz="1600" b="0" i="0" u="none" strike="noStrike" cap="none">
                          <a:solidFill>
                            <a:schemeClr val="dk2"/>
                          </a:solidFill>
                          <a:latin typeface="Open Sans Light"/>
                          <a:cs typeface="Open Sans Light"/>
                          <a:sym typeface="Open Sans Light"/>
                        </a:rPr>
                        <a:t>HR and management level Employees</a:t>
                      </a:r>
                    </a:p>
                    <a:p>
                      <a:pPr marL="0" marR="0">
                        <a:spcBef>
                          <a:spcPts val="0"/>
                        </a:spcBef>
                        <a:spcAft>
                          <a:spcPts val="0"/>
                        </a:spcAft>
                      </a:pPr>
                      <a:r>
                        <a:rPr lang="en-US" sz="1600" b="0" i="0" u="none" strike="noStrike" cap="none">
                          <a:solidFill>
                            <a:schemeClr val="dk2"/>
                          </a:solidFill>
                          <a:latin typeface="Open Sans Light"/>
                          <a:cs typeface="Open Sans Light"/>
                          <a:sym typeface="Open Sans Light"/>
                        </a:rPr>
                        <a:t> </a:t>
                      </a:r>
                      <a:endParaRPr lang="en-US" sz="1600" b="0" i="0" u="none" strike="noStrike" cap="none">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Write access</a:t>
                      </a:r>
                    </a:p>
                    <a:p>
                      <a:pPr marL="0" marR="0">
                        <a:spcBef>
                          <a:spcPts val="0"/>
                        </a:spcBef>
                        <a:spcAft>
                          <a:spcPts val="0"/>
                        </a:spcAft>
                      </a:pPr>
                      <a:r>
                        <a:rPr lang="en-US" sz="1600" b="0" i="0" u="none" strike="noStrike" cap="none" dirty="0">
                          <a:solidFill>
                            <a:schemeClr val="dk2"/>
                          </a:solidFill>
                          <a:latin typeface="Open Sans Light"/>
                          <a:cs typeface="Open Sans Light"/>
                          <a:sym typeface="Open Sans Light"/>
                        </a:rPr>
                        <a:t>- No restrictions </a:t>
                      </a:r>
                      <a:endParaRPr lang="en-US" sz="1600" b="0" i="0" u="none" strike="noStrike" cap="none" dirty="0">
                        <a:solidFill>
                          <a:schemeClr val="dk2"/>
                        </a:solidFill>
                        <a:latin typeface="Open Sans Light"/>
                        <a:ea typeface="Times New Roman" panose="02020603050405020304" pitchFamily="18" charset="0"/>
                        <a:cs typeface="Open Sans Light"/>
                        <a:sym typeface="Open Sans Light"/>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180747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the size of the database in terms of numbers of rows. Business users often understand row or column size instead of GBs or MBs</a:t>
            </a:r>
            <a:endParaRPr sz="1900" dirty="0"/>
          </a:p>
          <a:p>
            <a:pPr marL="0" lvl="0" indent="0" algn="l" rtl="0">
              <a:spcBef>
                <a:spcPts val="0"/>
              </a:spcBef>
              <a:spcAft>
                <a:spcPts val="0"/>
              </a:spcAft>
              <a:buNone/>
            </a:pPr>
            <a:endParaRPr lang="en-US" sz="1900" dirty="0"/>
          </a:p>
          <a:p>
            <a:pPr marL="457200" lvl="1" indent="0">
              <a:buNone/>
            </a:pPr>
            <a:r>
              <a:rPr lang="en-US" sz="1700" dirty="0"/>
              <a:t>-206 number of rows and 11 number of columns.</a:t>
            </a: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any expected growth to the data</a:t>
            </a:r>
            <a:endParaRPr sz="1900" b="1" dirty="0">
              <a:latin typeface="Open Sans"/>
              <a:ea typeface="Open Sans"/>
              <a:cs typeface="Open Sans"/>
              <a:sym typeface="Open Sans"/>
            </a:endParaRPr>
          </a:p>
          <a:p>
            <a:pPr marL="457200" lvl="1" indent="0">
              <a:buNone/>
            </a:pPr>
            <a:r>
              <a:rPr lang="en-US" sz="1700" dirty="0"/>
              <a:t>-20% growth a year for the next 5 years. </a:t>
            </a:r>
            <a:endParaRPr sz="1700" dirty="0">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any data that may be sensitive or restricted from particular users</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indent="0">
              <a:lnSpc>
                <a:spcPct val="100000"/>
              </a:lnSpc>
              <a:spcBef>
                <a:spcPts val="1600"/>
              </a:spcBef>
              <a:buNone/>
            </a:pPr>
            <a:r>
              <a:rPr lang="en-US" sz="1700" dirty="0"/>
              <a:t>- Yes, salary data is sensitive, and its access should be restricted to HR partner or management level employees.  No other employees should be able to access salary information. </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800" b="1" dirty="0">
                <a:latin typeface="Open Sans"/>
                <a:ea typeface="Open Sans"/>
                <a:cs typeface="Open Sans"/>
                <a:sym typeface="Open Sans"/>
              </a:rPr>
              <a:t>Justification for the new database</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Provide at least two justifications for building a database</a:t>
            </a:r>
            <a:endParaRPr sz="1800" dirty="0"/>
          </a:p>
          <a:p>
            <a:pPr lvl="1">
              <a:buFont typeface="Wingdings" pitchFamily="2" charset="2"/>
              <a:buChar char="§"/>
            </a:pPr>
            <a:r>
              <a:rPr lang="en-US" sz="1600" dirty="0"/>
              <a:t>Data integrity and data security issues will be addressed by building database. </a:t>
            </a:r>
          </a:p>
          <a:p>
            <a:pPr lvl="1">
              <a:buFont typeface="Wingdings" pitchFamily="2" charset="2"/>
              <a:buChar char="§"/>
            </a:pPr>
            <a:r>
              <a:rPr lang="en-US" sz="1600" dirty="0"/>
              <a:t>It is becoming cumbersome to manage employee details in excel spreadsheet as employee numbers grew from 10-person team to 200+ person. Also, 20% growth is projected for next 5 years which will make it difficult to manager information in excel file. </a:t>
            </a:r>
          </a:p>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Database objects</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600" dirty="0"/>
              <a:t>List the database objects (tables, views, special procedures)  that will be created for the database. </a:t>
            </a:r>
            <a:endParaRPr sz="1600" dirty="0"/>
          </a:p>
          <a:p>
            <a:pPr marL="457200" lvl="0" indent="0" algn="l" rtl="0">
              <a:lnSpc>
                <a:spcPct val="100000"/>
              </a:lnSpc>
              <a:spcBef>
                <a:spcPts val="0"/>
              </a:spcBef>
              <a:spcAft>
                <a:spcPts val="0"/>
              </a:spcAft>
              <a:buNone/>
            </a:pPr>
            <a:endParaRPr sz="1600" dirty="0"/>
          </a:p>
          <a:p>
            <a:pPr marL="457200" lvl="0" indent="0" algn="l" rtl="0">
              <a:lnSpc>
                <a:spcPct val="100000"/>
              </a:lnSpc>
              <a:spcBef>
                <a:spcPts val="0"/>
              </a:spcBef>
              <a:spcAft>
                <a:spcPts val="0"/>
              </a:spcAft>
              <a:buNone/>
            </a:pPr>
            <a:r>
              <a:rPr lang="en" sz="1600" dirty="0"/>
              <a:t>Hint - you may want to circle back to this answer after completing the logical ERD in step 2.</a:t>
            </a:r>
            <a:endParaRPr sz="1600" dirty="0"/>
          </a:p>
          <a:p>
            <a:pPr marL="457200" lvl="0" indent="0" algn="l" rtl="0">
              <a:spcBef>
                <a:spcPts val="0"/>
              </a:spcBef>
              <a:spcAft>
                <a:spcPts val="0"/>
              </a:spcAft>
              <a:buNone/>
            </a:pPr>
            <a:endParaRPr sz="1800" dirty="0"/>
          </a:p>
          <a:p>
            <a:pPr marL="457200" lvl="0" indent="-349250" algn="l" rtl="0">
              <a:spcBef>
                <a:spcPts val="1600"/>
              </a:spcBef>
              <a:spcAft>
                <a:spcPts val="0"/>
              </a:spcAft>
              <a:buSzPts val="1900"/>
              <a:buFont typeface="Open Sans"/>
              <a:buChar char="●"/>
            </a:pPr>
            <a:r>
              <a:rPr lang="en" sz="1800" b="1" dirty="0">
                <a:latin typeface="Open Sans"/>
                <a:ea typeface="Open Sans"/>
                <a:cs typeface="Open Sans"/>
                <a:sym typeface="Open Sans"/>
              </a:rPr>
              <a:t>Data ingestion</a:t>
            </a:r>
            <a:endParaRPr sz="18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600" dirty="0"/>
              <a:t>Select a data ingestion method (ETL, Direct feed, API) based on the information provided. </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who will own and maintain the data</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who will and will not have access to the data</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Should replication or </a:t>
            </a:r>
            <a:r>
              <a:rPr lang="en" sz="1900" dirty="0" err="1"/>
              <a:t>sharding</a:t>
            </a:r>
            <a:r>
              <a:rPr lang="en" sz="1900" dirty="0"/>
              <a:t> be used to ensure scalability based on user needs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 sz="1900" dirty="0"/>
              <a:t>Describe measures taken to ensure future data integration if needed</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check </a:t>
            </a:r>
            <a:r>
              <a:rPr lang="en" sz="1700" u="sng" dirty="0">
                <a:solidFill>
                  <a:schemeClr val="hlink"/>
                </a:solidFill>
                <a:hlinkClick r:id="rId3"/>
              </a:rPr>
              <a:t>IT best practices document</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 sz="1700" u="sng" dirty="0">
                <a:solidFill>
                  <a:schemeClr val="hlink"/>
                </a:solidFill>
                <a:hlinkClick r:id="rId3"/>
              </a:rPr>
              <a:t>IT Best Practices document</a:t>
            </a:r>
            <a:r>
              <a:rPr lang="en" sz="1700" dirty="0"/>
              <a:t> lists Backup schedule requirements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2855</Words>
  <Application>Microsoft Macintosh PowerPoint</Application>
  <PresentationFormat>Custom</PresentationFormat>
  <Paragraphs>292</Paragraphs>
  <Slides>32</Slides>
  <Notes>32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32</vt:i4>
      </vt:variant>
    </vt:vector>
  </HeadingPairs>
  <TitlesOfParts>
    <vt:vector size="44" baseType="lpstr">
      <vt:lpstr>Open Sans Light</vt:lpstr>
      <vt:lpstr>Calibri</vt:lpstr>
      <vt:lpstr>Arial</vt:lpstr>
      <vt:lpstr>Wingdings</vt:lpstr>
      <vt:lpstr>Open Sans</vt:lpstr>
      <vt:lpstr>Times New Roman</vt:lpstr>
      <vt:lpstr>Source Code Pro</vt:lpstr>
      <vt:lpstr>Helvetica Neue</vt:lpstr>
      <vt:lpstr>Simple Light</vt:lpstr>
      <vt:lpstr>Simple Light</vt:lpstr>
      <vt:lpstr>Simple Light</vt:lpstr>
      <vt:lpstr>White</vt:lpstr>
      <vt:lpstr>Tech ABC Corp - HR Database </vt:lpstr>
      <vt:lpstr>PowerPoint Presentation</vt:lpstr>
      <vt:lpstr>Step 1: Data Architecture Foundations</vt:lpstr>
      <vt:lpstr>Data Architect Business Requirement</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Arpit Sharma</cp:lastModifiedBy>
  <cp:revision>10</cp:revision>
  <dcterms:modified xsi:type="dcterms:W3CDTF">2021-06-06T17:28:40Z</dcterms:modified>
</cp:coreProperties>
</file>