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5" r:id="rId4"/>
  </p:sldMasterIdLst>
  <p:notesMasterIdLst>
    <p:notesMasterId r:id="rId20"/>
  </p:notesMasterIdLst>
  <p:handoutMasterIdLst>
    <p:handoutMasterId r:id="rId21"/>
  </p:handoutMasterIdLst>
  <p:sldIdLst>
    <p:sldId id="297" r:id="rId5"/>
    <p:sldId id="296" r:id="rId6"/>
    <p:sldId id="287" r:id="rId7"/>
    <p:sldId id="278" r:id="rId8"/>
    <p:sldId id="289" r:id="rId9"/>
    <p:sldId id="260" r:id="rId10"/>
    <p:sldId id="298" r:id="rId11"/>
    <p:sldId id="292" r:id="rId12"/>
    <p:sldId id="261" r:id="rId13"/>
    <p:sldId id="290" r:id="rId14"/>
    <p:sldId id="291" r:id="rId15"/>
    <p:sldId id="293" r:id="rId16"/>
    <p:sldId id="294" r:id="rId17"/>
    <p:sldId id="295"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3A133F-5819-41D8-A9DB-CC1DB5F51B6B}">
          <p14:sldIdLst>
            <p14:sldId id="297"/>
            <p14:sldId id="296"/>
            <p14:sldId id="287"/>
            <p14:sldId id="278"/>
            <p14:sldId id="289"/>
          </p14:sldIdLst>
        </p14:section>
        <p14:section name="Untitled Section" id="{478F2023-87E0-41C5-BA37-56407112E0BA}">
          <p14:sldIdLst>
            <p14:sldId id="260"/>
            <p14:sldId id="298"/>
            <p14:sldId id="292"/>
            <p14:sldId id="261"/>
            <p14:sldId id="290"/>
            <p14:sldId id="291"/>
            <p14:sldId id="293"/>
            <p14:sldId id="294"/>
            <p14:sldId id="295"/>
            <p14:sldId id="284"/>
          </p14:sldIdLst>
        </p14:section>
      </p14:sectionLst>
    </p:ex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3595" autoAdjust="0"/>
  </p:normalViewPr>
  <p:slideViewPr>
    <p:cSldViewPr snapToGrid="0">
      <p:cViewPr varScale="1">
        <p:scale>
          <a:sx n="82" d="100"/>
          <a:sy n="82" d="100"/>
        </p:scale>
        <p:origin x="763" y="7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11/12/2022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55EFF4-6143-4740-B35A-D1298F77E32F}"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BD40D-E51F-4E53-888F-FCF0B38382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54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1052456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81789260"/>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027462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11/12/2022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3192302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11/12/2022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95784415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407437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11/12/2022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11/12/2022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5EFF4-6143-4740-B35A-D1298F77E32F}"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BD40D-E51F-4E53-888F-FCF0B38382B8}" type="slidenum">
              <a:rPr lang="en-US" smtClean="0"/>
              <a:t>‹#›</a:t>
            </a:fld>
            <a:endParaRPr lang="en-US"/>
          </a:p>
        </p:txBody>
      </p:sp>
    </p:spTree>
    <p:extLst>
      <p:ext uri="{BB962C8B-B14F-4D97-AF65-F5344CB8AC3E}">
        <p14:creationId xmlns:p14="http://schemas.microsoft.com/office/powerpoint/2010/main" val="1625658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11/12/2022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11/12/2022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11/12/2022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11/12/2022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577C8-AB8C-4B8A-A01F-113B16C4DCA3}"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32025"/>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577C8-AB8C-4B8A-A01F-113B16C4DCA3}"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690268"/>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577C8-AB8C-4B8A-A01F-113B16C4DCA3}" type="datetime1">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11553119"/>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577C8-AB8C-4B8A-A01F-113B16C4DCA3}"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61070380"/>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5577C8-AB8C-4B8A-A01F-113B16C4DCA3}" type="datetime1">
              <a:rPr lang="en-US" smtClean="0"/>
              <a:t>11/12/2022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38309089"/>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5577C8-AB8C-4B8A-A01F-113B16C4DCA3}" type="datetime1">
              <a:rPr lang="en-US" smtClean="0"/>
              <a:t>11/12/2022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62372028"/>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72215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5577C8-AB8C-4B8A-A01F-113B16C4DCA3}" type="datetime1">
              <a:rPr lang="en-US" smtClean="0"/>
              <a:t>11/12/2022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4A09A9-5501-47C1-A89A-A340965A2BE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98838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649" r:id="rId16"/>
    <p:sldLayoutId id="2147483650" r:id="rId17"/>
    <p:sldLayoutId id="2147483653" r:id="rId18"/>
    <p:sldLayoutId id="2147483659" r:id="rId19"/>
    <p:sldLayoutId id="2147483655" r:id="rId20"/>
    <p:sldLayoutId id="2147483656" r:id="rId21"/>
    <p:sldLayoutId id="2147483658" r:id="rId22"/>
    <p:sldLayoutId id="2147483657" r:id="rId23"/>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spectrum.ieee.org/top-programming-languages/" TargetMode="External"/><Relationship Id="rId2" Type="http://schemas.openxmlformats.org/officeDocument/2006/relationships/hyperlink" Target="https://www.tiobe.com/tiobe-index/"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78" y="858416"/>
            <a:ext cx="9806473" cy="4226768"/>
          </a:xfrm>
        </p:spPr>
        <p:txBody>
          <a:bodyPr>
            <a:normAutofit fontScale="90000"/>
          </a:bodyPr>
          <a:lstStyle/>
          <a:p>
            <a:pPr algn="r"/>
            <a:br>
              <a:rPr lang="en-US" dirty="0">
                <a:solidFill>
                  <a:schemeClr val="tx1">
                    <a:lumMod val="85000"/>
                    <a:lumOff val="15000"/>
                  </a:schemeClr>
                </a:solidFill>
              </a:rPr>
            </a:br>
            <a:r>
              <a:rPr lang="en-US" b="0" dirty="0"/>
              <a:t>       </a:t>
            </a:r>
            <a:br>
              <a:rPr lang="en-US" sz="2700" b="0" dirty="0"/>
            </a:br>
            <a:r>
              <a:rPr lang="en-US" sz="4900" dirty="0">
                <a:highlight>
                  <a:srgbClr val="C0C0C0"/>
                </a:highlight>
              </a:rPr>
              <a:t>C++ : Foundation and Advanced with DSA</a:t>
            </a:r>
            <a:br>
              <a:rPr lang="en-US" b="0" dirty="0">
                <a:highlight>
                  <a:srgbClr val="C0C0C0"/>
                </a:highlight>
              </a:rPr>
            </a:br>
            <a:r>
              <a:rPr lang="en-US" sz="4900" b="0" dirty="0">
                <a:highlight>
                  <a:srgbClr val="C0C0C0"/>
                </a:highlight>
              </a:rPr>
              <a:t>by fifth force</a:t>
            </a:r>
            <a:br>
              <a:rPr lang="en-US" sz="4900" b="0" dirty="0">
                <a:highlight>
                  <a:srgbClr val="C0C0C0"/>
                </a:highlight>
              </a:rPr>
            </a:br>
            <a:br>
              <a:rPr lang="en-US" sz="4900" b="0" dirty="0">
                <a:highlight>
                  <a:srgbClr val="C0C0C0"/>
                </a:highlight>
              </a:rPr>
            </a:br>
            <a:r>
              <a:rPr lang="en-US" sz="4900" b="0" dirty="0">
                <a:highlight>
                  <a:srgbClr val="C0C0C0"/>
                </a:highlight>
              </a:rPr>
              <a:t>presented by Arpit Tyagi</a:t>
            </a:r>
            <a:br>
              <a:rPr lang="en-US" dirty="0">
                <a:solidFill>
                  <a:schemeClr val="tx1">
                    <a:lumMod val="85000"/>
                    <a:lumOff val="15000"/>
                  </a:schemeClr>
                </a:solidFill>
              </a:rPr>
            </a:br>
            <a:br>
              <a:rPr lang="en-US" dirty="0">
                <a:solidFill>
                  <a:schemeClr val="tx1">
                    <a:lumMod val="85000"/>
                    <a:lumOff val="15000"/>
                  </a:schemeClr>
                </a:solidFill>
              </a:rPr>
            </a:br>
            <a:endParaRPr lang="en-US" dirty="0">
              <a:solidFill>
                <a:schemeClr val="tx1">
                  <a:lumMod val="85000"/>
                  <a:lumOff val="15000"/>
                </a:schemeClr>
              </a:solidFill>
            </a:endParaRPr>
          </a:p>
        </p:txBody>
      </p:sp>
      <p:pic>
        <p:nvPicPr>
          <p:cNvPr id="4" name="Picture 3" descr="Picture1.png"/>
          <p:cNvPicPr>
            <a:picLocks noChangeAspect="1"/>
          </p:cNvPicPr>
          <p:nvPr/>
        </p:nvPicPr>
        <p:blipFill>
          <a:blip r:embed="rId2"/>
          <a:stretch>
            <a:fillRect/>
          </a:stretch>
        </p:blipFill>
        <p:spPr>
          <a:xfrm>
            <a:off x="4798448" y="3922102"/>
            <a:ext cx="4488688" cy="19288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DE3745-23F9-EB40-26F8-6A478386A1E6}"/>
              </a:ext>
            </a:extLst>
          </p:cNvPr>
          <p:cNvPicPr>
            <a:picLocks noChangeAspect="1"/>
          </p:cNvPicPr>
          <p:nvPr/>
        </p:nvPicPr>
        <p:blipFill rotWithShape="1">
          <a:blip r:embed="rId2"/>
          <a:srcRect r="50778" b="50623"/>
          <a:stretch/>
        </p:blipFill>
        <p:spPr>
          <a:xfrm>
            <a:off x="575353" y="1253446"/>
            <a:ext cx="10767317" cy="5260369"/>
          </a:xfrm>
          <a:prstGeom prst="rect">
            <a:avLst/>
          </a:prstGeom>
        </p:spPr>
      </p:pic>
      <p:sp>
        <p:nvSpPr>
          <p:cNvPr id="8" name="TextBox 7">
            <a:extLst>
              <a:ext uri="{FF2B5EF4-FFF2-40B4-BE49-F238E27FC236}">
                <a16:creationId xmlns:a16="http://schemas.microsoft.com/office/drawing/2014/main" id="{2BBD52C5-D67D-388D-5C13-4D5EBAE14D02}"/>
              </a:ext>
            </a:extLst>
          </p:cNvPr>
          <p:cNvSpPr txBox="1"/>
          <p:nvPr/>
        </p:nvSpPr>
        <p:spPr>
          <a:xfrm>
            <a:off x="2671282" y="431514"/>
            <a:ext cx="8917968" cy="584775"/>
          </a:xfrm>
          <a:prstGeom prst="rect">
            <a:avLst/>
          </a:prstGeom>
          <a:noFill/>
        </p:spPr>
        <p:txBody>
          <a:bodyPr wrap="square" rtlCol="0">
            <a:spAutoFit/>
          </a:bodyPr>
          <a:lstStyle/>
          <a:p>
            <a:r>
              <a:rPr lang="en-IN" sz="3200" b="1" dirty="0">
                <a:solidFill>
                  <a:schemeClr val="bg1">
                    <a:lumMod val="95000"/>
                  </a:schemeClr>
                </a:solidFill>
              </a:rPr>
              <a:t>HOMEPAGE OF THE PROGRAM</a:t>
            </a:r>
          </a:p>
        </p:txBody>
      </p:sp>
    </p:spTree>
    <p:extLst>
      <p:ext uri="{BB962C8B-B14F-4D97-AF65-F5344CB8AC3E}">
        <p14:creationId xmlns:p14="http://schemas.microsoft.com/office/powerpoint/2010/main" val="310528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F2FC4-EB5B-CFC6-A32D-F436B6D38534}"/>
              </a:ext>
            </a:extLst>
          </p:cNvPr>
          <p:cNvPicPr>
            <a:picLocks noChangeAspect="1"/>
          </p:cNvPicPr>
          <p:nvPr/>
        </p:nvPicPr>
        <p:blipFill rotWithShape="1">
          <a:blip r:embed="rId2"/>
          <a:srcRect r="45815" b="26891"/>
          <a:stretch/>
        </p:blipFill>
        <p:spPr>
          <a:xfrm>
            <a:off x="520557" y="2175553"/>
            <a:ext cx="11078967" cy="4441005"/>
          </a:xfrm>
          <a:prstGeom prst="rect">
            <a:avLst/>
          </a:prstGeom>
        </p:spPr>
      </p:pic>
      <p:sp>
        <p:nvSpPr>
          <p:cNvPr id="8" name="TextBox 7">
            <a:extLst>
              <a:ext uri="{FF2B5EF4-FFF2-40B4-BE49-F238E27FC236}">
                <a16:creationId xmlns:a16="http://schemas.microsoft.com/office/drawing/2014/main" id="{79EBB108-93E8-DFF9-9A82-BB3ED76CE69D}"/>
              </a:ext>
            </a:extLst>
          </p:cNvPr>
          <p:cNvSpPr txBox="1"/>
          <p:nvPr/>
        </p:nvSpPr>
        <p:spPr>
          <a:xfrm>
            <a:off x="359596" y="410966"/>
            <a:ext cx="11311847" cy="2308324"/>
          </a:xfrm>
          <a:prstGeom prst="rect">
            <a:avLst/>
          </a:prstGeom>
          <a:noFill/>
        </p:spPr>
        <p:txBody>
          <a:bodyPr wrap="square" rtlCol="0">
            <a:spAutoFit/>
          </a:bodyPr>
          <a:lstStyle/>
          <a:p>
            <a:r>
              <a:rPr lang="en-IN" b="1" dirty="0"/>
              <a:t> </a:t>
            </a:r>
            <a:r>
              <a:rPr lang="en-IN" b="1" dirty="0">
                <a:solidFill>
                  <a:schemeClr val="bg1">
                    <a:lumMod val="95000"/>
                  </a:schemeClr>
                </a:solidFill>
              </a:rPr>
              <a:t>WHEN CHOOSE OPTION AS 1[FOR BOOKING ] THIS PAGE OPENS </a:t>
            </a:r>
          </a:p>
          <a:p>
            <a:r>
              <a:rPr lang="en-IN" b="1" dirty="0">
                <a:solidFill>
                  <a:schemeClr val="bg1">
                    <a:lumMod val="95000"/>
                  </a:schemeClr>
                </a:solidFill>
              </a:rPr>
              <a:t>IN THE BOKING SYSTEM F</a:t>
            </a:r>
          </a:p>
          <a:p>
            <a:r>
              <a:rPr lang="en-IN" b="1" dirty="0">
                <a:solidFill>
                  <a:schemeClr val="bg1">
                    <a:lumMod val="95000"/>
                  </a:schemeClr>
                </a:solidFill>
              </a:rPr>
              <a:t>1 WE HAVE TO TYPE OUR NAME </a:t>
            </a:r>
          </a:p>
          <a:p>
            <a:r>
              <a:rPr lang="en-IN" b="1" dirty="0">
                <a:solidFill>
                  <a:schemeClr val="bg1">
                    <a:lumMod val="95000"/>
                  </a:schemeClr>
                </a:solidFill>
              </a:rPr>
              <a:t>2 WE HAVE TO GIVE THE CHECKIN  AND CHECK OUT  DATE  MONTH AND YEAR</a:t>
            </a:r>
          </a:p>
          <a:p>
            <a:r>
              <a:rPr lang="en-IN" b="1" dirty="0">
                <a:solidFill>
                  <a:schemeClr val="bg1">
                    <a:lumMod val="95000"/>
                  </a:schemeClr>
                </a:solidFill>
              </a:rPr>
              <a:t>3 WE HAVE TO CHOOSE THE TYPE OF ROOM WE WANT </a:t>
            </a:r>
          </a:p>
          <a:p>
            <a:r>
              <a:rPr lang="en-IN" b="1" dirty="0">
                <a:solidFill>
                  <a:schemeClr val="bg1">
                    <a:lumMod val="95000"/>
                  </a:schemeClr>
                </a:solidFill>
              </a:rPr>
              <a:t>     ROOM IS SUCCESFULLY BOOKED</a:t>
            </a:r>
          </a:p>
          <a:p>
            <a:endParaRPr lang="en-IN" dirty="0"/>
          </a:p>
          <a:p>
            <a:endParaRPr lang="en-IN" dirty="0"/>
          </a:p>
        </p:txBody>
      </p:sp>
    </p:spTree>
    <p:extLst>
      <p:ext uri="{BB962C8B-B14F-4D97-AF65-F5344CB8AC3E}">
        <p14:creationId xmlns:p14="http://schemas.microsoft.com/office/powerpoint/2010/main" val="243053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BACEF-7487-87CB-B830-5FDD33C44516}"/>
              </a:ext>
            </a:extLst>
          </p:cNvPr>
          <p:cNvSpPr>
            <a:spLocks noGrp="1"/>
          </p:cNvSpPr>
          <p:nvPr>
            <p:ph type="body" sz="quarter" idx="13"/>
          </p:nvPr>
        </p:nvSpPr>
        <p:spPr/>
        <p:txBody>
          <a:bodyPr/>
          <a:lstStyle/>
          <a:p>
            <a:endParaRPr lang="en-IN"/>
          </a:p>
        </p:txBody>
      </p:sp>
      <p:sp>
        <p:nvSpPr>
          <p:cNvPr id="3" name="Title 2">
            <a:extLst>
              <a:ext uri="{FF2B5EF4-FFF2-40B4-BE49-F238E27FC236}">
                <a16:creationId xmlns:a16="http://schemas.microsoft.com/office/drawing/2014/main" id="{FF77E590-95A2-13F2-C0F8-14B7DAA74E5B}"/>
              </a:ext>
            </a:extLst>
          </p:cNvPr>
          <p:cNvSpPr>
            <a:spLocks noGrp="1"/>
          </p:cNvSpPr>
          <p:nvPr>
            <p:ph type="title"/>
          </p:nvPr>
        </p:nvSpPr>
        <p:spPr/>
        <p:txBody>
          <a:bodyPr>
            <a:normAutofit fontScale="90000"/>
          </a:bodyPr>
          <a:lstStyle/>
          <a:p>
            <a:endParaRPr lang="en-IN" dirty="0"/>
          </a:p>
        </p:txBody>
      </p:sp>
      <p:pic>
        <p:nvPicPr>
          <p:cNvPr id="5" name="Picture 4">
            <a:extLst>
              <a:ext uri="{FF2B5EF4-FFF2-40B4-BE49-F238E27FC236}">
                <a16:creationId xmlns:a16="http://schemas.microsoft.com/office/drawing/2014/main" id="{2CFF37DB-26B6-BF0C-DBE2-4F7E3014ADFF}"/>
              </a:ext>
            </a:extLst>
          </p:cNvPr>
          <p:cNvPicPr>
            <a:picLocks noChangeAspect="1"/>
          </p:cNvPicPr>
          <p:nvPr/>
        </p:nvPicPr>
        <p:blipFill rotWithShape="1">
          <a:blip r:embed="rId2"/>
          <a:srcRect l="674" t="2697" r="36461" b="43221"/>
          <a:stretch/>
        </p:blipFill>
        <p:spPr>
          <a:xfrm>
            <a:off x="688370" y="1789612"/>
            <a:ext cx="10623478" cy="4878316"/>
          </a:xfrm>
          <a:prstGeom prst="rect">
            <a:avLst/>
          </a:prstGeom>
        </p:spPr>
      </p:pic>
      <p:sp>
        <p:nvSpPr>
          <p:cNvPr id="6" name="TextBox 5">
            <a:extLst>
              <a:ext uri="{FF2B5EF4-FFF2-40B4-BE49-F238E27FC236}">
                <a16:creationId xmlns:a16="http://schemas.microsoft.com/office/drawing/2014/main" id="{F52B1189-05A9-4B69-FC5A-3432B97029CF}"/>
              </a:ext>
            </a:extLst>
          </p:cNvPr>
          <p:cNvSpPr txBox="1"/>
          <p:nvPr/>
        </p:nvSpPr>
        <p:spPr>
          <a:xfrm>
            <a:off x="688371" y="741151"/>
            <a:ext cx="10448816" cy="707886"/>
          </a:xfrm>
          <a:prstGeom prst="rect">
            <a:avLst/>
          </a:prstGeom>
          <a:noFill/>
        </p:spPr>
        <p:txBody>
          <a:bodyPr wrap="square" rtlCol="0">
            <a:spAutoFit/>
          </a:bodyPr>
          <a:lstStyle/>
          <a:p>
            <a:r>
              <a:rPr lang="en-IN" sz="2000" b="1" dirty="0">
                <a:solidFill>
                  <a:schemeClr val="bg1">
                    <a:lumMod val="95000"/>
                  </a:schemeClr>
                </a:solidFill>
              </a:rPr>
              <a:t>AFTER SUCCSESFUL BOOKING THEN THIS PAGE APPEARS THE DETAILS OF THE ROOM WHICH WE HAVE BOOKED ,BY PRESSING ENTER THIS EXITS  </a:t>
            </a:r>
          </a:p>
        </p:txBody>
      </p:sp>
    </p:spTree>
    <p:extLst>
      <p:ext uri="{BB962C8B-B14F-4D97-AF65-F5344CB8AC3E}">
        <p14:creationId xmlns:p14="http://schemas.microsoft.com/office/powerpoint/2010/main" val="402241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3E77B6-A84E-D36D-BEC8-BE7538AD9D45}"/>
              </a:ext>
            </a:extLst>
          </p:cNvPr>
          <p:cNvSpPr>
            <a:spLocks noGrp="1"/>
          </p:cNvSpPr>
          <p:nvPr>
            <p:ph type="body" sz="quarter" idx="13"/>
          </p:nvPr>
        </p:nvSpPr>
        <p:spPr/>
        <p:txBody>
          <a:bodyPr/>
          <a:lstStyle/>
          <a:p>
            <a:endParaRPr lang="en-IN"/>
          </a:p>
        </p:txBody>
      </p:sp>
      <p:sp>
        <p:nvSpPr>
          <p:cNvPr id="3" name="Title 2">
            <a:extLst>
              <a:ext uri="{FF2B5EF4-FFF2-40B4-BE49-F238E27FC236}">
                <a16:creationId xmlns:a16="http://schemas.microsoft.com/office/drawing/2014/main" id="{13945D9D-8A5B-C572-8FC1-DDEAE3436EA9}"/>
              </a:ext>
            </a:extLst>
          </p:cNvPr>
          <p:cNvSpPr>
            <a:spLocks noGrp="1"/>
          </p:cNvSpPr>
          <p:nvPr>
            <p:ph type="title"/>
          </p:nvPr>
        </p:nvSpPr>
        <p:spPr/>
        <p:txBody>
          <a:bodyPr>
            <a:normAutofit fontScale="90000"/>
          </a:bodyPr>
          <a:lstStyle/>
          <a:p>
            <a:endParaRPr lang="en-IN" dirty="0"/>
          </a:p>
        </p:txBody>
      </p:sp>
      <p:pic>
        <p:nvPicPr>
          <p:cNvPr id="5" name="Picture 4">
            <a:extLst>
              <a:ext uri="{FF2B5EF4-FFF2-40B4-BE49-F238E27FC236}">
                <a16:creationId xmlns:a16="http://schemas.microsoft.com/office/drawing/2014/main" id="{098844B0-9D19-CC0C-9D56-7D4F5209DAA5}"/>
              </a:ext>
            </a:extLst>
          </p:cNvPr>
          <p:cNvPicPr>
            <a:picLocks noChangeAspect="1"/>
          </p:cNvPicPr>
          <p:nvPr/>
        </p:nvPicPr>
        <p:blipFill rotWithShape="1">
          <a:blip r:embed="rId2"/>
          <a:srcRect t="2247" r="37894" b="27041"/>
          <a:stretch/>
        </p:blipFill>
        <p:spPr>
          <a:xfrm>
            <a:off x="1954968" y="1946953"/>
            <a:ext cx="7572054" cy="4710702"/>
          </a:xfrm>
          <a:prstGeom prst="rect">
            <a:avLst/>
          </a:prstGeom>
        </p:spPr>
      </p:pic>
      <p:sp>
        <p:nvSpPr>
          <p:cNvPr id="6" name="TextBox 5">
            <a:extLst>
              <a:ext uri="{FF2B5EF4-FFF2-40B4-BE49-F238E27FC236}">
                <a16:creationId xmlns:a16="http://schemas.microsoft.com/office/drawing/2014/main" id="{E34C739F-9090-937E-E1E5-2B401D265FB1}"/>
              </a:ext>
            </a:extLst>
          </p:cNvPr>
          <p:cNvSpPr txBox="1"/>
          <p:nvPr/>
        </p:nvSpPr>
        <p:spPr>
          <a:xfrm>
            <a:off x="901867" y="387082"/>
            <a:ext cx="10705672" cy="1477328"/>
          </a:xfrm>
          <a:prstGeom prst="rect">
            <a:avLst/>
          </a:prstGeom>
          <a:noFill/>
        </p:spPr>
        <p:txBody>
          <a:bodyPr wrap="square" rtlCol="0">
            <a:spAutoFit/>
          </a:bodyPr>
          <a:lstStyle/>
          <a:p>
            <a:r>
              <a:rPr lang="en-IN" b="1" dirty="0">
                <a:solidFill>
                  <a:schemeClr val="bg1">
                    <a:lumMod val="95000"/>
                  </a:schemeClr>
                </a:solidFill>
              </a:rPr>
              <a:t>WHEN WE CHOOSE FOR ADDITIONAL SERVICES THIS PAGE OPENS </a:t>
            </a:r>
          </a:p>
          <a:p>
            <a:r>
              <a:rPr lang="en-IN" b="1" dirty="0">
                <a:solidFill>
                  <a:schemeClr val="bg1">
                    <a:lumMod val="95000"/>
                  </a:schemeClr>
                </a:solidFill>
              </a:rPr>
              <a:t>1 WE HAVE TO TYPE THE BOOKING ID</a:t>
            </a:r>
          </a:p>
          <a:p>
            <a:r>
              <a:rPr lang="en-IN" b="1" dirty="0">
                <a:solidFill>
                  <a:schemeClr val="bg1">
                    <a:lumMod val="95000"/>
                  </a:schemeClr>
                </a:solidFill>
              </a:rPr>
              <a:t>2 TYPE THE NUMBER OF BEDS YOU WANT EXTRA</a:t>
            </a:r>
          </a:p>
          <a:p>
            <a:r>
              <a:rPr lang="en-IN" b="1" dirty="0">
                <a:solidFill>
                  <a:schemeClr val="bg1">
                    <a:lumMod val="95000"/>
                  </a:schemeClr>
                </a:solidFill>
              </a:rPr>
              <a:t>3 CHOOSE FROM THE GIVEN OPTIONS IF YOU WANT ANY OTHER </a:t>
            </a:r>
          </a:p>
          <a:p>
            <a:r>
              <a:rPr lang="en-IN" b="1" dirty="0">
                <a:solidFill>
                  <a:schemeClr val="bg1">
                    <a:lumMod val="95000"/>
                  </a:schemeClr>
                </a:solidFill>
              </a:rPr>
              <a:t>4 WE GET THE DETAILS OF THE ROOM INCLUDUNG THE ADDITIONAL SERVICES </a:t>
            </a:r>
          </a:p>
        </p:txBody>
      </p:sp>
    </p:spTree>
    <p:extLst>
      <p:ext uri="{BB962C8B-B14F-4D97-AF65-F5344CB8AC3E}">
        <p14:creationId xmlns:p14="http://schemas.microsoft.com/office/powerpoint/2010/main" val="33051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4708D9-543D-5270-C751-17467CC63E8B}"/>
              </a:ext>
            </a:extLst>
          </p:cNvPr>
          <p:cNvSpPr>
            <a:spLocks noGrp="1"/>
          </p:cNvSpPr>
          <p:nvPr>
            <p:ph type="body" sz="quarter" idx="13"/>
          </p:nvPr>
        </p:nvSpPr>
        <p:spPr/>
        <p:txBody>
          <a:bodyPr/>
          <a:lstStyle/>
          <a:p>
            <a:endParaRPr lang="en-IN"/>
          </a:p>
        </p:txBody>
      </p:sp>
      <p:sp>
        <p:nvSpPr>
          <p:cNvPr id="3" name="Title 2">
            <a:extLst>
              <a:ext uri="{FF2B5EF4-FFF2-40B4-BE49-F238E27FC236}">
                <a16:creationId xmlns:a16="http://schemas.microsoft.com/office/drawing/2014/main" id="{EC097B68-2A9D-99CF-FD2F-7DE9673E4C4D}"/>
              </a:ext>
            </a:extLst>
          </p:cNvPr>
          <p:cNvSpPr>
            <a:spLocks noGrp="1"/>
          </p:cNvSpPr>
          <p:nvPr>
            <p:ph type="title"/>
          </p:nvPr>
        </p:nvSpPr>
        <p:spPr/>
        <p:txBody>
          <a:bodyPr>
            <a:normAutofit fontScale="90000"/>
          </a:bodyPr>
          <a:lstStyle/>
          <a:p>
            <a:endParaRPr lang="en-IN"/>
          </a:p>
        </p:txBody>
      </p:sp>
      <p:pic>
        <p:nvPicPr>
          <p:cNvPr id="5" name="Picture 4">
            <a:extLst>
              <a:ext uri="{FF2B5EF4-FFF2-40B4-BE49-F238E27FC236}">
                <a16:creationId xmlns:a16="http://schemas.microsoft.com/office/drawing/2014/main" id="{D99857FA-D348-4992-1F58-54CC947D545A}"/>
              </a:ext>
            </a:extLst>
          </p:cNvPr>
          <p:cNvPicPr>
            <a:picLocks noChangeAspect="1"/>
          </p:cNvPicPr>
          <p:nvPr/>
        </p:nvPicPr>
        <p:blipFill rotWithShape="1">
          <a:blip r:embed="rId2"/>
          <a:srcRect t="-38725" r="46919" b="38725"/>
          <a:stretch/>
        </p:blipFill>
        <p:spPr>
          <a:xfrm>
            <a:off x="784261" y="-718809"/>
            <a:ext cx="10623478" cy="7011730"/>
          </a:xfrm>
          <a:prstGeom prst="rect">
            <a:avLst/>
          </a:prstGeom>
        </p:spPr>
      </p:pic>
      <p:sp>
        <p:nvSpPr>
          <p:cNvPr id="6" name="TextBox 5">
            <a:extLst>
              <a:ext uri="{FF2B5EF4-FFF2-40B4-BE49-F238E27FC236}">
                <a16:creationId xmlns:a16="http://schemas.microsoft.com/office/drawing/2014/main" id="{92862C35-C515-0F15-5E33-4AB4F60E1D4E}"/>
              </a:ext>
            </a:extLst>
          </p:cNvPr>
          <p:cNvSpPr txBox="1"/>
          <p:nvPr/>
        </p:nvSpPr>
        <p:spPr>
          <a:xfrm>
            <a:off x="1036012" y="392236"/>
            <a:ext cx="9030984" cy="923330"/>
          </a:xfrm>
          <a:prstGeom prst="rect">
            <a:avLst/>
          </a:prstGeom>
          <a:noFill/>
        </p:spPr>
        <p:txBody>
          <a:bodyPr wrap="square" rtlCol="0">
            <a:spAutoFit/>
          </a:bodyPr>
          <a:lstStyle/>
          <a:p>
            <a:r>
              <a:rPr lang="en-IN" dirty="0">
                <a:solidFill>
                  <a:schemeClr val="bg1">
                    <a:lumMod val="95000"/>
                  </a:schemeClr>
                </a:solidFill>
              </a:rPr>
              <a:t>IF WE CHOOSE FOR CANCELATION PROCESS  THEN THIS PAGE OPENS </a:t>
            </a:r>
          </a:p>
          <a:p>
            <a:r>
              <a:rPr lang="en-IN" dirty="0">
                <a:solidFill>
                  <a:schemeClr val="bg1">
                    <a:lumMod val="95000"/>
                  </a:schemeClr>
                </a:solidFill>
              </a:rPr>
              <a:t>1. WE SHOULD GIVE THE BOOKING ID </a:t>
            </a:r>
          </a:p>
          <a:p>
            <a:r>
              <a:rPr lang="en-IN" dirty="0">
                <a:solidFill>
                  <a:schemeClr val="bg1">
                    <a:lumMod val="95000"/>
                  </a:schemeClr>
                </a:solidFill>
              </a:rPr>
              <a:t>2.WE CAN SEE THE CANCELATION CHAEGES </a:t>
            </a:r>
          </a:p>
        </p:txBody>
      </p:sp>
    </p:spTree>
    <p:extLst>
      <p:ext uri="{BB962C8B-B14F-4D97-AF65-F5344CB8AC3E}">
        <p14:creationId xmlns:p14="http://schemas.microsoft.com/office/powerpoint/2010/main" val="106182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p:txBody>
          <a:bodyPr/>
          <a:lstStyle/>
          <a:p>
            <a:fld id="{B93BF043-A0E2-48C9-80FB-0A3EF98DDCEF}" type="datetime1">
              <a:rPr lang="en-US" smtClean="0"/>
              <a:pPr/>
              <a:t>11/12/2022</a:t>
            </a:fld>
            <a:endParaRPr lang="en-US" dirty="0"/>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a:xfrm>
            <a:off x="4954556" y="2105933"/>
            <a:ext cx="6291294" cy="4551721"/>
          </a:xfrm>
        </p:spPr>
        <p:txBody>
          <a:bodyPr>
            <a:normAutofit/>
          </a:bodyPr>
          <a:lstStyle/>
          <a:p>
            <a:r>
              <a:rPr lang="en-US" sz="8800" dirty="0">
                <a:solidFill>
                  <a:schemeClr val="bg1">
                    <a:lumMod val="95000"/>
                  </a:schemeClr>
                </a:solidFill>
              </a:rPr>
              <a:t>THANK YOU</a:t>
            </a:r>
          </a:p>
        </p:txBody>
      </p:sp>
      <p:sp>
        <p:nvSpPr>
          <p:cNvPr id="24" name="TextBox 23">
            <a:extLst>
              <a:ext uri="{FF2B5EF4-FFF2-40B4-BE49-F238E27FC236}">
                <a16:creationId xmlns:a16="http://schemas.microsoft.com/office/drawing/2014/main" id="{9D25A50B-BB2E-4F06-82AE-76A92D7CC3B8}"/>
              </a:ext>
            </a:extLst>
          </p:cNvPr>
          <p:cNvSpPr txBox="1"/>
          <p:nvPr/>
        </p:nvSpPr>
        <p:spPr>
          <a:xfrm>
            <a:off x="6096000" y="4076935"/>
            <a:ext cx="5149850" cy="505459"/>
          </a:xfrm>
          <a:prstGeom prst="rect">
            <a:avLst/>
          </a:prstGeom>
        </p:spPr>
        <p:txBody>
          <a:bodyPr vert="horz" lIns="91440" tIns="45720" rIns="91440" bIns="45720" rtlCol="0" anchor="t">
            <a:normAutofit fontScale="97500"/>
          </a:bodyPr>
          <a:lstStyle>
            <a:lvl1pPr lvl="0">
              <a:lnSpc>
                <a:spcPct val="150000"/>
              </a:lnSpc>
              <a:spcBef>
                <a:spcPts val="0"/>
              </a:spcBef>
              <a:buNone/>
              <a:defRPr lang="en-US" sz="2000">
                <a:solidFill>
                  <a:schemeClr val="accent2">
                    <a:lumMod val="50000"/>
                  </a:schemeClr>
                </a:solidFill>
              </a:defRPr>
            </a:lvl1pPr>
          </a:lstStyle>
          <a:p>
            <a:pPr algn="r"/>
            <a:endParaRPr lang="en-US" dirty="0"/>
          </a:p>
        </p:txBody>
      </p:sp>
    </p:spTree>
    <p:extLst>
      <p:ext uri="{BB962C8B-B14F-4D97-AF65-F5344CB8AC3E}">
        <p14:creationId xmlns:p14="http://schemas.microsoft.com/office/powerpoint/2010/main" val="348399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27324-E87A-A777-064C-881EA9982F3B}"/>
              </a:ext>
            </a:extLst>
          </p:cNvPr>
          <p:cNvSpPr>
            <a:spLocks noGrp="1"/>
          </p:cNvSpPr>
          <p:nvPr>
            <p:ph type="body" sz="quarter" idx="13"/>
          </p:nvPr>
        </p:nvSpPr>
        <p:spPr>
          <a:xfrm>
            <a:off x="308225" y="1109609"/>
            <a:ext cx="10715946" cy="6030930"/>
          </a:xfrm>
        </p:spPr>
        <p:txBody>
          <a:bodyPr/>
          <a:lstStyle/>
          <a:p>
            <a:pPr algn="just">
              <a:lnSpc>
                <a:spcPct val="150000"/>
              </a:lnSpc>
            </a:pPr>
            <a:r>
              <a:rPr lang="en-US" sz="1800" b="1" i="0" dirty="0">
                <a:solidFill>
                  <a:schemeClr val="bg1">
                    <a:lumMod val="95000"/>
                  </a:schemeClr>
                </a:solidFill>
                <a:effectLst/>
                <a:latin typeface="Poppins" panose="00000500000000000000" pitchFamily="2" charset="0"/>
              </a:rPr>
              <a:t>Fifth Force</a:t>
            </a:r>
            <a:r>
              <a:rPr lang="en-US" sz="1800" b="0" i="0" dirty="0">
                <a:solidFill>
                  <a:schemeClr val="bg1">
                    <a:lumMod val="95000"/>
                  </a:schemeClr>
                </a:solidFill>
                <a:effectLst/>
                <a:latin typeface="Poppins" panose="00000500000000000000" pitchFamily="2" charset="0"/>
              </a:rPr>
              <a:t> is an initiative to strengthen an individual’s skillset to make one sustain and meet the ever-changing competitive world and industry demand and in turn, enable individuals to achieve their career goal. In one word, They  are trying to bridge the gap between an individual’s dream and reality. This humble educational institute was founded by someone with extensive experience in shaping students for varied Entrances</a:t>
            </a:r>
          </a:p>
          <a:p>
            <a:pPr algn="just">
              <a:lnSpc>
                <a:spcPct val="150000"/>
              </a:lnSpc>
            </a:pPr>
            <a:endParaRPr lang="en-US" sz="1800" b="0" i="0" dirty="0">
              <a:solidFill>
                <a:schemeClr val="bg1">
                  <a:lumMod val="95000"/>
                </a:schemeClr>
              </a:solidFill>
              <a:effectLst/>
              <a:latin typeface="Poppins" panose="00000500000000000000" pitchFamily="2" charset="0"/>
            </a:endParaRPr>
          </a:p>
          <a:p>
            <a:pPr algn="l"/>
            <a:r>
              <a:rPr lang="en-US" sz="1800" b="0" i="0" dirty="0">
                <a:solidFill>
                  <a:schemeClr val="bg1">
                    <a:lumMod val="95000"/>
                  </a:schemeClr>
                </a:solidFill>
                <a:effectLst/>
                <a:latin typeface="Fredoka One" panose="020B0604020202020204" pitchFamily="2" charset="0"/>
              </a:rPr>
              <a:t>Mission &amp; Vision</a:t>
            </a:r>
          </a:p>
          <a:p>
            <a:pPr algn="just">
              <a:lnSpc>
                <a:spcPct val="100000"/>
              </a:lnSpc>
            </a:pPr>
            <a:r>
              <a:rPr lang="en-US" sz="1800" b="0" i="0" dirty="0">
                <a:solidFill>
                  <a:schemeClr val="bg1">
                    <a:lumMod val="95000"/>
                  </a:schemeClr>
                </a:solidFill>
                <a:effectLst/>
                <a:latin typeface="Nunito" panose="020B0604020202020204" pitchFamily="2" charset="0"/>
              </a:rPr>
              <a:t>To develop young minds into confident and self-assured professionals that contribute to</a:t>
            </a:r>
            <a:br>
              <a:rPr lang="en-US" sz="1800" b="0" i="0" dirty="0">
                <a:solidFill>
                  <a:schemeClr val="bg1">
                    <a:lumMod val="95000"/>
                  </a:schemeClr>
                </a:solidFill>
                <a:effectLst/>
                <a:latin typeface="Nunito" panose="020B0604020202020204" pitchFamily="2" charset="0"/>
              </a:rPr>
            </a:br>
            <a:r>
              <a:rPr lang="en-US" sz="1800" b="0" i="0" dirty="0">
                <a:solidFill>
                  <a:schemeClr val="bg1">
                    <a:lumMod val="95000"/>
                  </a:schemeClr>
                </a:solidFill>
                <a:effectLst/>
                <a:latin typeface="Nunito" panose="020B0604020202020204" pitchFamily="2" charset="0"/>
              </a:rPr>
              <a:t>nation and society.</a:t>
            </a:r>
          </a:p>
          <a:p>
            <a:pPr algn="just">
              <a:lnSpc>
                <a:spcPct val="100000"/>
              </a:lnSpc>
            </a:pPr>
            <a:r>
              <a:rPr lang="en-US" sz="1800" b="0" i="0" dirty="0">
                <a:solidFill>
                  <a:schemeClr val="bg1">
                    <a:lumMod val="95000"/>
                  </a:schemeClr>
                </a:solidFill>
                <a:effectLst/>
                <a:latin typeface="Nunito" panose="020B0604020202020204" pitchFamily="2" charset="0"/>
              </a:rPr>
              <a:t> To help students realize the potential they have and make them aware of the career</a:t>
            </a:r>
            <a:br>
              <a:rPr lang="en-US" sz="1800" b="0" i="0" dirty="0">
                <a:solidFill>
                  <a:schemeClr val="bg1">
                    <a:lumMod val="95000"/>
                  </a:schemeClr>
                </a:solidFill>
                <a:effectLst/>
                <a:latin typeface="Nunito" panose="020B0604020202020204" pitchFamily="2" charset="0"/>
              </a:rPr>
            </a:br>
            <a:r>
              <a:rPr lang="en-US" sz="1800" b="0" i="0" dirty="0">
                <a:solidFill>
                  <a:schemeClr val="bg1">
                    <a:lumMod val="95000"/>
                  </a:schemeClr>
                </a:solidFill>
                <a:effectLst/>
                <a:latin typeface="Nunito" panose="020B0604020202020204" pitchFamily="2" charset="0"/>
              </a:rPr>
              <a:t>opportunities ahead of them.</a:t>
            </a:r>
          </a:p>
          <a:p>
            <a:pPr algn="just">
              <a:lnSpc>
                <a:spcPct val="100000"/>
              </a:lnSpc>
            </a:pPr>
            <a:r>
              <a:rPr lang="en-US" sz="1800" b="0" i="0" dirty="0">
                <a:solidFill>
                  <a:schemeClr val="bg1">
                    <a:lumMod val="95000"/>
                  </a:schemeClr>
                </a:solidFill>
                <a:effectLst/>
                <a:latin typeface="Nunito" panose="020B0604020202020204" pitchFamily="2" charset="0"/>
              </a:rPr>
              <a:t> To create an environment where students have the most ideal opportunities to learn,</a:t>
            </a:r>
            <a:br>
              <a:rPr lang="en-US" sz="1800" b="0" i="0" dirty="0">
                <a:solidFill>
                  <a:schemeClr val="bg1">
                    <a:lumMod val="95000"/>
                  </a:schemeClr>
                </a:solidFill>
                <a:effectLst/>
                <a:latin typeface="Nunito" panose="020B0604020202020204" pitchFamily="2" charset="0"/>
              </a:rPr>
            </a:br>
            <a:r>
              <a:rPr lang="en-US" sz="1800" b="0" i="0" dirty="0">
                <a:solidFill>
                  <a:schemeClr val="bg1">
                    <a:lumMod val="95000"/>
                  </a:schemeClr>
                </a:solidFill>
                <a:effectLst/>
                <a:latin typeface="Nunito" panose="020B0604020202020204" pitchFamily="2" charset="0"/>
              </a:rPr>
              <a:t>understand and nurture their talents.</a:t>
            </a:r>
          </a:p>
          <a:p>
            <a:pPr algn="just">
              <a:lnSpc>
                <a:spcPct val="100000"/>
              </a:lnSpc>
            </a:pPr>
            <a:r>
              <a:rPr lang="en-US" sz="1800" b="0" i="0" dirty="0">
                <a:solidFill>
                  <a:schemeClr val="bg1">
                    <a:lumMod val="95000"/>
                  </a:schemeClr>
                </a:solidFill>
                <a:effectLst/>
                <a:latin typeface="Nunito" panose="020B0604020202020204" pitchFamily="2" charset="0"/>
              </a:rPr>
              <a:t> To imbibe students with the necessary skills for succeeding in their career pursuits.</a:t>
            </a:r>
          </a:p>
          <a:p>
            <a:endParaRPr lang="en-IN" sz="2000" dirty="0">
              <a:solidFill>
                <a:schemeClr val="bg1">
                  <a:lumMod val="95000"/>
                </a:schemeClr>
              </a:solidFill>
            </a:endParaRPr>
          </a:p>
        </p:txBody>
      </p:sp>
      <p:sp>
        <p:nvSpPr>
          <p:cNvPr id="3" name="Title 2">
            <a:extLst>
              <a:ext uri="{FF2B5EF4-FFF2-40B4-BE49-F238E27FC236}">
                <a16:creationId xmlns:a16="http://schemas.microsoft.com/office/drawing/2014/main" id="{448ACF25-FA09-1D7A-32FB-B42D77BF40DE}"/>
              </a:ext>
            </a:extLst>
          </p:cNvPr>
          <p:cNvSpPr>
            <a:spLocks noGrp="1"/>
          </p:cNvSpPr>
          <p:nvPr>
            <p:ph type="title"/>
          </p:nvPr>
        </p:nvSpPr>
        <p:spPr>
          <a:xfrm>
            <a:off x="523982" y="-71919"/>
            <a:ext cx="11126912" cy="1872727"/>
          </a:xfrm>
        </p:spPr>
        <p:txBody>
          <a:bodyPr>
            <a:normAutofit/>
          </a:bodyPr>
          <a:lstStyle/>
          <a:p>
            <a:r>
              <a:rPr lang="en-IN" b="1" dirty="0">
                <a:solidFill>
                  <a:schemeClr val="bg1">
                    <a:lumMod val="95000"/>
                  </a:schemeClr>
                </a:solidFill>
              </a:rPr>
              <a:t>ABOUT THE OGRANISATION </a:t>
            </a:r>
            <a:br>
              <a:rPr lang="en-IN" dirty="0">
                <a:solidFill>
                  <a:schemeClr val="bg1">
                    <a:lumMod val="95000"/>
                  </a:schemeClr>
                </a:solidFill>
              </a:rPr>
            </a:br>
            <a:endParaRPr lang="en-IN" dirty="0">
              <a:solidFill>
                <a:schemeClr val="bg1">
                  <a:lumMod val="95000"/>
                </a:schemeClr>
              </a:solidFill>
            </a:endParaRPr>
          </a:p>
        </p:txBody>
      </p:sp>
    </p:spTree>
    <p:extLst>
      <p:ext uri="{BB962C8B-B14F-4D97-AF65-F5344CB8AC3E}">
        <p14:creationId xmlns:p14="http://schemas.microsoft.com/office/powerpoint/2010/main" val="334437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p:txBody>
          <a:bodyPr>
            <a:normAutofit fontScale="90000"/>
          </a:bodyPr>
          <a:lstStyle/>
          <a:p>
            <a:endParaRPr lang="en-US" dirty="0"/>
          </a:p>
        </p:txBody>
      </p:sp>
      <p:pic>
        <p:nvPicPr>
          <p:cNvPr id="5" name="Picture 4">
            <a:extLst>
              <a:ext uri="{FF2B5EF4-FFF2-40B4-BE49-F238E27FC236}">
                <a16:creationId xmlns:a16="http://schemas.microsoft.com/office/drawing/2014/main" id="{625F7A76-4D55-A0D0-06F0-9E4FABEA6915}"/>
              </a:ext>
            </a:extLst>
          </p:cNvPr>
          <p:cNvPicPr>
            <a:picLocks noChangeAspect="1"/>
          </p:cNvPicPr>
          <p:nvPr/>
        </p:nvPicPr>
        <p:blipFill>
          <a:blip r:embed="rId2"/>
          <a:stretch>
            <a:fillRect/>
          </a:stretch>
        </p:blipFill>
        <p:spPr>
          <a:xfrm>
            <a:off x="1730227" y="206745"/>
            <a:ext cx="9130606" cy="6444509"/>
          </a:xfrm>
          <a:prstGeom prst="rect">
            <a:avLst/>
          </a:prstGeom>
        </p:spPr>
      </p:pic>
    </p:spTree>
    <p:extLst>
      <p:ext uri="{BB962C8B-B14F-4D97-AF65-F5344CB8AC3E}">
        <p14:creationId xmlns:p14="http://schemas.microsoft.com/office/powerpoint/2010/main" val="191201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0" y="2009775"/>
            <a:ext cx="11950700" cy="7464425"/>
          </a:xfrm>
        </p:spPr>
        <p:txBody>
          <a:bodyPr>
            <a:normAutofit/>
          </a:bodyPr>
          <a:lstStyle/>
          <a:p>
            <a:pPr marL="234950" indent="-6350" algn="l">
              <a:lnSpc>
                <a:spcPct val="107000"/>
              </a:lnSpc>
              <a:spcAft>
                <a:spcPts val="800"/>
              </a:spcAft>
            </a:pPr>
            <a:r>
              <a:rPr lang="en-IN" sz="1800" dirty="0">
                <a:solidFill>
                  <a:schemeClr val="bg1">
                    <a:lumMod val="95000"/>
                  </a:schemeClr>
                </a:solidFill>
                <a:effectLst/>
                <a:latin typeface="Times New Roman" panose="02020603050405020304" pitchFamily="18" charset="0"/>
                <a:ea typeface="Times New Roman" panose="02020603050405020304" pitchFamily="18" charset="0"/>
              </a:rPr>
              <a:t>Foundation to C++ and basics DSA is a self-paced six-week course to learn C++ and basics Data Structures and Algorithms from the ground level, in which we have the flexibility to learn either through video lectures (live classes) or through recordings after the class ,and were given pdfs of the daily lectures with which we could study. </a:t>
            </a:r>
          </a:p>
          <a:p>
            <a:pPr marL="234950" indent="-6350" algn="just">
              <a:lnSpc>
                <a:spcPct val="150000"/>
              </a:lnSpc>
              <a:spcAft>
                <a:spcPts val="555"/>
              </a:spcAft>
            </a:pPr>
            <a:r>
              <a:rPr lang="en-IN" sz="1800" dirty="0">
                <a:solidFill>
                  <a:schemeClr val="bg1">
                    <a:lumMod val="95000"/>
                  </a:schemeClr>
                </a:solidFill>
                <a:effectLst/>
                <a:latin typeface="Times New Roman" panose="02020603050405020304" pitchFamily="18" charset="0"/>
                <a:ea typeface="Times New Roman" panose="02020603050405020304" pitchFamily="18" charset="0"/>
              </a:rPr>
              <a:t>C++ is a general-purpose, object-oriented programming language. It was created by Bjarne at Bell Labs circa 1980. C++ is very similar to C (invented by Dennis Ritchie in the early 1970s). C++ is so compatible with C that it will probably compile over 99% of C programs without changing a line of source code. Though C++ is a lot of well-structured and safer language than C as it OOPs based. C++ is a great language to learn because Right now, C++ ranks as the </a:t>
            </a:r>
            <a:r>
              <a:rPr lang="en-IN" sz="1800" b="1" dirty="0">
                <a:solidFill>
                  <a:schemeClr val="bg1">
                    <a:lumMod val="95000"/>
                  </a:schemeClr>
                </a:solidFill>
                <a:effectLst/>
                <a:latin typeface="Times New Roman" panose="02020603050405020304" pitchFamily="18" charset="0"/>
                <a:ea typeface="Times New Roman" panose="02020603050405020304" pitchFamily="18" charset="0"/>
              </a:rPr>
              <a:t>4th most popular language in the world</a:t>
            </a:r>
            <a:r>
              <a:rPr lang="en-IN" sz="1800" dirty="0">
                <a:solidFill>
                  <a:schemeClr val="bg1">
                    <a:lumMod val="95000"/>
                  </a:schemeClr>
                </a:solidFill>
                <a:effectLst/>
                <a:latin typeface="Times New Roman" panose="02020603050405020304" pitchFamily="18" charset="0"/>
                <a:ea typeface="Times New Roman" panose="02020603050405020304" pitchFamily="18" charset="0"/>
              </a:rPr>
              <a:t> according to the </a:t>
            </a:r>
            <a:r>
              <a:rPr lang="en-IN" sz="1800" u="sng" dirty="0">
                <a:solidFill>
                  <a:schemeClr val="bg1">
                    <a:lumMod val="9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TIOBE index</a:t>
            </a:r>
            <a:r>
              <a:rPr lang="en-IN" sz="1800" dirty="0">
                <a:solidFill>
                  <a:schemeClr val="bg1">
                    <a:lumMod val="95000"/>
                  </a:schemeClr>
                </a:solidFill>
                <a:effectLst/>
                <a:latin typeface="Times New Roman" panose="02020603050405020304" pitchFamily="18" charset="0"/>
                <a:ea typeface="Times New Roman" panose="02020603050405020304" pitchFamily="18" charset="0"/>
              </a:rPr>
              <a:t> and the </a:t>
            </a:r>
            <a:r>
              <a:rPr lang="en-IN" sz="1800" u="sng" dirty="0">
                <a:solidFill>
                  <a:schemeClr val="bg1">
                    <a:lumMod val="95000"/>
                  </a:schemeClr>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IEEE spectrum</a:t>
            </a:r>
            <a:r>
              <a:rPr lang="en-IN" sz="1800" dirty="0">
                <a:solidFill>
                  <a:schemeClr val="bg1">
                    <a:lumMod val="95000"/>
                  </a:schemeClr>
                </a:solidFill>
                <a:effectLst/>
                <a:latin typeface="Times New Roman" panose="02020603050405020304" pitchFamily="18" charset="0"/>
                <a:ea typeface="Times New Roman" panose="02020603050405020304" pitchFamily="18" charset="0"/>
              </a:rPr>
              <a:t>. C++ is one of the standard languages within back-end development. It’s an extremely fast and efficient language. Many tools and frameworks rely on the speed and efficiency of C++. It’s in high demand now, and it will remain in high demand in 2022 because of its reliability, performance, and efficiency</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11/12/2022</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876550" y="414337"/>
            <a:ext cx="5562600" cy="1340615"/>
          </a:xfrm>
        </p:spPr>
        <p:txBody>
          <a:bodyPr/>
          <a:lstStyle/>
          <a:p>
            <a:r>
              <a:rPr lang="en-US" dirty="0">
                <a:solidFill>
                  <a:schemeClr val="bg1">
                    <a:lumMod val="95000"/>
                  </a:schemeClr>
                </a:solidFill>
              </a:rPr>
              <a:t>Introduction to the course</a:t>
            </a:r>
          </a:p>
        </p:txBody>
      </p:sp>
    </p:spTree>
    <p:extLst>
      <p:ext uri="{BB962C8B-B14F-4D97-AF65-F5344CB8AC3E}">
        <p14:creationId xmlns:p14="http://schemas.microsoft.com/office/powerpoint/2010/main" val="237129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81CAD6-85C5-65BF-7D2C-9147326A1C3C}"/>
              </a:ext>
            </a:extLst>
          </p:cNvPr>
          <p:cNvSpPr txBox="1"/>
          <p:nvPr/>
        </p:nvSpPr>
        <p:spPr>
          <a:xfrm>
            <a:off x="215900" y="152782"/>
            <a:ext cx="11417300" cy="6347828"/>
          </a:xfrm>
          <a:prstGeom prst="rect">
            <a:avLst/>
          </a:prstGeom>
          <a:noFill/>
        </p:spPr>
        <p:txBody>
          <a:bodyPr wrap="square">
            <a:spAutoFit/>
          </a:bodyPr>
          <a:lstStyle/>
          <a:p>
            <a:pPr marL="342900" lvl="0" indent="-342900" algn="just" fontAlgn="base">
              <a:lnSpc>
                <a:spcPct val="150000"/>
              </a:lnSpc>
              <a:spcAft>
                <a:spcPts val="555"/>
              </a:spcAft>
              <a:tabLst>
                <a:tab pos="457200" algn="l"/>
              </a:tabLst>
            </a:pPr>
            <a:endParaRPr lang="en-IN" sz="1600" spc="1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Aft>
                <a:spcPts val="555"/>
              </a:spcAft>
              <a:tabLst>
                <a:tab pos="457200" algn="l"/>
              </a:tabLst>
            </a:pPr>
            <a:r>
              <a:rPr lang="en-IN" sz="1600" spc="10" dirty="0">
                <a:solidFill>
                  <a:schemeClr val="bg1">
                    <a:lumMod val="95000"/>
                  </a:schemeClr>
                </a:solidFill>
                <a:effectLst/>
                <a:latin typeface="Times New Roman" panose="02020603050405020304" pitchFamily="18" charset="0"/>
                <a:ea typeface="Times New Roman" panose="02020603050405020304" pitchFamily="18" charset="0"/>
              </a:rPr>
              <a:t>The name of C++ signifies the evolutionary nature of the changes from C. “++” is the C increment operator.</a:t>
            </a:r>
            <a:endParaRPr lang="en-IN" sz="16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Aft>
                <a:spcPts val="555"/>
              </a:spcAft>
              <a:tabLst>
                <a:tab pos="457200" algn="l"/>
              </a:tabLst>
            </a:pPr>
            <a:r>
              <a:rPr lang="en-IN" sz="1600" spc="10" dirty="0">
                <a:solidFill>
                  <a:schemeClr val="bg1">
                    <a:lumMod val="95000"/>
                  </a:schemeClr>
                </a:solidFill>
                <a:effectLst/>
                <a:latin typeface="Times New Roman" panose="02020603050405020304" pitchFamily="18" charset="0"/>
                <a:ea typeface="Times New Roman" panose="02020603050405020304" pitchFamily="18" charset="0"/>
              </a:rPr>
              <a:t>C++ is one of the predominant languages for the development of all kind of technical and commercial software.</a:t>
            </a:r>
            <a:endParaRPr lang="en-IN" sz="16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Aft>
                <a:spcPts val="555"/>
              </a:spcAft>
              <a:tabLst>
                <a:tab pos="457200" algn="l"/>
              </a:tabLst>
            </a:pPr>
            <a:r>
              <a:rPr lang="en-IN" sz="1600" spc="10" dirty="0">
                <a:solidFill>
                  <a:schemeClr val="bg1">
                    <a:lumMod val="95000"/>
                  </a:schemeClr>
                </a:solidFill>
                <a:effectLst/>
                <a:latin typeface="Times New Roman" panose="02020603050405020304" pitchFamily="18" charset="0"/>
                <a:ea typeface="Times New Roman" panose="02020603050405020304" pitchFamily="18" charset="0"/>
              </a:rPr>
              <a:t>C++ introduces Object-Oriented Programming, not present in C. Like other things, C++ supports the four primary features of OOP: encapsulation, polymorphism, abstraction, and inheritance.</a:t>
            </a:r>
            <a:endParaRPr lang="en-IN" sz="16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Aft>
                <a:spcPts val="555"/>
              </a:spcAft>
              <a:tabLst>
                <a:tab pos="457200" algn="l"/>
              </a:tabLst>
            </a:pPr>
            <a:r>
              <a:rPr lang="en-IN" sz="1600" spc="10" dirty="0">
                <a:solidFill>
                  <a:schemeClr val="bg1">
                    <a:lumMod val="95000"/>
                  </a:schemeClr>
                </a:solidFill>
                <a:effectLst/>
                <a:latin typeface="Times New Roman" panose="02020603050405020304" pitchFamily="18" charset="0"/>
                <a:ea typeface="Times New Roman" panose="02020603050405020304" pitchFamily="18" charset="0"/>
              </a:rPr>
              <a:t>C++ got the OOP features from Simula67 Programming language.</a:t>
            </a:r>
            <a:endParaRPr lang="en-IN" sz="16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Aft>
                <a:spcPts val="555"/>
              </a:spcAft>
              <a:tabLst>
                <a:tab pos="457200" algn="l"/>
              </a:tabLst>
            </a:pPr>
            <a:r>
              <a:rPr lang="en-IN" sz="1600" spc="10" dirty="0">
                <a:solidFill>
                  <a:schemeClr val="bg1">
                    <a:lumMod val="95000"/>
                  </a:schemeClr>
                </a:solidFill>
                <a:effectLst/>
                <a:latin typeface="Times New Roman" panose="02020603050405020304" pitchFamily="18" charset="0"/>
                <a:ea typeface="Times New Roman" panose="02020603050405020304" pitchFamily="18" charset="0"/>
              </a:rPr>
              <a:t>A function is a minimum requirement for a C++ program to run.(at least main() function)</a:t>
            </a:r>
          </a:p>
          <a:p>
            <a:pPr marL="342900" lvl="0" indent="-342900" algn="just" fontAlgn="base">
              <a:spcAft>
                <a:spcPts val="555"/>
              </a:spcAft>
              <a:tabLst>
                <a:tab pos="457200" algn="l"/>
              </a:tabLst>
            </a:pPr>
            <a:r>
              <a:rPr lang="en-IN" sz="2400" b="1"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Uses of C++ (With Real-World Applications)</a:t>
            </a:r>
            <a:endParaRPr lang="en-IN" sz="2400" b="1" dirty="0">
              <a:solidFill>
                <a:schemeClr val="bg1">
                  <a:lumMod val="9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50000"/>
              </a:lnSpc>
              <a:spcAft>
                <a:spcPts val="1950"/>
              </a:spcAft>
            </a:pPr>
            <a:r>
              <a:rPr lang="en-IN" sz="2400" dirty="0">
                <a:solidFill>
                  <a:schemeClr val="bg1">
                    <a:lumMod val="95000"/>
                  </a:schemeClr>
                </a:solidFill>
                <a:effectLst/>
                <a:latin typeface="Times New Roman" panose="02020603050405020304" pitchFamily="18" charset="0"/>
                <a:ea typeface="Times New Roman" panose="02020603050405020304" pitchFamily="18" charset="0"/>
              </a:rPr>
              <a:t>Almost all the programs and systems that you use or a part of their codebase is written</a:t>
            </a:r>
            <a:r>
              <a:rPr lang="en-IN" sz="2400" dirty="0">
                <a:solidFill>
                  <a:schemeClr val="bg1">
                    <a:lumMod val="95000"/>
                  </a:schemeClr>
                </a:solidFill>
                <a:latin typeface="Times New Roman" panose="02020603050405020304" pitchFamily="18" charset="0"/>
                <a:ea typeface="Times New Roman" panose="02020603050405020304" pitchFamily="18" charset="0"/>
              </a:rPr>
              <a:t> either in c or in c++</a:t>
            </a:r>
            <a:r>
              <a:rPr lang="en-IN" sz="2400" dirty="0">
                <a:solidFill>
                  <a:schemeClr val="bg1">
                    <a:lumMod val="95000"/>
                  </a:schemeClr>
                </a:solidFill>
                <a:effectLst/>
                <a:latin typeface="Times New Roman" panose="02020603050405020304" pitchFamily="18" charset="0"/>
                <a:ea typeface="Times New Roman" panose="02020603050405020304" pitchFamily="18" charset="0"/>
              </a:rPr>
              <a:t> Be it Windows, a web browser, your favourite game, or a video editing software, the uses of C++ can be found in almost all applications today. Here are some interesting areas where C++ is popularly used.</a:t>
            </a:r>
          </a:p>
          <a:p>
            <a:pPr marL="342900" lvl="0" indent="-342900" algn="just" fontAlgn="base">
              <a:lnSpc>
                <a:spcPct val="150000"/>
              </a:lnSpc>
              <a:spcAft>
                <a:spcPts val="555"/>
              </a:spcAft>
              <a:tabLst>
                <a:tab pos="457200" algn="l"/>
              </a:tabLst>
            </a:pPr>
            <a:endParaRPr lang="en-US" sz="1200" dirty="0">
              <a:solidFill>
                <a:schemeClr val="bg1">
                  <a:lumMod val="95000"/>
                </a:schemeClr>
              </a:solidFill>
            </a:endParaRPr>
          </a:p>
        </p:txBody>
      </p:sp>
    </p:spTree>
    <p:extLst>
      <p:ext uri="{BB962C8B-B14F-4D97-AF65-F5344CB8AC3E}">
        <p14:creationId xmlns:p14="http://schemas.microsoft.com/office/powerpoint/2010/main" val="316254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a:xfrm flipH="1" flipV="1">
            <a:off x="-513184" y="5840103"/>
            <a:ext cx="93306" cy="45719"/>
          </a:xfrm>
        </p:spPr>
        <p:txBody>
          <a:bodyPr/>
          <a:lstStyle/>
          <a:p>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a:xfrm>
            <a:off x="9654497" y="5474978"/>
            <a:ext cx="2743200" cy="365125"/>
          </a:xfrm>
        </p:spPr>
        <p:txBody>
          <a:bodyPr/>
          <a:lstStyle/>
          <a:p>
            <a:fld id="{294A09A9-5501-47C1-A89A-A340965A2BE2}" type="slidenum">
              <a:rPr lang="en-US" smtClean="0"/>
              <a:pPr/>
              <a:t>6</a:t>
            </a:fld>
            <a:endParaRPr lang="en-US" dirty="0"/>
          </a:p>
        </p:txBody>
      </p:sp>
      <p:sp>
        <p:nvSpPr>
          <p:cNvPr id="5" name="Content Placeholder 4">
            <a:extLst>
              <a:ext uri="{FF2B5EF4-FFF2-40B4-BE49-F238E27FC236}">
                <a16:creationId xmlns:a16="http://schemas.microsoft.com/office/drawing/2014/main" id="{E560F2C9-54CA-C5A6-3921-4D4B88749D70}"/>
              </a:ext>
            </a:extLst>
          </p:cNvPr>
          <p:cNvSpPr>
            <a:spLocks noGrp="1"/>
          </p:cNvSpPr>
          <p:nvPr>
            <p:ph sz="quarter" idx="11"/>
          </p:nvPr>
        </p:nvSpPr>
        <p:spPr>
          <a:xfrm>
            <a:off x="1026227" y="3331029"/>
            <a:ext cx="10531867" cy="2733869"/>
          </a:xfrm>
        </p:spPr>
        <p:txBody>
          <a:bodyPr>
            <a:normAutofit/>
          </a:bodyPr>
          <a:lstStyle/>
          <a:p>
            <a:pPr algn="l"/>
            <a:endParaRPr lang="en-US" sz="1800" b="0" i="0" dirty="0">
              <a:solidFill>
                <a:srgbClr val="000000"/>
              </a:solidFill>
              <a:effectLst/>
              <a:latin typeface="Verdana" panose="020B0604030504040204" pitchFamily="34" charset="0"/>
            </a:endParaRPr>
          </a:p>
          <a:p>
            <a:pPr marL="0" indent="0" algn="l">
              <a:buNone/>
            </a:pPr>
            <a:r>
              <a:rPr lang="en-US" sz="3800" b="0" i="0" dirty="0">
                <a:solidFill>
                  <a:srgbClr val="000000"/>
                </a:solidFill>
                <a:effectLst/>
                <a:latin typeface="Segoe UI" panose="020B0502040204020203" pitchFamily="34" charset="0"/>
              </a:rPr>
              <a:t>Difference between C and C++</a:t>
            </a:r>
            <a:endParaRPr lang="en-US" sz="3800" dirty="0">
              <a:solidFill>
                <a:srgbClr val="000000"/>
              </a:solidFill>
              <a:latin typeface="Verdana" panose="020B0604030504040204" pitchFamily="34" charset="0"/>
            </a:endParaRPr>
          </a:p>
          <a:p>
            <a:pPr algn="l"/>
            <a:r>
              <a:rPr lang="en-US" sz="1800" b="0" i="0" dirty="0">
                <a:solidFill>
                  <a:srgbClr val="000000"/>
                </a:solidFill>
                <a:effectLst/>
                <a:latin typeface="Verdana" panose="020B0604030504040204" pitchFamily="34" charset="0"/>
              </a:rPr>
              <a:t>C++ was developed as an extension of </a:t>
            </a:r>
            <a:r>
              <a:rPr lang="en-US" sz="1800" dirty="0">
                <a:solidFill>
                  <a:srgbClr val="000000"/>
                </a:solidFill>
                <a:latin typeface="Verdana" panose="020B0604030504040204" pitchFamily="34" charset="0"/>
              </a:rPr>
              <a:t>C</a:t>
            </a:r>
            <a:r>
              <a:rPr lang="en-US" sz="1800" b="0" i="0" dirty="0">
                <a:solidFill>
                  <a:srgbClr val="000000"/>
                </a:solidFill>
                <a:effectLst/>
                <a:latin typeface="Verdana" panose="020B0604030504040204" pitchFamily="34" charset="0"/>
              </a:rPr>
              <a:t>, and both languages have almost the same syntax.</a:t>
            </a:r>
          </a:p>
          <a:p>
            <a:pPr algn="l"/>
            <a:r>
              <a:rPr lang="en-US" sz="1800" b="0" i="0" dirty="0">
                <a:solidFill>
                  <a:srgbClr val="000000"/>
                </a:solidFill>
                <a:effectLst/>
                <a:latin typeface="Verdana" panose="020B0604030504040204" pitchFamily="34" charset="0"/>
              </a:rPr>
              <a:t>The main difference between C and C++ is that C++ support classes and objects, while C does not</a:t>
            </a:r>
          </a:p>
          <a:p>
            <a:pPr marL="0" indent="0">
              <a:buNone/>
            </a:pPr>
            <a:endParaRPr lang="en-IN" dirty="0"/>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93121" y="-889765"/>
            <a:ext cx="10499725" cy="1355724"/>
          </a:xfrm>
        </p:spPr>
        <p:txBody>
          <a:bodyPr>
            <a:normAutofit fontScale="90000"/>
          </a:bodyPr>
          <a:lstStyle/>
          <a:p>
            <a:br>
              <a:rPr lang="en-US" sz="4400" b="0" i="0" dirty="0">
                <a:solidFill>
                  <a:srgbClr val="000000"/>
                </a:solidFill>
                <a:effectLst/>
                <a:latin typeface="Segoe UI" panose="020B0502040204020203" pitchFamily="34" charset="0"/>
              </a:rPr>
            </a:br>
            <a:br>
              <a:rPr lang="en-US" sz="4400" b="0" i="0" dirty="0">
                <a:solidFill>
                  <a:srgbClr val="000000"/>
                </a:solidFill>
                <a:effectLst/>
                <a:latin typeface="Segoe UI" panose="020B0502040204020203" pitchFamily="34" charset="0"/>
              </a:rPr>
            </a:br>
            <a:br>
              <a:rPr lang="en-US" sz="4400" b="0" i="0" dirty="0">
                <a:solidFill>
                  <a:srgbClr val="000000"/>
                </a:solidFill>
                <a:effectLst/>
                <a:latin typeface="Segoe UI" panose="020B0502040204020203" pitchFamily="34" charset="0"/>
              </a:rPr>
            </a:br>
            <a:br>
              <a:rPr lang="en-US" sz="4400" b="0" i="0" dirty="0">
                <a:solidFill>
                  <a:srgbClr val="000000"/>
                </a:solidFill>
                <a:effectLst/>
                <a:latin typeface="Segoe UI" panose="020B0502040204020203" pitchFamily="34" charset="0"/>
              </a:rPr>
            </a:br>
            <a:br>
              <a:rPr lang="en-US" sz="4400" b="0" i="0" dirty="0">
                <a:solidFill>
                  <a:srgbClr val="000000"/>
                </a:solidFill>
                <a:effectLst/>
                <a:latin typeface="Segoe UI" panose="020B0502040204020203" pitchFamily="34" charset="0"/>
              </a:rPr>
            </a:br>
            <a:br>
              <a:rPr lang="en-US" sz="4400" b="0" i="0" dirty="0">
                <a:solidFill>
                  <a:srgbClr val="000000"/>
                </a:solidFill>
                <a:effectLst/>
                <a:latin typeface="Segoe UI" panose="020B0502040204020203" pitchFamily="34" charset="0"/>
              </a:rPr>
            </a:br>
            <a:br>
              <a:rPr lang="en-US" sz="4400" b="0" i="0" dirty="0">
                <a:solidFill>
                  <a:srgbClr val="000000"/>
                </a:solidFill>
                <a:effectLst/>
                <a:latin typeface="Segoe UI" panose="020B0502040204020203" pitchFamily="34" charset="0"/>
              </a:rPr>
            </a:br>
            <a:br>
              <a:rPr lang="en-US" sz="4400" b="0" i="0" dirty="0">
                <a:solidFill>
                  <a:srgbClr val="000000"/>
                </a:solidFill>
                <a:effectLst/>
                <a:latin typeface="Segoe UI" panose="020B0502040204020203" pitchFamily="34" charset="0"/>
              </a:rPr>
            </a:br>
            <a:br>
              <a:rPr lang="en-US" sz="4400" b="0" i="0" dirty="0">
                <a:solidFill>
                  <a:srgbClr val="000000"/>
                </a:solidFill>
                <a:effectLst/>
                <a:latin typeface="Segoe UI" panose="020B0502040204020203" pitchFamily="34" charset="0"/>
              </a:rPr>
            </a:br>
            <a:endParaRPr lang="en-US" dirty="0"/>
          </a:p>
        </p:txBody>
      </p:sp>
      <p:sp>
        <p:nvSpPr>
          <p:cNvPr id="6" name="Content Placeholder 4">
            <a:extLst>
              <a:ext uri="{FF2B5EF4-FFF2-40B4-BE49-F238E27FC236}">
                <a16:creationId xmlns:a16="http://schemas.microsoft.com/office/drawing/2014/main" id="{6E16415B-CCA6-5EBE-AA3C-CAA74183EB91}"/>
              </a:ext>
            </a:extLst>
          </p:cNvPr>
          <p:cNvSpPr txBox="1">
            <a:spLocks/>
          </p:cNvSpPr>
          <p:nvPr/>
        </p:nvSpPr>
        <p:spPr>
          <a:xfrm>
            <a:off x="698287" y="4263769"/>
            <a:ext cx="10531867" cy="242241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7" name="Content Placeholder 4">
            <a:extLst>
              <a:ext uri="{FF2B5EF4-FFF2-40B4-BE49-F238E27FC236}">
                <a16:creationId xmlns:a16="http://schemas.microsoft.com/office/drawing/2014/main" id="{05A9515A-9279-D13E-2A0C-B7E813A2AE6A}"/>
              </a:ext>
            </a:extLst>
          </p:cNvPr>
          <p:cNvSpPr txBox="1">
            <a:spLocks/>
          </p:cNvSpPr>
          <p:nvPr/>
        </p:nvSpPr>
        <p:spPr>
          <a:xfrm>
            <a:off x="924177" y="459482"/>
            <a:ext cx="10531867" cy="351661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t>C++ is used by programmers to develop computer software.</a:t>
            </a:r>
          </a:p>
          <a:p>
            <a:r>
              <a:rPr lang="en-IN" sz="1800" dirty="0"/>
              <a:t>It is used to create general system software</a:t>
            </a:r>
          </a:p>
          <a:p>
            <a:r>
              <a:rPr lang="en-IN" sz="1800" dirty="0"/>
              <a:t>It is used to build drivers for various computer devices </a:t>
            </a:r>
          </a:p>
          <a:p>
            <a:r>
              <a:rPr lang="en-IN" sz="1800" dirty="0"/>
              <a:t>Software for servers and software for specific applications.</a:t>
            </a:r>
          </a:p>
          <a:p>
            <a:r>
              <a:rPr lang="en-IN" sz="1800" dirty="0"/>
              <a:t>Used in creation of video games</a:t>
            </a:r>
          </a:p>
          <a:p>
            <a:r>
              <a:rPr lang="en-IN" sz="1800" dirty="0"/>
              <a:t>Many primary user interfaces and system files of Windows and Macintosh are written using C++ </a:t>
            </a:r>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868346"/>
          </a:xfrm>
        </p:spPr>
        <p:txBody>
          <a:bodyPr>
            <a:normAutofit/>
          </a:bodyPr>
          <a:lstStyle/>
          <a:p>
            <a:r>
              <a:rPr lang="en-US" b="1" dirty="0"/>
              <a:t>                 Course Content</a:t>
            </a:r>
            <a:endParaRPr lang="en-US" dirty="0"/>
          </a:p>
        </p:txBody>
      </p:sp>
      <p:sp>
        <p:nvSpPr>
          <p:cNvPr id="3" name="Content Placeholder 2"/>
          <p:cNvSpPr>
            <a:spLocks noGrp="1"/>
          </p:cNvSpPr>
          <p:nvPr>
            <p:ph idx="1"/>
          </p:nvPr>
        </p:nvSpPr>
        <p:spPr>
          <a:xfrm>
            <a:off x="2095472" y="1357298"/>
            <a:ext cx="7467600" cy="5214974"/>
          </a:xfrm>
        </p:spPr>
        <p:txBody>
          <a:bodyPr>
            <a:normAutofit fontScale="62500" lnSpcReduction="20000"/>
          </a:bodyPr>
          <a:lstStyle/>
          <a:p>
            <a:r>
              <a:rPr lang="en-US" sz="4000" dirty="0"/>
              <a:t>C++ and OOPS </a:t>
            </a:r>
          </a:p>
          <a:p>
            <a:r>
              <a:rPr lang="en-US" sz="4000" dirty="0"/>
              <a:t>C++ classes and Objects </a:t>
            </a:r>
          </a:p>
          <a:p>
            <a:r>
              <a:rPr lang="en-US" sz="4000" dirty="0"/>
              <a:t>C++ inheritance and overloading</a:t>
            </a:r>
          </a:p>
          <a:p>
            <a:r>
              <a:rPr lang="en-US" sz="4000" dirty="0"/>
              <a:t>C++  polymorphism and Abstraction</a:t>
            </a:r>
          </a:p>
          <a:p>
            <a:r>
              <a:rPr lang="en-US" sz="4000" dirty="0"/>
              <a:t>C++ files and streams </a:t>
            </a:r>
          </a:p>
          <a:p>
            <a:r>
              <a:rPr lang="en-US" sz="4000" dirty="0"/>
              <a:t>C++ exception Handling and Namespaces</a:t>
            </a:r>
          </a:p>
          <a:p>
            <a:r>
              <a:rPr lang="en-US" sz="4000" dirty="0"/>
              <a:t>Introduction to Data Structures</a:t>
            </a:r>
          </a:p>
          <a:p>
            <a:r>
              <a:rPr lang="en-US" sz="4000" dirty="0"/>
              <a:t>Recursion , Arrays, String And Matrices</a:t>
            </a:r>
          </a:p>
          <a:p>
            <a:r>
              <a:rPr lang="en-US" sz="4000" dirty="0"/>
              <a:t>Linked list , stacks, Queues and trees</a:t>
            </a:r>
          </a:p>
          <a:p>
            <a:r>
              <a:rPr lang="en-US" sz="4000" dirty="0"/>
              <a:t>Sorting , hashing ,Graphs And Time-space complexity</a:t>
            </a:r>
          </a:p>
          <a:p>
            <a:r>
              <a:rPr lang="en-US" sz="4000" dirty="0"/>
              <a:t>Project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6F498-C54C-BF85-1ECA-B12A4BBFEC51}"/>
              </a:ext>
            </a:extLst>
          </p:cNvPr>
          <p:cNvSpPr>
            <a:spLocks noGrp="1"/>
          </p:cNvSpPr>
          <p:nvPr>
            <p:ph type="dt" sz="half" idx="2"/>
          </p:nvPr>
        </p:nvSpPr>
        <p:spPr/>
        <p:txBody>
          <a:bodyPr/>
          <a:lstStyle/>
          <a:p>
            <a:fld id="{C5DB74C9-B808-4394-A017-79C83B2524EF}" type="datetime1">
              <a:rPr lang="en-US" smtClean="0"/>
              <a:t>11/12/2022</a:t>
            </a:fld>
            <a:endParaRPr lang="en-US" dirty="0"/>
          </a:p>
        </p:txBody>
      </p:sp>
      <p:sp>
        <p:nvSpPr>
          <p:cNvPr id="3" name="Slide Number Placeholder 2">
            <a:extLst>
              <a:ext uri="{FF2B5EF4-FFF2-40B4-BE49-F238E27FC236}">
                <a16:creationId xmlns:a16="http://schemas.microsoft.com/office/drawing/2014/main" id="{EDFF5637-FE2C-6BE5-B5FA-0098397AD298}"/>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4" name="Content Placeholder 3">
            <a:extLst>
              <a:ext uri="{FF2B5EF4-FFF2-40B4-BE49-F238E27FC236}">
                <a16:creationId xmlns:a16="http://schemas.microsoft.com/office/drawing/2014/main" id="{133F4461-A7ED-1AF4-585C-5377CED97834}"/>
              </a:ext>
            </a:extLst>
          </p:cNvPr>
          <p:cNvSpPr>
            <a:spLocks noGrp="1"/>
          </p:cNvSpPr>
          <p:nvPr>
            <p:ph sz="quarter" idx="11"/>
          </p:nvPr>
        </p:nvSpPr>
        <p:spPr>
          <a:xfrm>
            <a:off x="133351" y="236306"/>
            <a:ext cx="11733302" cy="6421348"/>
          </a:xfrm>
        </p:spPr>
        <p:txBody>
          <a:bodyPr>
            <a:normAutofit fontScale="25000" lnSpcReduction="20000"/>
          </a:bodyPr>
          <a:lstStyle/>
          <a:p>
            <a:pPr marL="0" indent="0" algn="just">
              <a:buNone/>
            </a:pPr>
            <a:r>
              <a:rPr lang="en-US" sz="7200" dirty="0">
                <a:solidFill>
                  <a:srgbClr val="000000"/>
                </a:solidFill>
                <a:latin typeface="Verdana" panose="020B0604030504040204" pitchFamily="34" charset="0"/>
              </a:rPr>
              <a:t> </a:t>
            </a:r>
            <a:r>
              <a:rPr lang="en-IN" sz="9600" b="1" u="sng" dirty="0">
                <a:solidFill>
                  <a:srgbClr val="000000"/>
                </a:solidFill>
                <a:effectLst/>
                <a:uFill>
                  <a:solidFill>
                    <a:srgbClr val="000000"/>
                  </a:solidFill>
                </a:uFill>
                <a:latin typeface="Times New Roman" panose="02020603050405020304" pitchFamily="18" charset="0"/>
                <a:ea typeface="Calibri" panose="020F0502020204030204" pitchFamily="34" charset="0"/>
              </a:rPr>
              <a:t>INTRODUCTION OF THE MINI PROJECT UNNDERTAKEN</a:t>
            </a:r>
            <a:r>
              <a:rPr lang="en-IN" sz="9600" b="1" dirty="0">
                <a:solidFill>
                  <a:srgbClr val="000000"/>
                </a:solidFill>
                <a:effectLst/>
                <a:latin typeface="Times New Roman" panose="02020603050405020304" pitchFamily="18" charset="0"/>
                <a:ea typeface="Times New Roman" panose="02020603050405020304" pitchFamily="18" charset="0"/>
              </a:rPr>
              <a:t> </a:t>
            </a:r>
          </a:p>
          <a:p>
            <a:pPr marL="215900" indent="-6350" algn="just">
              <a:lnSpc>
                <a:spcPct val="120000"/>
              </a:lnSpc>
              <a:spcAft>
                <a:spcPts val="1600"/>
              </a:spcAft>
            </a:pPr>
            <a:r>
              <a:rPr lang="en-IN" sz="9600" dirty="0">
                <a:solidFill>
                  <a:srgbClr val="424242"/>
                </a:solidFill>
                <a:effectLst/>
                <a:latin typeface="Times New Roman" panose="02020603050405020304" pitchFamily="18" charset="0"/>
                <a:ea typeface="Times New Roman" panose="02020603050405020304" pitchFamily="18" charset="0"/>
              </a:rPr>
              <a:t>Resort booking program [using c+ +] for Resort management system, this program is  for booking rooms and any other additional facilities such food, swimming pool ,</a:t>
            </a:r>
            <a:r>
              <a:rPr lang="en-IN" sz="9600" dirty="0" err="1">
                <a:solidFill>
                  <a:srgbClr val="424242"/>
                </a:solidFill>
                <a:effectLst/>
                <a:latin typeface="Times New Roman" panose="02020603050405020304" pitchFamily="18" charset="0"/>
                <a:ea typeface="Times New Roman" panose="02020603050405020304" pitchFamily="18" charset="0"/>
              </a:rPr>
              <a:t>hourse</a:t>
            </a:r>
            <a:r>
              <a:rPr lang="en-IN" sz="9600" dirty="0">
                <a:solidFill>
                  <a:srgbClr val="424242"/>
                </a:solidFill>
                <a:effectLst/>
                <a:latin typeface="Times New Roman" panose="02020603050405020304" pitchFamily="18" charset="0"/>
                <a:ea typeface="Times New Roman" panose="02020603050405020304" pitchFamily="18" charset="0"/>
              </a:rPr>
              <a:t> riding etc. to book beforehand through online mode</a:t>
            </a:r>
          </a:p>
          <a:p>
            <a:pPr marL="215900" indent="-6350" algn="just">
              <a:lnSpc>
                <a:spcPct val="120000"/>
              </a:lnSpc>
              <a:spcAft>
                <a:spcPts val="1600"/>
              </a:spcAft>
            </a:pPr>
            <a:r>
              <a:rPr lang="en-IN" sz="9600" dirty="0">
                <a:solidFill>
                  <a:srgbClr val="424242"/>
                </a:solidFill>
                <a:effectLst/>
                <a:latin typeface="Times New Roman" panose="02020603050405020304" pitchFamily="18" charset="0"/>
                <a:ea typeface="Times New Roman" panose="02020603050405020304" pitchFamily="18" charset="0"/>
              </a:rPr>
              <a:t>The </a:t>
            </a:r>
            <a:r>
              <a:rPr lang="en-IN" sz="9600" b="1" dirty="0">
                <a:solidFill>
                  <a:srgbClr val="424242"/>
                </a:solidFill>
                <a:effectLst/>
                <a:latin typeface="Times New Roman" panose="02020603050405020304" pitchFamily="18" charset="0"/>
                <a:ea typeface="Times New Roman" panose="02020603050405020304" pitchFamily="18" charset="0"/>
              </a:rPr>
              <a:t>Resort Booking</a:t>
            </a:r>
            <a:r>
              <a:rPr lang="en-IN" sz="9600" dirty="0">
                <a:solidFill>
                  <a:srgbClr val="424242"/>
                </a:solidFill>
                <a:effectLst/>
                <a:latin typeface="Times New Roman" panose="02020603050405020304" pitchFamily="18" charset="0"/>
                <a:ea typeface="Times New Roman" panose="02020603050405020304" pitchFamily="18" charset="0"/>
              </a:rPr>
              <a:t> System is the program that allows the users to </a:t>
            </a:r>
            <a:r>
              <a:rPr lang="en-IN" sz="9600" b="1" dirty="0">
                <a:solidFill>
                  <a:srgbClr val="424242"/>
                </a:solidFill>
                <a:effectLst/>
                <a:latin typeface="Times New Roman" panose="02020603050405020304" pitchFamily="18" charset="0"/>
                <a:ea typeface="Times New Roman" panose="02020603050405020304" pitchFamily="18" charset="0"/>
              </a:rPr>
              <a:t>book their room online </a:t>
            </a:r>
            <a:r>
              <a:rPr lang="en-IN" sz="9600" dirty="0">
                <a:solidFill>
                  <a:srgbClr val="424242"/>
                </a:solidFill>
                <a:effectLst/>
                <a:latin typeface="Times New Roman" panose="02020603050405020304" pitchFamily="18" charset="0"/>
                <a:ea typeface="Times New Roman" panose="02020603050405020304" pitchFamily="18" charset="0"/>
              </a:rPr>
              <a:t>before going to resort.</a:t>
            </a:r>
            <a:endParaRPr lang="en-IN" sz="9600" dirty="0">
              <a:solidFill>
                <a:srgbClr val="000000"/>
              </a:solidFill>
              <a:effectLst/>
              <a:latin typeface="Times New Roman" panose="02020603050405020304" pitchFamily="18" charset="0"/>
              <a:ea typeface="Times New Roman" panose="02020603050405020304" pitchFamily="18" charset="0"/>
            </a:endParaRPr>
          </a:p>
          <a:p>
            <a:pPr marL="215900" indent="-6350" algn="just">
              <a:lnSpc>
                <a:spcPct val="120000"/>
              </a:lnSpc>
              <a:spcAft>
                <a:spcPts val="1600"/>
              </a:spcAft>
            </a:pPr>
            <a:r>
              <a:rPr lang="en-IN" sz="9600" dirty="0">
                <a:solidFill>
                  <a:srgbClr val="424242"/>
                </a:solidFill>
                <a:effectLst/>
                <a:latin typeface="Times New Roman" panose="02020603050405020304" pitchFamily="18" charset="0"/>
                <a:ea typeface="Times New Roman" panose="02020603050405020304" pitchFamily="18" charset="0"/>
              </a:rPr>
              <a:t>We have any facilities such as in booking we can choose the date and time of booking which further  it shows the details of the rooms which we have in our resort and the type of room you want you can choose according the price you want, For additional services such as swimming, arcade, horse riding and many other facilities and special discount's if we take cancelation policy before hand and not only that we also have policies such as Display all records in  which </a:t>
            </a:r>
            <a:r>
              <a:rPr lang="en-IN" sz="9600" dirty="0">
                <a:solidFill>
                  <a:srgbClr val="424242"/>
                </a:solidFill>
                <a:latin typeface="Times New Roman" panose="02020603050405020304" pitchFamily="18" charset="0"/>
                <a:ea typeface="Times New Roman" panose="02020603050405020304" pitchFamily="18" charset="0"/>
              </a:rPr>
              <a:t> we can also confir</a:t>
            </a:r>
            <a:r>
              <a:rPr lang="en-IN" sz="9600" dirty="0">
                <a:solidFill>
                  <a:srgbClr val="424242"/>
                </a:solidFill>
                <a:effectLst/>
                <a:latin typeface="Times New Roman" panose="02020603050405020304" pitchFamily="18" charset="0"/>
                <a:ea typeface="Times New Roman" panose="02020603050405020304" pitchFamily="18" charset="0"/>
              </a:rPr>
              <a:t>m by seeing our records of our bookings</a:t>
            </a:r>
            <a:endParaRPr lang="en-IN" sz="96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2300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11/12/2022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3" name="Content Placeholder 2">
            <a:extLst>
              <a:ext uri="{FF2B5EF4-FFF2-40B4-BE49-F238E27FC236}">
                <a16:creationId xmlns:a16="http://schemas.microsoft.com/office/drawing/2014/main" id="{563CAE17-2DFF-1428-4919-CBD17F3F6DCA}"/>
              </a:ext>
            </a:extLst>
          </p:cNvPr>
          <p:cNvSpPr>
            <a:spLocks noGrp="1"/>
          </p:cNvSpPr>
          <p:nvPr>
            <p:ph sz="quarter" idx="11"/>
          </p:nvPr>
        </p:nvSpPr>
        <p:spPr>
          <a:xfrm>
            <a:off x="854075" y="241300"/>
            <a:ext cx="10499725" cy="6245225"/>
          </a:xfrm>
        </p:spPr>
        <p:txBody>
          <a:bodyPr>
            <a:normAutofit/>
          </a:bodyPr>
          <a:lstStyle/>
          <a:p>
            <a:pPr indent="0" algn="just">
              <a:lnSpc>
                <a:spcPct val="120000"/>
              </a:lnSpc>
              <a:spcBef>
                <a:spcPts val="2400"/>
              </a:spcBef>
              <a:spcAft>
                <a:spcPts val="1800"/>
              </a:spcAft>
              <a:buNone/>
            </a:pPr>
            <a:endParaRPr lang="en-IN" sz="8000" dirty="0">
              <a:effectLst/>
              <a:latin typeface="Times New Roman" panose="02020603050405020304" pitchFamily="18" charset="0"/>
              <a:ea typeface="Times New Roman" panose="02020603050405020304" pitchFamily="18" charset="0"/>
            </a:endParaRPr>
          </a:p>
          <a:p>
            <a:pPr marL="342900" lvl="0" indent="-342900" algn="just" fontAlgn="base">
              <a:lnSpc>
                <a:spcPct val="120000"/>
              </a:lnSpc>
              <a:spcAft>
                <a:spcPts val="555"/>
              </a:spcAft>
              <a:tabLst>
                <a:tab pos="457200" algn="l"/>
              </a:tabLst>
            </a:pPr>
            <a:endParaRPr lang="en-IN" sz="2800" spc="10" dirty="0">
              <a:solidFill>
                <a:srgbClr val="273239"/>
              </a:solidFill>
              <a:effectLst/>
              <a:latin typeface="Times New Roman" panose="02020603050405020304" pitchFamily="18" charset="0"/>
              <a:ea typeface="Times New Roman" panose="02020603050405020304" pitchFamily="18" charset="0"/>
            </a:endParaRPr>
          </a:p>
          <a:p>
            <a:pPr marL="0" indent="0">
              <a:lnSpc>
                <a:spcPct val="120000"/>
              </a:lnSpc>
              <a:buNone/>
            </a:pPr>
            <a:endParaRPr lang="en-IN" dirty="0"/>
          </a:p>
        </p:txBody>
      </p:sp>
      <p:sp>
        <p:nvSpPr>
          <p:cNvPr id="7" name="TextBox 6">
            <a:extLst>
              <a:ext uri="{FF2B5EF4-FFF2-40B4-BE49-F238E27FC236}">
                <a16:creationId xmlns:a16="http://schemas.microsoft.com/office/drawing/2014/main" id="{AA331D08-7C2D-769C-5179-D50F27F92A7A}"/>
              </a:ext>
            </a:extLst>
          </p:cNvPr>
          <p:cNvSpPr txBox="1"/>
          <p:nvPr/>
        </p:nvSpPr>
        <p:spPr>
          <a:xfrm>
            <a:off x="247560" y="241301"/>
            <a:ext cx="11686293" cy="6447919"/>
          </a:xfrm>
          <a:prstGeom prst="rect">
            <a:avLst/>
          </a:prstGeom>
          <a:noFill/>
        </p:spPr>
        <p:txBody>
          <a:bodyPr wrap="square" rtlCol="0">
            <a:spAutoFit/>
          </a:bodyPr>
          <a:lstStyle/>
          <a:p>
            <a:pPr marL="234950" indent="-6350" algn="just">
              <a:lnSpc>
                <a:spcPct val="150000"/>
              </a:lnSpc>
              <a:spcAft>
                <a:spcPts val="1600"/>
              </a:spcAft>
            </a:pPr>
            <a:r>
              <a:rPr lang="en-IN" sz="1800" b="1" dirty="0">
                <a:solidFill>
                  <a:srgbClr val="424242"/>
                </a:solidFill>
                <a:effectLst/>
                <a:latin typeface="Times New Roman" panose="02020603050405020304" pitchFamily="18" charset="0"/>
                <a:ea typeface="Times New Roman" panose="02020603050405020304" pitchFamily="18" charset="0"/>
              </a:rPr>
              <a:t>OBJECTIVE</a:t>
            </a:r>
            <a:r>
              <a:rPr lang="en-IN" sz="1800" dirty="0">
                <a:solidFill>
                  <a:srgbClr val="424242"/>
                </a:solidFill>
                <a:effectLst/>
                <a:latin typeface="Times New Roman" panose="02020603050405020304" pitchFamily="18" charset="0"/>
                <a:ea typeface="Times New Roman" panose="02020603050405020304" pitchFamily="18" charset="0"/>
              </a:rPr>
              <a:t>: The main objective of this online Resort Booking System program is to book there room’s easily such that one can save their time, fuel and  energy  in waiting for them while standing in line for their booking and can do them in just in minutes. The program consists of home page for which consist every single detail about the resort and the process of booking the rooms, food, and additional swimming, arcade, horse riding.</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34950" indent="-6350" algn="just">
              <a:lnSpc>
                <a:spcPct val="150000"/>
              </a:lnSpc>
              <a:spcAft>
                <a:spcPts val="1600"/>
              </a:spcAft>
            </a:pPr>
            <a:r>
              <a:rPr lang="en-IN" sz="1800" b="1" dirty="0">
                <a:solidFill>
                  <a:srgbClr val="424242"/>
                </a:solidFill>
                <a:effectLst/>
                <a:latin typeface="Times New Roman" panose="02020603050405020304" pitchFamily="18" charset="0"/>
                <a:ea typeface="Times New Roman" panose="02020603050405020304" pitchFamily="18" charset="0"/>
              </a:rPr>
              <a:t>Working:</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34950" indent="-6350" algn="just">
              <a:lnSpc>
                <a:spcPct val="150000"/>
              </a:lnSpc>
              <a:spcAft>
                <a:spcPts val="1600"/>
              </a:spcAft>
            </a:pPr>
            <a:r>
              <a:rPr lang="en-IN" sz="1800" dirty="0">
                <a:solidFill>
                  <a:srgbClr val="424242"/>
                </a:solidFill>
                <a:effectLst/>
                <a:latin typeface="Times New Roman" panose="02020603050405020304" pitchFamily="18" charset="0"/>
                <a:ea typeface="Times New Roman" panose="02020603050405020304" pitchFamily="18" charset="0"/>
              </a:rPr>
              <a:t>The Project works by taking the Customers booking details, and many other details, such as date of check in and date of check out, the types of room they want, in case they want to cancel the room they have cancelation facilities.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34950" indent="-6350" algn="just">
              <a:lnSpc>
                <a:spcPct val="150000"/>
              </a:lnSpc>
              <a:spcAft>
                <a:spcPts val="1600"/>
              </a:spcAft>
            </a:pPr>
            <a:r>
              <a:rPr lang="en-IN" sz="1800" dirty="0">
                <a:solidFill>
                  <a:srgbClr val="424242"/>
                </a:solidFill>
                <a:effectLst/>
                <a:latin typeface="Times New Roman" panose="02020603050405020304" pitchFamily="18" charset="0"/>
                <a:ea typeface="Times New Roman" panose="02020603050405020304" pitchFamily="18" charset="0"/>
              </a:rPr>
              <a:t>The costumer can easily register and book the room by just giving some basic details such as check-in and check-out time of the booking, the type of room they want to book.</a:t>
            </a:r>
          </a:p>
          <a:p>
            <a:pPr marL="234950" indent="-6350" algn="just">
              <a:lnSpc>
                <a:spcPct val="150000"/>
              </a:lnSpc>
              <a:spcAft>
                <a:spcPts val="1600"/>
              </a:spcAft>
            </a:pPr>
            <a:r>
              <a:rPr lang="en-IN" sz="1800" dirty="0">
                <a:solidFill>
                  <a:srgbClr val="424242"/>
                </a:solidFill>
                <a:effectLst/>
                <a:latin typeface="Times New Roman" panose="02020603050405020304" pitchFamily="18" charset="0"/>
              </a:rPr>
              <a:t>And if they want any add Onn's to that they can add by additional services </a:t>
            </a:r>
          </a:p>
          <a:p>
            <a:pPr marL="234950" indent="-6350" algn="just">
              <a:lnSpc>
                <a:spcPct val="150000"/>
              </a:lnSpc>
              <a:spcAft>
                <a:spcPts val="1600"/>
              </a:spcAft>
            </a:pPr>
            <a:r>
              <a:rPr lang="en-IN" sz="1800" dirty="0">
                <a:solidFill>
                  <a:srgbClr val="424242"/>
                </a:solidFill>
                <a:effectLst/>
                <a:latin typeface="Times New Roman" panose="02020603050405020304" pitchFamily="18" charset="0"/>
              </a:rPr>
              <a:t>This progra</a:t>
            </a:r>
            <a:r>
              <a:rPr lang="en-IN" sz="1800" dirty="0">
                <a:solidFill>
                  <a:srgbClr val="424242"/>
                </a:solidFill>
                <a:effectLst/>
                <a:latin typeface="Times New Roman" panose="02020603050405020304" pitchFamily="18" charset="0"/>
                <a:ea typeface="Times New Roman" panose="02020603050405020304" pitchFamily="18" charset="0"/>
              </a:rPr>
              <a:t>m is user friendly as this program is designed such that every one can use this </a:t>
            </a:r>
            <a:r>
              <a:rPr lang="en-IN" sz="1800" dirty="0" err="1">
                <a:solidFill>
                  <a:srgbClr val="424242"/>
                </a:solidFill>
                <a:effectLst/>
                <a:latin typeface="Times New Roman" panose="02020603050405020304" pitchFamily="18" charset="0"/>
                <a:ea typeface="Times New Roman" panose="02020603050405020304" pitchFamily="18" charset="0"/>
              </a:rPr>
              <a:t>progarm</a:t>
            </a:r>
            <a:r>
              <a:rPr lang="en-IN" sz="1800" dirty="0">
                <a:solidFill>
                  <a:srgbClr val="424242"/>
                </a:solidFill>
                <a:effectLst/>
                <a:latin typeface="Times New Roman" panose="02020603050405020304" pitchFamily="18" charset="0"/>
                <a:ea typeface="Times New Roman" panose="02020603050405020304" pitchFamily="18" charset="0"/>
              </a:rPr>
              <a:t> </a:t>
            </a:r>
            <a:endParaRPr lang="en-IN" b="0" i="0" dirty="0">
              <a:solidFill>
                <a:srgbClr val="000000"/>
              </a:solidFill>
              <a:effectLst/>
              <a:latin typeface="Segoe UI" panose="020B0502040204020203" pitchFamily="34" charset="0"/>
            </a:endParaRPr>
          </a:p>
          <a:p>
            <a:pPr marL="0" indent="0">
              <a:buNone/>
            </a:pPr>
            <a:r>
              <a:rPr lang="en-US" dirty="0">
                <a:solidFill>
                  <a:srgbClr val="000000"/>
                </a:solidFill>
                <a:latin typeface="Segoe UI" panose="020B0502040204020203" pitchFamily="34" charset="0"/>
              </a:rPr>
              <a:t>:</a:t>
            </a:r>
          </a:p>
          <a:p>
            <a:r>
              <a:rPr lang="en-IN" b="0" i="0" dirty="0">
                <a:solidFill>
                  <a:srgbClr val="000000"/>
                </a:solidFill>
                <a:effectLst/>
                <a:latin typeface="Segoe UI" panose="020B0502040204020203" pitchFamily="34" charset="0"/>
              </a:rPr>
              <a:t>     </a:t>
            </a:r>
            <a:endParaRPr lang="en-IN" dirty="0"/>
          </a:p>
        </p:txBody>
      </p:sp>
    </p:spTree>
    <p:extLst>
      <p:ext uri="{BB962C8B-B14F-4D97-AF65-F5344CB8AC3E}">
        <p14:creationId xmlns:p14="http://schemas.microsoft.com/office/powerpoint/2010/main" val="15273869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7745</TotalTime>
  <Words>1314</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Biome Light</vt:lpstr>
      <vt:lpstr>Calibri</vt:lpstr>
      <vt:lpstr>Calibri Light</vt:lpstr>
      <vt:lpstr>Fredoka One</vt:lpstr>
      <vt:lpstr>Nunito</vt:lpstr>
      <vt:lpstr>Poppins</vt:lpstr>
      <vt:lpstr>Segoe UI</vt:lpstr>
      <vt:lpstr>Times New Roman</vt:lpstr>
      <vt:lpstr>Verdana</vt:lpstr>
      <vt:lpstr>Retrospect</vt:lpstr>
      <vt:lpstr>         C++ : Foundation and Advanced with DSA by fifth force  presented by Arpit Tyagi  </vt:lpstr>
      <vt:lpstr>ABOUT THE OGRANISATION  </vt:lpstr>
      <vt:lpstr>PowerPoint Presentation</vt:lpstr>
      <vt:lpstr>Introduction to the course</vt:lpstr>
      <vt:lpstr>PowerPoint Presentation</vt:lpstr>
      <vt:lpstr>         </vt:lpstr>
      <vt:lpstr>                 Course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443 SUMMER TRANNING COURSE  [fifth force] COURSE  TITLE:FOUNDATION T0 C++ AND BASICS OF DSA</dc:title>
  <dc:creator>NITIN CHEKONDA</dc:creator>
  <cp:lastModifiedBy>Arpit Tyagi</cp:lastModifiedBy>
  <cp:revision>11</cp:revision>
  <dcterms:created xsi:type="dcterms:W3CDTF">2022-11-05T06:25:39Z</dcterms:created>
  <dcterms:modified xsi:type="dcterms:W3CDTF">2022-11-12T05:00:07Z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