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01"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snapToObjects="1">
      <p:cViewPr>
        <p:scale>
          <a:sx n="97" d="100"/>
          <a:sy n="97" d="100"/>
        </p:scale>
        <p:origin x="249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6476" y="2123442"/>
            <a:ext cx="5627823" cy="4883385"/>
          </a:xfrm>
        </p:spPr>
        <p:txBody>
          <a:bodyPr anchor="b"/>
          <a:lstStyle>
            <a:lvl1pPr>
              <a:defRPr sz="6120"/>
            </a:lvl1pPr>
          </a:lstStyle>
          <a:p>
            <a:r>
              <a:rPr lang="en-GB"/>
              <a:t>Click to edit Master title style</a:t>
            </a:r>
            <a:endParaRPr lang="en-US" dirty="0"/>
          </a:p>
        </p:txBody>
      </p:sp>
      <p:sp>
        <p:nvSpPr>
          <p:cNvPr id="3" name="Subtitle 2"/>
          <p:cNvSpPr>
            <a:spLocks noGrp="1"/>
          </p:cNvSpPr>
          <p:nvPr>
            <p:ph type="subTitle" idx="1"/>
          </p:nvPr>
        </p:nvSpPr>
        <p:spPr>
          <a:xfrm>
            <a:off x="736476" y="7006824"/>
            <a:ext cx="5627823" cy="1263416"/>
          </a:xfrm>
        </p:spPr>
        <p:txBody>
          <a:bodyPr anchor="t"/>
          <a:lstStyle>
            <a:lvl1pPr marL="0" indent="0" algn="l">
              <a:buNone/>
              <a:defRPr cap="all">
                <a:solidFill>
                  <a:schemeClr val="bg2">
                    <a:lumMod val="40000"/>
                    <a:lumOff val="6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12/9/21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010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77" y="7040861"/>
            <a:ext cx="5627822" cy="831216"/>
          </a:xfrm>
        </p:spPr>
        <p:txBody>
          <a:bodyPr anchor="b">
            <a:normAutofit/>
          </a:bodyPr>
          <a:lstStyle>
            <a:lvl1pPr algn="l">
              <a:defRPr sz="204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6476" y="1005840"/>
            <a:ext cx="562782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GB"/>
              <a:t>Click icon to add picture</a:t>
            </a:r>
            <a:endParaRPr lang="en-US" dirty="0"/>
          </a:p>
        </p:txBody>
      </p:sp>
      <p:sp>
        <p:nvSpPr>
          <p:cNvPr id="4" name="Text Placeholder 3"/>
          <p:cNvSpPr>
            <a:spLocks noGrp="1"/>
          </p:cNvSpPr>
          <p:nvPr>
            <p:ph type="body" sz="half" idx="2"/>
          </p:nvPr>
        </p:nvSpPr>
        <p:spPr>
          <a:xfrm>
            <a:off x="736477" y="7872077"/>
            <a:ext cx="5627821" cy="724111"/>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051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76" y="2123440"/>
            <a:ext cx="5627823" cy="2905760"/>
          </a:xfrm>
        </p:spPr>
        <p:txBody>
          <a:bodyPr/>
          <a:lstStyle>
            <a:lvl1pPr>
              <a:defRPr sz="4080"/>
            </a:lvl1pPr>
          </a:lstStyle>
          <a:p>
            <a:r>
              <a:rPr lang="en-GB"/>
              <a:t>Click to edit Master title style</a:t>
            </a:r>
            <a:endParaRPr lang="en-US" dirty="0"/>
          </a:p>
        </p:txBody>
      </p:sp>
      <p:sp>
        <p:nvSpPr>
          <p:cNvPr id="8" name="Text Placeholder 3"/>
          <p:cNvSpPr>
            <a:spLocks noGrp="1"/>
          </p:cNvSpPr>
          <p:nvPr>
            <p:ph type="body" sz="half" idx="2"/>
          </p:nvPr>
        </p:nvSpPr>
        <p:spPr>
          <a:xfrm>
            <a:off x="736476" y="5364480"/>
            <a:ext cx="5627823" cy="3464560"/>
          </a:xfrm>
        </p:spPr>
        <p:txBody>
          <a:bodyPr anchor="ctr">
            <a:normAutofit/>
          </a:bodyPr>
          <a:lstStyle>
            <a:lvl1pPr marL="0" indent="0">
              <a:buNone/>
              <a:defRPr sz="153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482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4198" y="2123440"/>
            <a:ext cx="5100892" cy="3407615"/>
          </a:xfrm>
        </p:spPr>
        <p:txBody>
          <a:bodyPr/>
          <a:lstStyle>
            <a:lvl1pPr>
              <a:defRPr sz="4080"/>
            </a:lvl1pPr>
          </a:lstStyle>
          <a:p>
            <a:r>
              <a:rPr lang="en-GB"/>
              <a:t>Click to edit Master title style</a:t>
            </a:r>
            <a:endParaRPr lang="en-US" dirty="0"/>
          </a:p>
        </p:txBody>
      </p:sp>
      <p:sp>
        <p:nvSpPr>
          <p:cNvPr id="11" name="Text Placeholder 3"/>
          <p:cNvSpPr>
            <a:spLocks noGrp="1"/>
          </p:cNvSpPr>
          <p:nvPr>
            <p:ph type="body" sz="half" idx="14"/>
          </p:nvPr>
        </p:nvSpPr>
        <p:spPr>
          <a:xfrm>
            <a:off x="1230951" y="5531055"/>
            <a:ext cx="4641985" cy="501855"/>
          </a:xfrm>
        </p:spPr>
        <p:txBody>
          <a:bodyPr vert="horz" lIns="91440" tIns="45720" rIns="91440" bIns="45720" rtlCol="0" anchor="t">
            <a:normAutofit/>
          </a:bodyPr>
          <a:lstStyle>
            <a:lvl1pPr marL="0" indent="0">
              <a:buNone/>
              <a:defRPr lang="en-US" sz="1190" b="0" i="0" kern="1200" cap="small" dirty="0">
                <a:solidFill>
                  <a:schemeClr val="bg2">
                    <a:lumMod val="40000"/>
                    <a:lumOff val="60000"/>
                  </a:schemeClr>
                </a:solidFill>
                <a:latin typeface="+mj-lt"/>
                <a:ea typeface="+mj-ea"/>
                <a:cs typeface="+mj-cs"/>
              </a:defRPr>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marL="0" lvl="0" indent="0">
              <a:buNone/>
            </a:pPr>
            <a:r>
              <a:rPr lang="en-GB"/>
              <a:t>Click to edit Master text styles</a:t>
            </a:r>
          </a:p>
        </p:txBody>
      </p:sp>
      <p:sp>
        <p:nvSpPr>
          <p:cNvPr id="10" name="Text Placeholder 3"/>
          <p:cNvSpPr>
            <a:spLocks noGrp="1"/>
          </p:cNvSpPr>
          <p:nvPr>
            <p:ph type="body" sz="half" idx="2"/>
          </p:nvPr>
        </p:nvSpPr>
        <p:spPr>
          <a:xfrm>
            <a:off x="736476" y="6380964"/>
            <a:ext cx="5627823" cy="2458720"/>
          </a:xfrm>
        </p:spPr>
        <p:txBody>
          <a:bodyPr anchor="ctr">
            <a:normAutofit/>
          </a:bodyPr>
          <a:lstStyle>
            <a:lvl1pPr marL="0" indent="0">
              <a:buNone/>
              <a:defRPr sz="153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572813" y="1424505"/>
            <a:ext cx="511352" cy="16881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370" dirty="0"/>
              <a:t>“</a:t>
            </a:r>
          </a:p>
        </p:txBody>
      </p:sp>
      <p:sp>
        <p:nvSpPr>
          <p:cNvPr id="15" name="TextBox 14"/>
          <p:cNvSpPr txBox="1"/>
          <p:nvPr/>
        </p:nvSpPr>
        <p:spPr>
          <a:xfrm>
            <a:off x="5949737" y="3833554"/>
            <a:ext cx="511352" cy="16881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370" dirty="0"/>
              <a:t>”</a:t>
            </a:r>
          </a:p>
        </p:txBody>
      </p:sp>
    </p:spTree>
    <p:extLst>
      <p:ext uri="{BB962C8B-B14F-4D97-AF65-F5344CB8AC3E}">
        <p14:creationId xmlns:p14="http://schemas.microsoft.com/office/powerpoint/2010/main" val="2044446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36475" y="4582161"/>
            <a:ext cx="5627824" cy="2424664"/>
          </a:xfrm>
        </p:spPr>
        <p:txBody>
          <a:bodyPr anchor="b"/>
          <a:lstStyle>
            <a:lvl1pPr algn="l">
              <a:defRPr sz="3400" b="0" cap="none"/>
            </a:lvl1pPr>
          </a:lstStyle>
          <a:p>
            <a:r>
              <a:rPr lang="en-GB"/>
              <a:t>Click to edit Master title style</a:t>
            </a:r>
            <a:endParaRPr lang="en-US" dirty="0"/>
          </a:p>
        </p:txBody>
      </p:sp>
      <p:sp>
        <p:nvSpPr>
          <p:cNvPr id="3" name="Text Placeholder 2"/>
          <p:cNvSpPr>
            <a:spLocks noGrp="1"/>
          </p:cNvSpPr>
          <p:nvPr>
            <p:ph type="body" idx="1"/>
          </p:nvPr>
        </p:nvSpPr>
        <p:spPr>
          <a:xfrm>
            <a:off x="736476" y="7006825"/>
            <a:ext cx="5627823" cy="1261920"/>
          </a:xfrm>
        </p:spPr>
        <p:txBody>
          <a:bodyPr anchor="t"/>
          <a:lstStyle>
            <a:lvl1pPr marL="0" indent="0" algn="l">
              <a:buNone/>
              <a:defRPr sz="1700" cap="none">
                <a:solidFill>
                  <a:schemeClr val="bg2">
                    <a:lumMod val="40000"/>
                    <a:lumOff val="6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3809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70"/>
            </a:lvl1pPr>
          </a:lstStyle>
          <a:p>
            <a:r>
              <a:rPr lang="en-GB"/>
              <a:t>Click to edit Master title style</a:t>
            </a:r>
            <a:endParaRPr lang="en-US" dirty="0"/>
          </a:p>
        </p:txBody>
      </p:sp>
      <p:sp>
        <p:nvSpPr>
          <p:cNvPr id="3" name="Text Placeholder 2"/>
          <p:cNvSpPr>
            <a:spLocks noGrp="1"/>
          </p:cNvSpPr>
          <p:nvPr>
            <p:ph type="body" idx="1"/>
          </p:nvPr>
        </p:nvSpPr>
        <p:spPr>
          <a:xfrm>
            <a:off x="403609" y="2905760"/>
            <a:ext cx="1879116"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GB"/>
              <a:t>Click to edit Master text styles</a:t>
            </a:r>
          </a:p>
        </p:txBody>
      </p:sp>
      <p:sp>
        <p:nvSpPr>
          <p:cNvPr id="16" name="Text Placeholder 3"/>
          <p:cNvSpPr>
            <a:spLocks noGrp="1"/>
          </p:cNvSpPr>
          <p:nvPr>
            <p:ph type="body" sz="half" idx="15"/>
          </p:nvPr>
        </p:nvSpPr>
        <p:spPr>
          <a:xfrm>
            <a:off x="416054" y="3911600"/>
            <a:ext cx="1866671" cy="5264362"/>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5" name="Text Placeholder 4"/>
          <p:cNvSpPr>
            <a:spLocks noGrp="1"/>
          </p:cNvSpPr>
          <p:nvPr>
            <p:ph type="body" sz="quarter" idx="3"/>
          </p:nvPr>
        </p:nvSpPr>
        <p:spPr>
          <a:xfrm>
            <a:off x="2476478" y="2905760"/>
            <a:ext cx="1872341"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GB"/>
              <a:t>Click to edit Master text styles</a:t>
            </a:r>
          </a:p>
        </p:txBody>
      </p:sp>
      <p:sp>
        <p:nvSpPr>
          <p:cNvPr id="19" name="Text Placeholder 3"/>
          <p:cNvSpPr>
            <a:spLocks noGrp="1"/>
          </p:cNvSpPr>
          <p:nvPr>
            <p:ph type="body" sz="half" idx="16"/>
          </p:nvPr>
        </p:nvSpPr>
        <p:spPr>
          <a:xfrm>
            <a:off x="2469749" y="3911600"/>
            <a:ext cx="1879070" cy="5264362"/>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14" name="Text Placeholder 4"/>
          <p:cNvSpPr>
            <a:spLocks noGrp="1"/>
          </p:cNvSpPr>
          <p:nvPr>
            <p:ph type="body" sz="quarter" idx="13"/>
          </p:nvPr>
        </p:nvSpPr>
        <p:spPr>
          <a:xfrm>
            <a:off x="4543180" y="2905760"/>
            <a:ext cx="1869709"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GB"/>
              <a:t>Click to edit Master text styles</a:t>
            </a:r>
          </a:p>
        </p:txBody>
      </p:sp>
      <p:sp>
        <p:nvSpPr>
          <p:cNvPr id="20" name="Text Placeholder 3"/>
          <p:cNvSpPr>
            <a:spLocks noGrp="1"/>
          </p:cNvSpPr>
          <p:nvPr>
            <p:ph type="body" sz="half" idx="17"/>
          </p:nvPr>
        </p:nvSpPr>
        <p:spPr>
          <a:xfrm>
            <a:off x="4543180" y="3911600"/>
            <a:ext cx="1869709" cy="5264362"/>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cxnSp>
        <p:nvCxnSpPr>
          <p:cNvPr id="17" name="Straight Connector 16"/>
          <p:cNvCxnSpPr/>
          <p:nvPr/>
        </p:nvCxnSpPr>
        <p:spPr>
          <a:xfrm>
            <a:off x="2376034"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439576"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9949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70"/>
            </a:lvl1pPr>
          </a:lstStyle>
          <a:p>
            <a:r>
              <a:rPr lang="en-GB"/>
              <a:t>Click to edit Master title style</a:t>
            </a:r>
            <a:endParaRPr lang="en-US" dirty="0"/>
          </a:p>
        </p:txBody>
      </p:sp>
      <p:sp>
        <p:nvSpPr>
          <p:cNvPr id="3" name="Text Placeholder 2"/>
          <p:cNvSpPr>
            <a:spLocks noGrp="1"/>
          </p:cNvSpPr>
          <p:nvPr>
            <p:ph type="body" idx="1"/>
          </p:nvPr>
        </p:nvSpPr>
        <p:spPr>
          <a:xfrm>
            <a:off x="416054" y="6234725"/>
            <a:ext cx="1874770"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GB"/>
              <a:t>Click to edit Master text styles</a:t>
            </a:r>
          </a:p>
        </p:txBody>
      </p:sp>
      <p:sp>
        <p:nvSpPr>
          <p:cNvPr id="29" name="Picture Placeholder 2"/>
          <p:cNvSpPr>
            <a:spLocks noGrp="1" noChangeAspect="1"/>
          </p:cNvSpPr>
          <p:nvPr>
            <p:ph type="pic" idx="15"/>
          </p:nvPr>
        </p:nvSpPr>
        <p:spPr>
          <a:xfrm>
            <a:off x="416054" y="3241040"/>
            <a:ext cx="1874770"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GB"/>
              <a:t>Click icon to add picture</a:t>
            </a:r>
            <a:endParaRPr lang="en-US" dirty="0"/>
          </a:p>
        </p:txBody>
      </p:sp>
      <p:sp>
        <p:nvSpPr>
          <p:cNvPr id="22" name="Text Placeholder 3"/>
          <p:cNvSpPr>
            <a:spLocks noGrp="1"/>
          </p:cNvSpPr>
          <p:nvPr>
            <p:ph type="body" sz="half" idx="18"/>
          </p:nvPr>
        </p:nvSpPr>
        <p:spPr>
          <a:xfrm>
            <a:off x="416054" y="7079911"/>
            <a:ext cx="1874770" cy="966811"/>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5" name="Text Placeholder 4"/>
          <p:cNvSpPr>
            <a:spLocks noGrp="1"/>
          </p:cNvSpPr>
          <p:nvPr>
            <p:ph type="body" sz="quarter" idx="3"/>
          </p:nvPr>
        </p:nvSpPr>
        <p:spPr>
          <a:xfrm>
            <a:off x="2480123" y="6234725"/>
            <a:ext cx="1868696"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GB"/>
              <a:t>Click to edit Master text styles</a:t>
            </a:r>
          </a:p>
        </p:txBody>
      </p:sp>
      <p:sp>
        <p:nvSpPr>
          <p:cNvPr id="30" name="Picture Placeholder 2"/>
          <p:cNvSpPr>
            <a:spLocks noGrp="1" noChangeAspect="1"/>
          </p:cNvSpPr>
          <p:nvPr>
            <p:ph type="pic" idx="21"/>
          </p:nvPr>
        </p:nvSpPr>
        <p:spPr>
          <a:xfrm>
            <a:off x="2480122" y="3241040"/>
            <a:ext cx="1868696"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GB"/>
              <a:t>Click icon to add picture</a:t>
            </a:r>
            <a:endParaRPr lang="en-US" dirty="0"/>
          </a:p>
        </p:txBody>
      </p:sp>
      <p:sp>
        <p:nvSpPr>
          <p:cNvPr id="23" name="Text Placeholder 3"/>
          <p:cNvSpPr>
            <a:spLocks noGrp="1"/>
          </p:cNvSpPr>
          <p:nvPr>
            <p:ph type="body" sz="half" idx="19"/>
          </p:nvPr>
        </p:nvSpPr>
        <p:spPr>
          <a:xfrm>
            <a:off x="2479260" y="7079910"/>
            <a:ext cx="1871171" cy="966811"/>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14" name="Text Placeholder 4"/>
          <p:cNvSpPr>
            <a:spLocks noGrp="1"/>
          </p:cNvSpPr>
          <p:nvPr>
            <p:ph type="body" sz="quarter" idx="13"/>
          </p:nvPr>
        </p:nvSpPr>
        <p:spPr>
          <a:xfrm>
            <a:off x="4543180" y="6234725"/>
            <a:ext cx="1869709"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GB"/>
              <a:t>Click to edit Master text styles</a:t>
            </a:r>
          </a:p>
        </p:txBody>
      </p:sp>
      <p:sp>
        <p:nvSpPr>
          <p:cNvPr id="31" name="Picture Placeholder 2"/>
          <p:cNvSpPr>
            <a:spLocks noGrp="1" noChangeAspect="1"/>
          </p:cNvSpPr>
          <p:nvPr>
            <p:ph type="pic" idx="22"/>
          </p:nvPr>
        </p:nvSpPr>
        <p:spPr>
          <a:xfrm>
            <a:off x="4543179" y="3241040"/>
            <a:ext cx="1869709"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GB"/>
              <a:t>Click icon to add picture</a:t>
            </a:r>
            <a:endParaRPr lang="en-US" dirty="0"/>
          </a:p>
        </p:txBody>
      </p:sp>
      <p:sp>
        <p:nvSpPr>
          <p:cNvPr id="24" name="Text Placeholder 3"/>
          <p:cNvSpPr>
            <a:spLocks noGrp="1"/>
          </p:cNvSpPr>
          <p:nvPr>
            <p:ph type="body" sz="half" idx="20"/>
          </p:nvPr>
        </p:nvSpPr>
        <p:spPr>
          <a:xfrm>
            <a:off x="4543101" y="7079907"/>
            <a:ext cx="1872185" cy="966811"/>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cxnSp>
        <p:nvCxnSpPr>
          <p:cNvPr id="19" name="Straight Connector 18"/>
          <p:cNvCxnSpPr/>
          <p:nvPr/>
        </p:nvCxnSpPr>
        <p:spPr>
          <a:xfrm>
            <a:off x="2376034"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439576"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4801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749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95315" y="630981"/>
            <a:ext cx="1117574" cy="8544983"/>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416054" y="1134034"/>
            <a:ext cx="4733490" cy="804193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361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54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655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477" y="4197210"/>
            <a:ext cx="5627822" cy="2809616"/>
          </a:xfrm>
        </p:spPr>
        <p:txBody>
          <a:bodyPr anchor="b"/>
          <a:lstStyle>
            <a:lvl1pPr algn="l">
              <a:defRPr sz="3400" b="0" cap="none"/>
            </a:lvl1pPr>
          </a:lstStyle>
          <a:p>
            <a:r>
              <a:rPr lang="en-GB"/>
              <a:t>Click to edit Master title style</a:t>
            </a:r>
            <a:endParaRPr lang="en-US" dirty="0"/>
          </a:p>
        </p:txBody>
      </p:sp>
      <p:sp>
        <p:nvSpPr>
          <p:cNvPr id="3" name="Text Placeholder 2"/>
          <p:cNvSpPr>
            <a:spLocks noGrp="1"/>
          </p:cNvSpPr>
          <p:nvPr>
            <p:ph type="body" idx="1"/>
          </p:nvPr>
        </p:nvSpPr>
        <p:spPr>
          <a:xfrm>
            <a:off x="736476" y="7006825"/>
            <a:ext cx="5627823" cy="1261920"/>
          </a:xfrm>
        </p:spPr>
        <p:txBody>
          <a:bodyPr anchor="t"/>
          <a:lstStyle>
            <a:lvl1pPr marL="0" indent="0" algn="l">
              <a:buNone/>
              <a:defRPr sz="1700" cap="all">
                <a:solidFill>
                  <a:schemeClr val="bg2">
                    <a:lumMod val="40000"/>
                    <a:lumOff val="6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12/9/21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179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703545" y="3022179"/>
            <a:ext cx="2803396" cy="6153786"/>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605679" y="3015604"/>
            <a:ext cx="2803398" cy="6160359"/>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004110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703545" y="2794000"/>
            <a:ext cx="2803395"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GB"/>
              <a:t>Click to edit Master text styles</a:t>
            </a:r>
          </a:p>
        </p:txBody>
      </p:sp>
      <p:sp>
        <p:nvSpPr>
          <p:cNvPr id="4" name="Content Placeholder 3"/>
          <p:cNvSpPr>
            <a:spLocks noGrp="1"/>
          </p:cNvSpPr>
          <p:nvPr>
            <p:ph sz="half" idx="2"/>
          </p:nvPr>
        </p:nvSpPr>
        <p:spPr>
          <a:xfrm>
            <a:off x="703545" y="3688080"/>
            <a:ext cx="2803396" cy="5487882"/>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605680" y="2794000"/>
            <a:ext cx="2803396"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GB"/>
              <a:t>Click to edit Master text styles</a:t>
            </a:r>
          </a:p>
        </p:txBody>
      </p:sp>
      <p:sp>
        <p:nvSpPr>
          <p:cNvPr id="6" name="Content Placeholder 5"/>
          <p:cNvSpPr>
            <a:spLocks noGrp="1"/>
          </p:cNvSpPr>
          <p:nvPr>
            <p:ph sz="quarter" idx="4"/>
          </p:nvPr>
        </p:nvSpPr>
        <p:spPr>
          <a:xfrm>
            <a:off x="3605680" y="3688080"/>
            <a:ext cx="2803396" cy="5487882"/>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79038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12/9/21</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912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12/9/21</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812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75" y="2123440"/>
            <a:ext cx="2168743" cy="2123440"/>
          </a:xfrm>
        </p:spPr>
        <p:txBody>
          <a:bodyPr anchor="b"/>
          <a:lstStyle>
            <a:lvl1pPr algn="l">
              <a:defRPr sz="2040" b="0"/>
            </a:lvl1pPr>
          </a:lstStyle>
          <a:p>
            <a:r>
              <a:rPr lang="en-GB"/>
              <a:t>Click to edit Master title style</a:t>
            </a:r>
            <a:endParaRPr lang="en-US" dirty="0"/>
          </a:p>
        </p:txBody>
      </p:sp>
      <p:sp>
        <p:nvSpPr>
          <p:cNvPr id="3" name="Content Placeholder 2"/>
          <p:cNvSpPr>
            <a:spLocks noGrp="1"/>
          </p:cNvSpPr>
          <p:nvPr>
            <p:ph idx="1"/>
          </p:nvPr>
        </p:nvSpPr>
        <p:spPr>
          <a:xfrm>
            <a:off x="3050988" y="2123440"/>
            <a:ext cx="3313311" cy="6705600"/>
          </a:xfrm>
        </p:spPr>
        <p:txBody>
          <a:bodyPr anchor="ctr">
            <a:normAutofit/>
          </a:bodyPr>
          <a:lstStyle>
            <a:lvl1pPr>
              <a:defRPr sz="1700"/>
            </a:lvl1pPr>
            <a:lvl2pPr>
              <a:defRPr sz="1530"/>
            </a:lvl2pPr>
            <a:lvl3pPr>
              <a:defRPr sz="1360"/>
            </a:lvl3pPr>
            <a:lvl4pPr>
              <a:defRPr sz="1190"/>
            </a:lvl4pPr>
            <a:lvl5pPr>
              <a:defRPr sz="1190"/>
            </a:lvl5pPr>
            <a:lvl6pPr>
              <a:defRPr sz="1190"/>
            </a:lvl6pPr>
            <a:lvl7pPr>
              <a:defRPr sz="1190"/>
            </a:lvl7pPr>
            <a:lvl8pPr>
              <a:defRPr sz="1190"/>
            </a:lvl8pPr>
            <a:lvl9pPr>
              <a:defRPr sz="119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36475" y="4589613"/>
            <a:ext cx="2168743" cy="4246879"/>
          </a:xfrm>
        </p:spPr>
        <p:txBody>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7" name="Date Placeholder 4"/>
          <p:cNvSpPr>
            <a:spLocks noGrp="1"/>
          </p:cNvSpPr>
          <p:nvPr>
            <p:ph type="dt" sz="half" idx="10"/>
          </p:nvPr>
        </p:nvSpPr>
        <p:spPr/>
        <p:txBody>
          <a:bodyPr/>
          <a:lstStyle/>
          <a:p>
            <a:fld id="{3CBC1C18-307B-4F68-A007-B5B542270E8D}" type="datetimeFigureOut">
              <a:rPr lang="en-US" smtClean="0"/>
              <a:pPr/>
              <a:t>12/9/21</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01117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5808" y="2719482"/>
            <a:ext cx="3247573" cy="2309718"/>
          </a:xfrm>
        </p:spPr>
        <p:txBody>
          <a:bodyPr anchor="b">
            <a:normAutofit/>
          </a:bodyPr>
          <a:lstStyle>
            <a:lvl1pPr algn="l">
              <a:defRPr sz="306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4431490" y="1676400"/>
            <a:ext cx="2040786"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GB"/>
              <a:t>Click icon to add picture</a:t>
            </a:r>
            <a:endParaRPr lang="en-US" dirty="0"/>
          </a:p>
        </p:txBody>
      </p:sp>
      <p:sp>
        <p:nvSpPr>
          <p:cNvPr id="4" name="Text Placeholder 3"/>
          <p:cNvSpPr>
            <a:spLocks noGrp="1"/>
          </p:cNvSpPr>
          <p:nvPr>
            <p:ph type="body" sz="half" idx="2"/>
          </p:nvPr>
        </p:nvSpPr>
        <p:spPr>
          <a:xfrm>
            <a:off x="736475" y="5364480"/>
            <a:ext cx="3242519" cy="2011680"/>
          </a:xfrm>
        </p:spPr>
        <p:txBody>
          <a:bodyPr>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12/9/21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530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5354517" y="2458720"/>
            <a:ext cx="239649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836357" y="-670560"/>
            <a:ext cx="136017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5354517" y="8940800"/>
            <a:ext cx="84201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30890" y="3911600"/>
            <a:ext cx="356235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13820" y="4246880"/>
            <a:ext cx="200787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6583797" y="0"/>
            <a:ext cx="58293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12004" y="663986"/>
            <a:ext cx="5997073" cy="2054111"/>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703545" y="3010957"/>
            <a:ext cx="5704906" cy="61533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6065306" y="2752701"/>
            <a:ext cx="1452879" cy="194360"/>
          </a:xfrm>
          <a:prstGeom prst="rect">
            <a:avLst/>
          </a:prstGeom>
        </p:spPr>
        <p:txBody>
          <a:bodyPr vert="horz" lIns="91440" tIns="45720" rIns="91440" bIns="45720" rtlCol="0" anchor="t"/>
          <a:lstStyle>
            <a:lvl1pPr algn="l">
              <a:defRPr sz="935" b="0" i="0">
                <a:solidFill>
                  <a:schemeClr val="tx1">
                    <a:tint val="75000"/>
                    <a:alpha val="60000"/>
                  </a:schemeClr>
                </a:solidFill>
              </a:defRPr>
            </a:lvl1pPr>
          </a:lstStyle>
          <a:p>
            <a:fld id="{3CBC1C18-307B-4F68-A007-B5B542270E8D}" type="datetimeFigureOut">
              <a:rPr lang="en-US" smtClean="0"/>
              <a:pPr/>
              <a:t>12/9/21</a:t>
            </a:fld>
            <a:endParaRPr lang="en-US" dirty="0"/>
          </a:p>
        </p:txBody>
      </p:sp>
      <p:sp>
        <p:nvSpPr>
          <p:cNvPr id="5" name="Footer Placeholder 4"/>
          <p:cNvSpPr>
            <a:spLocks noGrp="1"/>
          </p:cNvSpPr>
          <p:nvPr>
            <p:ph type="ftr" sz="quarter" idx="3"/>
          </p:nvPr>
        </p:nvSpPr>
        <p:spPr>
          <a:xfrm rot="5400000">
            <a:off x="4108232" y="4856781"/>
            <a:ext cx="5661033" cy="194361"/>
          </a:xfrm>
          <a:prstGeom prst="rect">
            <a:avLst/>
          </a:prstGeom>
        </p:spPr>
        <p:txBody>
          <a:bodyPr vert="horz" lIns="91440" tIns="45720" rIns="91440" bIns="45720" rtlCol="0" anchor="b"/>
          <a:lstStyle>
            <a:lvl1pPr algn="l">
              <a:defRPr sz="935"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6601467" y="433747"/>
            <a:ext cx="534491" cy="1125941"/>
          </a:xfrm>
          <a:prstGeom prst="rect">
            <a:avLst/>
          </a:prstGeom>
        </p:spPr>
        <p:txBody>
          <a:bodyPr vert="horz" lIns="91440" tIns="45720" rIns="91440" bIns="45720" rtlCol="0" anchor="b"/>
          <a:lstStyle>
            <a:lvl1pPr algn="ctr">
              <a:defRPr sz="2381"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9312931"/>
      </p:ext>
    </p:extLst>
  </p:cSld>
  <p:clrMap bg1="dk1" tx1="lt1" bg2="dk2" tx2="lt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 id="2147484214" r:id="rId13"/>
    <p:sldLayoutId id="2147484215" r:id="rId14"/>
    <p:sldLayoutId id="2147484216" r:id="rId15"/>
    <p:sldLayoutId id="2147484217" r:id="rId16"/>
    <p:sldLayoutId id="2147484218" r:id="rId17"/>
    <p:sldLayoutId id="2147484219" r:id="rId18"/>
  </p:sldLayoutIdLst>
  <p:txStyles>
    <p:titleStyle>
      <a:lvl1pPr algn="l" defTabSz="388626" rtl="0" eaLnBrk="1" latinLnBrk="0" hangingPunct="1">
        <a:spcBef>
          <a:spcPct val="0"/>
        </a:spcBef>
        <a:buNone/>
        <a:defRPr sz="357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70" indent="-291470" algn="l" defTabSz="388626" rtl="0" eaLnBrk="1" latinLnBrk="0" hangingPunct="1">
        <a:spcBef>
          <a:spcPts val="850"/>
        </a:spcBef>
        <a:spcAft>
          <a:spcPts val="0"/>
        </a:spcAft>
        <a:buClr>
          <a:schemeClr val="bg2">
            <a:lumMod val="40000"/>
            <a:lumOff val="60000"/>
          </a:schemeClr>
        </a:buClr>
        <a:buSzPct val="80000"/>
        <a:buFont typeface="Wingdings 3" charset="2"/>
        <a:buChar char=""/>
        <a:defRPr sz="1700" b="0" i="0" kern="1200">
          <a:solidFill>
            <a:schemeClr val="tx1"/>
          </a:solidFill>
          <a:latin typeface="+mj-lt"/>
          <a:ea typeface="+mj-ea"/>
          <a:cs typeface="+mj-cs"/>
        </a:defRPr>
      </a:lvl1pPr>
      <a:lvl2pPr marL="631518" indent="-242892" algn="l" defTabSz="388626" rtl="0" eaLnBrk="1" latinLnBrk="0" hangingPunct="1">
        <a:spcBef>
          <a:spcPts val="850"/>
        </a:spcBef>
        <a:spcAft>
          <a:spcPts val="0"/>
        </a:spcAft>
        <a:buClr>
          <a:schemeClr val="bg2">
            <a:lumMod val="40000"/>
            <a:lumOff val="60000"/>
          </a:schemeClr>
        </a:buClr>
        <a:buSzPct val="80000"/>
        <a:buFont typeface="Wingdings 3" charset="2"/>
        <a:buChar char=""/>
        <a:defRPr sz="1530" b="0" i="0" kern="1200">
          <a:solidFill>
            <a:schemeClr val="tx1"/>
          </a:solidFill>
          <a:latin typeface="+mj-lt"/>
          <a:ea typeface="+mj-ea"/>
          <a:cs typeface="+mj-cs"/>
        </a:defRPr>
      </a:lvl2pPr>
      <a:lvl3pPr marL="971567"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360" b="0" i="0" kern="1200">
          <a:solidFill>
            <a:schemeClr val="tx1"/>
          </a:solidFill>
          <a:latin typeface="+mj-lt"/>
          <a:ea typeface="+mj-ea"/>
          <a:cs typeface="+mj-cs"/>
        </a:defRPr>
      </a:lvl3pPr>
      <a:lvl4pPr marL="1360193"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4pPr>
      <a:lvl5pPr marL="1748819"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5pPr>
      <a:lvl6pPr marL="2137446"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6pPr>
      <a:lvl7pPr marL="2526072"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7pPr>
      <a:lvl8pPr marL="2914698"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8pPr>
      <a:lvl9pPr marL="3303324"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9pPr>
    </p:bodyStyle>
    <p:otherStyle>
      <a:defPPr>
        <a:defRPr lang="en-US"/>
      </a:defPPr>
      <a:lvl1pPr marL="0" algn="l" defTabSz="388626" rtl="0" eaLnBrk="1" latinLnBrk="0" hangingPunct="1">
        <a:defRPr sz="1530" kern="1200">
          <a:solidFill>
            <a:schemeClr val="tx1"/>
          </a:solidFill>
          <a:latin typeface="+mn-lt"/>
          <a:ea typeface="+mn-ea"/>
          <a:cs typeface="+mn-cs"/>
        </a:defRPr>
      </a:lvl1pPr>
      <a:lvl2pPr marL="388626" algn="l" defTabSz="388626" rtl="0" eaLnBrk="1" latinLnBrk="0" hangingPunct="1">
        <a:defRPr sz="1530" kern="1200">
          <a:solidFill>
            <a:schemeClr val="tx1"/>
          </a:solidFill>
          <a:latin typeface="+mn-lt"/>
          <a:ea typeface="+mn-ea"/>
          <a:cs typeface="+mn-cs"/>
        </a:defRPr>
      </a:lvl2pPr>
      <a:lvl3pPr marL="777253" algn="l" defTabSz="388626" rtl="0" eaLnBrk="1" latinLnBrk="0" hangingPunct="1">
        <a:defRPr sz="1530" kern="1200">
          <a:solidFill>
            <a:schemeClr val="tx1"/>
          </a:solidFill>
          <a:latin typeface="+mn-lt"/>
          <a:ea typeface="+mn-ea"/>
          <a:cs typeface="+mn-cs"/>
        </a:defRPr>
      </a:lvl3pPr>
      <a:lvl4pPr marL="1165879" algn="l" defTabSz="388626" rtl="0" eaLnBrk="1" latinLnBrk="0" hangingPunct="1">
        <a:defRPr sz="1530" kern="1200">
          <a:solidFill>
            <a:schemeClr val="tx1"/>
          </a:solidFill>
          <a:latin typeface="+mn-lt"/>
          <a:ea typeface="+mn-ea"/>
          <a:cs typeface="+mn-cs"/>
        </a:defRPr>
      </a:lvl4pPr>
      <a:lvl5pPr marL="1554506" algn="l" defTabSz="388626" rtl="0" eaLnBrk="1" latinLnBrk="0" hangingPunct="1">
        <a:defRPr sz="1530" kern="1200">
          <a:solidFill>
            <a:schemeClr val="tx1"/>
          </a:solidFill>
          <a:latin typeface="+mn-lt"/>
          <a:ea typeface="+mn-ea"/>
          <a:cs typeface="+mn-cs"/>
        </a:defRPr>
      </a:lvl5pPr>
      <a:lvl6pPr marL="1943132" algn="l" defTabSz="388626" rtl="0" eaLnBrk="1" latinLnBrk="0" hangingPunct="1">
        <a:defRPr sz="1530" kern="1200">
          <a:solidFill>
            <a:schemeClr val="tx1"/>
          </a:solidFill>
          <a:latin typeface="+mn-lt"/>
          <a:ea typeface="+mn-ea"/>
          <a:cs typeface="+mn-cs"/>
        </a:defRPr>
      </a:lvl6pPr>
      <a:lvl7pPr marL="2331759" algn="l" defTabSz="388626" rtl="0" eaLnBrk="1" latinLnBrk="0" hangingPunct="1">
        <a:defRPr sz="1530" kern="1200">
          <a:solidFill>
            <a:schemeClr val="tx1"/>
          </a:solidFill>
          <a:latin typeface="+mn-lt"/>
          <a:ea typeface="+mn-ea"/>
          <a:cs typeface="+mn-cs"/>
        </a:defRPr>
      </a:lvl7pPr>
      <a:lvl8pPr marL="2720385" algn="l" defTabSz="388626" rtl="0" eaLnBrk="1" latinLnBrk="0" hangingPunct="1">
        <a:defRPr sz="1530" kern="1200">
          <a:solidFill>
            <a:schemeClr val="tx1"/>
          </a:solidFill>
          <a:latin typeface="+mn-lt"/>
          <a:ea typeface="+mn-ea"/>
          <a:cs typeface="+mn-cs"/>
        </a:defRPr>
      </a:lvl8pPr>
      <a:lvl9pPr marL="3109012" algn="l" defTabSz="388626"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hackernoon.com/6-essential-tips-on-how-to-become-a-full-stack-developer" TargetMode="External"/><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sswm.info/content/communication" TargetMode="External"/><Relationship Id="rId2" Type="http://schemas.openxmlformats.org/officeDocument/2006/relationships/hyperlink" Target="https://sswm.info/content/executing" TargetMode="Externa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hyperlink" Target="https://www.techtarget.com/searchnetworking/definition/Mbps"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title=Full_stack&amp;redirect=no"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18.xml"/><Relationship Id="rId6" Type="http://schemas.openxmlformats.org/officeDocument/2006/relationships/hyperlink" Target="https://mega.nz/folder/mcBiSDgA" TargetMode="External"/><Relationship Id="rId5" Type="http://schemas.openxmlformats.org/officeDocument/2006/relationships/hyperlink" Target="https://www.beta-labs.in/" TargetMode="External"/><Relationship Id="rId4" Type="http://schemas.openxmlformats.org/officeDocument/2006/relationships/hyperlink" Target="https://stackoverflow.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ipanshrawat/GLA-CSED"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10128" y="3328416"/>
            <a:ext cx="1170432" cy="1225296"/>
          </a:xfrm>
          <a:prstGeom prst="rect">
            <a:avLst/>
          </a:prstGeom>
        </p:spPr>
      </p:pic>
      <p:sp>
        <p:nvSpPr>
          <p:cNvPr id="3" name="Rectangle 2"/>
          <p:cNvSpPr/>
          <p:nvPr/>
        </p:nvSpPr>
        <p:spPr>
          <a:xfrm>
            <a:off x="3017520" y="1182624"/>
            <a:ext cx="1688592" cy="1042416"/>
          </a:xfrm>
          <a:prstGeom prst="rect">
            <a:avLst/>
          </a:prstGeom>
        </p:spPr>
        <p:txBody>
          <a:bodyPr lIns="0" tIns="0" rIns="0" bIns="0">
            <a:noAutofit/>
          </a:bodyPr>
          <a:lstStyle/>
          <a:p>
            <a:pPr indent="0" algn="ctr">
              <a:lnSpc>
                <a:spcPts val="3288"/>
              </a:lnSpc>
              <a:spcAft>
                <a:spcPts val="210"/>
              </a:spcAft>
            </a:pPr>
            <a:r>
              <a:rPr lang="en-US" sz="1900" dirty="0">
                <a:latin typeface="Times New Roman"/>
              </a:rPr>
              <a:t>MINI PROJECT </a:t>
            </a:r>
            <a:r>
              <a:rPr lang="en-US" sz="1500" b="1" dirty="0">
                <a:latin typeface="Arial"/>
              </a:rPr>
              <a:t>(</a:t>
            </a:r>
            <a:r>
              <a:rPr lang="en-US" sz="1700" b="1" dirty="0">
                <a:latin typeface="Arial"/>
              </a:rPr>
              <a:t>2021</a:t>
            </a:r>
            <a:r>
              <a:rPr lang="en-US" sz="1500" b="1" dirty="0">
                <a:latin typeface="Arial"/>
              </a:rPr>
              <a:t>-</a:t>
            </a:r>
            <a:r>
              <a:rPr lang="en-US" sz="1700" b="1" dirty="0">
                <a:latin typeface="Arial"/>
              </a:rPr>
              <a:t>22</a:t>
            </a:r>
            <a:r>
              <a:rPr lang="en-US" sz="1500" b="1" dirty="0">
                <a:latin typeface="Arial"/>
              </a:rPr>
              <a:t>)</a:t>
            </a:r>
            <a:endParaRPr lang="en-US" sz="1800" b="1" dirty="0">
              <a:latin typeface="Times New Roman"/>
            </a:endParaRPr>
          </a:p>
        </p:txBody>
      </p:sp>
      <p:sp>
        <p:nvSpPr>
          <p:cNvPr id="4" name="Rectangle 3"/>
          <p:cNvSpPr/>
          <p:nvPr/>
        </p:nvSpPr>
        <p:spPr>
          <a:xfrm>
            <a:off x="3051048" y="2225040"/>
            <a:ext cx="1615440" cy="941832"/>
          </a:xfrm>
          <a:prstGeom prst="rect">
            <a:avLst/>
          </a:prstGeom>
        </p:spPr>
        <p:txBody>
          <a:bodyPr lIns="0" tIns="0" rIns="0" bIns="0">
            <a:noAutofit/>
          </a:bodyPr>
          <a:lstStyle/>
          <a:p>
            <a:pPr indent="0" algn="ctr">
              <a:spcBef>
                <a:spcPts val="210"/>
              </a:spcBef>
              <a:spcAft>
                <a:spcPts val="1050"/>
              </a:spcAft>
            </a:pPr>
            <a:r>
              <a:rPr lang="en-US" b="1" dirty="0">
                <a:latin typeface="Times New Roman"/>
              </a:rPr>
              <a:t>“GLA</a:t>
            </a:r>
            <a:endParaRPr lang="en-US" sz="1800" b="1" dirty="0">
              <a:latin typeface="Times New Roman"/>
            </a:endParaRPr>
          </a:p>
          <a:p>
            <a:pPr indent="0" algn="ctr">
              <a:spcBef>
                <a:spcPts val="210"/>
              </a:spcBef>
              <a:spcAft>
                <a:spcPts val="1050"/>
              </a:spcAft>
            </a:pPr>
            <a:r>
              <a:rPr lang="en-US" sz="1800" b="1" dirty="0">
                <a:latin typeface="Times New Roman"/>
              </a:rPr>
              <a:t>CSED-Website”</a:t>
            </a:r>
          </a:p>
        </p:txBody>
      </p:sp>
      <p:sp>
        <p:nvSpPr>
          <p:cNvPr id="5" name="Rectangle 4"/>
          <p:cNvSpPr/>
          <p:nvPr/>
        </p:nvSpPr>
        <p:spPr>
          <a:xfrm>
            <a:off x="2182368" y="4693920"/>
            <a:ext cx="3432048" cy="225552"/>
          </a:xfrm>
          <a:prstGeom prst="rect">
            <a:avLst/>
          </a:prstGeom>
        </p:spPr>
        <p:txBody>
          <a:bodyPr wrap="none" lIns="0" tIns="0" rIns="0" bIns="0">
            <a:noAutofit/>
          </a:bodyPr>
          <a:lstStyle/>
          <a:p>
            <a:pPr indent="0" algn="ctr">
              <a:spcBef>
                <a:spcPts val="1050"/>
              </a:spcBef>
              <a:spcAft>
                <a:spcPts val="2310"/>
              </a:spcAft>
            </a:pPr>
            <a:r>
              <a:rPr lang="en-US" sz="1500" b="1">
                <a:latin typeface="Times New Roman"/>
              </a:rPr>
              <a:t>Institute of Engineering &amp; Technology</a:t>
            </a:r>
          </a:p>
        </p:txBody>
      </p:sp>
      <p:sp>
        <p:nvSpPr>
          <p:cNvPr id="6" name="Rectangle 5"/>
          <p:cNvSpPr/>
          <p:nvPr/>
        </p:nvSpPr>
        <p:spPr>
          <a:xfrm>
            <a:off x="2785872" y="5337047"/>
            <a:ext cx="2584704" cy="1580587"/>
          </a:xfrm>
          <a:prstGeom prst="rect">
            <a:avLst/>
          </a:prstGeom>
        </p:spPr>
        <p:txBody>
          <a:bodyPr lIns="0" tIns="0" rIns="0" bIns="0">
            <a:noAutofit/>
          </a:bodyPr>
          <a:lstStyle/>
          <a:p>
            <a:pPr indent="0" algn="ctr">
              <a:spcBef>
                <a:spcPts val="2310"/>
              </a:spcBef>
              <a:spcAft>
                <a:spcPts val="1050"/>
              </a:spcAft>
            </a:pPr>
            <a:r>
              <a:rPr lang="en-US" sz="1500" b="1" dirty="0">
                <a:latin typeface="Times New Roman"/>
              </a:rPr>
              <a:t>Submitted By -</a:t>
            </a:r>
          </a:p>
          <a:p>
            <a:pPr indent="0">
              <a:lnSpc>
                <a:spcPts val="2328"/>
              </a:lnSpc>
            </a:pPr>
            <a:r>
              <a:rPr lang="en-US" sz="1300" dirty="0">
                <a:latin typeface="Arial"/>
              </a:rPr>
              <a:t>Karan Singh </a:t>
            </a:r>
            <a:r>
              <a:rPr lang="en-US" sz="1300" dirty="0" err="1">
                <a:latin typeface="Arial"/>
              </a:rPr>
              <a:t>Tomar</a:t>
            </a:r>
            <a:r>
              <a:rPr lang="en-US" sz="1300" dirty="0">
                <a:latin typeface="Arial"/>
              </a:rPr>
              <a:t> (191500383) Shruti Sharma (191500793)     Arpit Verma (191500151)   </a:t>
            </a:r>
            <a:r>
              <a:rPr lang="en-US" sz="1300" dirty="0" err="1">
                <a:latin typeface="Arial"/>
              </a:rPr>
              <a:t>Dipansh</a:t>
            </a:r>
            <a:r>
              <a:rPr lang="en-US" sz="1300" dirty="0">
                <a:latin typeface="Arial"/>
              </a:rPr>
              <a:t> Rawat (191500269)</a:t>
            </a:r>
          </a:p>
        </p:txBody>
      </p:sp>
      <p:sp>
        <p:nvSpPr>
          <p:cNvPr id="7" name="Rectangle 6"/>
          <p:cNvSpPr/>
          <p:nvPr/>
        </p:nvSpPr>
        <p:spPr>
          <a:xfrm>
            <a:off x="1819656" y="7141464"/>
            <a:ext cx="3983736" cy="1106424"/>
          </a:xfrm>
          <a:prstGeom prst="rect">
            <a:avLst/>
          </a:prstGeom>
        </p:spPr>
        <p:txBody>
          <a:bodyPr lIns="0" tIns="0" rIns="0" bIns="0">
            <a:noAutofit/>
          </a:bodyPr>
          <a:lstStyle/>
          <a:p>
            <a:pPr indent="0" algn="ctr">
              <a:lnSpc>
                <a:spcPts val="2352"/>
              </a:lnSpc>
              <a:spcBef>
                <a:spcPts val="1470"/>
              </a:spcBef>
            </a:pPr>
            <a:r>
              <a:rPr lang="en-US" sz="1300" b="1" dirty="0">
                <a:latin typeface="Arial"/>
              </a:rPr>
              <a:t>Under the Supervision Of Mrs. Ruchi Gupta  Senior Technical Trainer </a:t>
            </a:r>
            <a:r>
              <a:rPr lang="en-US" sz="1300" b="1" dirty="0">
                <a:latin typeface="Times New Roman"/>
              </a:rPr>
              <a:t>Department of Computer Engineering &amp; Applications</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896112"/>
            <a:ext cx="4373880" cy="185928"/>
          </a:xfrm>
          <a:prstGeom prst="rect">
            <a:avLst/>
          </a:prstGeom>
        </p:spPr>
        <p:txBody>
          <a:bodyPr wrap="none" lIns="0" tIns="0" rIns="0" bIns="0">
            <a:noAutofit/>
          </a:bodyPr>
          <a:lstStyle/>
          <a:p>
            <a:pPr indent="0" algn="just"/>
            <a:r>
              <a:rPr lang="en-US" sz="1300" b="1">
                <a:latin typeface="Times New Roman"/>
              </a:rPr>
              <a:t>2.3 HARDWARE AND SOFTWARE REQUIREMENTS</a:t>
            </a:r>
          </a:p>
        </p:txBody>
      </p:sp>
      <p:sp>
        <p:nvSpPr>
          <p:cNvPr id="3" name="Rectangle 2"/>
          <p:cNvSpPr/>
          <p:nvPr/>
        </p:nvSpPr>
        <p:spPr>
          <a:xfrm>
            <a:off x="902208" y="1347216"/>
            <a:ext cx="1789176" cy="2834640"/>
          </a:xfrm>
          <a:prstGeom prst="rect">
            <a:avLst/>
          </a:prstGeom>
        </p:spPr>
        <p:txBody>
          <a:bodyPr lIns="0" tIns="0" rIns="0" bIns="0">
            <a:noAutofit/>
          </a:bodyPr>
          <a:lstStyle/>
          <a:p>
            <a:pPr indent="0">
              <a:spcAft>
                <a:spcPts val="1470"/>
              </a:spcAft>
            </a:pPr>
            <a:r>
              <a:rPr lang="en-US" sz="1300" b="1" u="sng">
                <a:latin typeface="Times New Roman"/>
              </a:rPr>
              <a:t>Hardware Requirement</a:t>
            </a:r>
          </a:p>
          <a:p>
            <a:pPr marL="139700" indent="0">
              <a:lnSpc>
                <a:spcPts val="1560"/>
              </a:lnSpc>
            </a:pPr>
            <a:r>
              <a:rPr lang="en-US" sz="1150" b="1">
                <a:latin typeface="Times New Roman"/>
              </a:rPr>
              <a:t>Processor Operating System RAM</a:t>
            </a:r>
          </a:p>
          <a:p>
            <a:pPr marL="139700" indent="0">
              <a:lnSpc>
                <a:spcPts val="1560"/>
              </a:lnSpc>
              <a:spcAft>
                <a:spcPts val="1050"/>
              </a:spcAft>
            </a:pPr>
            <a:r>
              <a:rPr lang="en-US" sz="1150" b="1">
                <a:latin typeface="Times New Roman"/>
              </a:rPr>
              <a:t>Hardware Devices Hard Disk</a:t>
            </a:r>
          </a:p>
          <a:p>
            <a:pPr indent="0">
              <a:spcAft>
                <a:spcPts val="1470"/>
              </a:spcAft>
            </a:pPr>
            <a:r>
              <a:rPr lang="en-US" sz="1300" b="1">
                <a:latin typeface="Times New Roman"/>
              </a:rPr>
              <a:t>Software Requirement</a:t>
            </a:r>
          </a:p>
          <a:p>
            <a:pPr marL="139700" indent="0">
              <a:lnSpc>
                <a:spcPts val="1584"/>
              </a:lnSpc>
            </a:pPr>
            <a:r>
              <a:rPr lang="en-US" sz="1150" b="1">
                <a:latin typeface="Times New Roman"/>
              </a:rPr>
              <a:t>Technology implemented Language Used Database Web Browser</a:t>
            </a:r>
          </a:p>
        </p:txBody>
      </p:sp>
      <p:sp>
        <p:nvSpPr>
          <p:cNvPr id="4" name="Rectangle 3"/>
          <p:cNvSpPr/>
          <p:nvPr/>
        </p:nvSpPr>
        <p:spPr>
          <a:xfrm>
            <a:off x="2926080" y="1767840"/>
            <a:ext cx="1700784" cy="950976"/>
          </a:xfrm>
          <a:prstGeom prst="rect">
            <a:avLst/>
          </a:prstGeom>
        </p:spPr>
        <p:txBody>
          <a:bodyPr lIns="0" tIns="0" rIns="0" bIns="0">
            <a:noAutofit/>
          </a:bodyPr>
          <a:lstStyle/>
          <a:p>
            <a:pPr indent="0">
              <a:lnSpc>
                <a:spcPts val="1584"/>
              </a:lnSpc>
            </a:pPr>
            <a:r>
              <a:rPr lang="en-US" sz="1100">
                <a:latin typeface="Times New Roman"/>
              </a:rPr>
              <a:t>Pentium and above All existing OS 2GB and above Desktops, Tablets, Mobiles 4GB and above</a:t>
            </a:r>
          </a:p>
        </p:txBody>
      </p:sp>
      <p:sp>
        <p:nvSpPr>
          <p:cNvPr id="5" name="Rectangle 4"/>
          <p:cNvSpPr/>
          <p:nvPr/>
        </p:nvSpPr>
        <p:spPr>
          <a:xfrm>
            <a:off x="2926080" y="3429000"/>
            <a:ext cx="1892808" cy="783336"/>
          </a:xfrm>
          <a:prstGeom prst="rect">
            <a:avLst/>
          </a:prstGeom>
        </p:spPr>
        <p:txBody>
          <a:bodyPr lIns="0" tIns="0" rIns="0" bIns="0">
            <a:noAutofit/>
          </a:bodyPr>
          <a:lstStyle/>
          <a:p>
            <a:pPr indent="0" algn="just">
              <a:lnSpc>
                <a:spcPts val="1584"/>
              </a:lnSpc>
            </a:pPr>
            <a:r>
              <a:rPr lang="en-US" sz="1100">
                <a:latin typeface="Times New Roman"/>
              </a:rPr>
              <a:t>Full-Stack Web Development HTML, CSS, JavaScript, Java MySQL(Maria DB)</a:t>
            </a:r>
          </a:p>
          <a:p>
            <a:pPr indent="0" algn="just">
              <a:lnSpc>
                <a:spcPts val="1584"/>
              </a:lnSpc>
            </a:pPr>
            <a:r>
              <a:rPr lang="en-US" sz="1100">
                <a:latin typeface="Times New Roman"/>
              </a:rPr>
              <a:t>All Existing Browser</a:t>
            </a:r>
          </a:p>
        </p:txBody>
      </p:sp>
      <p:sp>
        <p:nvSpPr>
          <p:cNvPr id="6" name="Rectangle 5"/>
          <p:cNvSpPr/>
          <p:nvPr/>
        </p:nvSpPr>
        <p:spPr>
          <a:xfrm>
            <a:off x="438912" y="4946904"/>
            <a:ext cx="6986016" cy="1758696"/>
          </a:xfrm>
          <a:prstGeom prst="rect">
            <a:avLst/>
          </a:prstGeom>
        </p:spPr>
        <p:txBody>
          <a:bodyPr lIns="0" tIns="0" rIns="0" bIns="0">
            <a:noAutofit/>
          </a:bodyPr>
          <a:lstStyle/>
          <a:p>
            <a:pPr marL="482600" indent="0" algn="just">
              <a:spcAft>
                <a:spcPts val="1050"/>
              </a:spcAft>
            </a:pPr>
            <a:r>
              <a:rPr lang="en-US" sz="1300" b="1">
                <a:latin typeface="Times New Roman"/>
              </a:rPr>
              <a:t>2.4 MODULES AND FUNCTIONALITIES</a:t>
            </a:r>
          </a:p>
          <a:p>
            <a:pPr indent="0" algn="just">
              <a:lnSpc>
                <a:spcPts val="1224"/>
              </a:lnSpc>
            </a:pPr>
            <a:r>
              <a:rPr lang="en-US" sz="1050" b="1">
                <a:latin typeface="Times New Roman"/>
              </a:rPr>
              <a:t>Front end Module:</a:t>
            </a:r>
          </a:p>
          <a:p>
            <a:pPr indent="0" algn="just">
              <a:lnSpc>
                <a:spcPts val="1224"/>
              </a:lnSpc>
              <a:spcAft>
                <a:spcPts val="630"/>
              </a:spcAft>
            </a:pPr>
            <a:r>
              <a:rPr lang="en-US" sz="1050">
                <a:latin typeface="Times New Roman"/>
              </a:rPr>
              <a:t>The front-end of a website is the part that users interact with. Everything that you see when you're navigating around the Internet, from fonts and colors to dropdown menus and sliders, is a combo of HTML, CSS, and JavaScript being controlled by your computer's browser.</a:t>
            </a:r>
          </a:p>
          <a:p>
            <a:pPr indent="0" algn="just">
              <a:lnSpc>
                <a:spcPts val="1224"/>
              </a:lnSpc>
            </a:pPr>
            <a:r>
              <a:rPr lang="en-US" sz="1050" b="1">
                <a:latin typeface="Times New Roman"/>
              </a:rPr>
              <a:t>Backend Module:</a:t>
            </a:r>
          </a:p>
          <a:p>
            <a:pPr indent="0" algn="just">
              <a:lnSpc>
                <a:spcPts val="1224"/>
              </a:lnSpc>
              <a:spcAft>
                <a:spcPts val="1470"/>
              </a:spcAft>
            </a:pPr>
            <a:r>
              <a:rPr lang="en-US" sz="1050">
                <a:latin typeface="Times New Roman"/>
              </a:rPr>
              <a:t>The backend (or “server-side”) is the portion of the website you don't see. It's responsible for storing and organizing data, and ensuring everything on the client-side actually works. The backend communicates with the frontend, sending and receiving information to be displayed as a web page.</a:t>
            </a:r>
          </a:p>
        </p:txBody>
      </p:sp>
      <p:sp>
        <p:nvSpPr>
          <p:cNvPr id="7" name="Rectangle 6"/>
          <p:cNvSpPr/>
          <p:nvPr/>
        </p:nvSpPr>
        <p:spPr>
          <a:xfrm>
            <a:off x="484632" y="7010400"/>
            <a:ext cx="6937248" cy="600456"/>
          </a:xfrm>
          <a:prstGeom prst="rect">
            <a:avLst/>
          </a:prstGeom>
        </p:spPr>
        <p:txBody>
          <a:bodyPr lIns="0" tIns="0" rIns="0" bIns="0">
            <a:noAutofit/>
          </a:bodyPr>
          <a:lstStyle/>
          <a:p>
            <a:pPr indent="0" algn="just">
              <a:lnSpc>
                <a:spcPts val="1200"/>
              </a:lnSpc>
              <a:spcBef>
                <a:spcPts val="1470"/>
              </a:spcBef>
            </a:pPr>
            <a:r>
              <a:rPr lang="en-US" sz="1050" b="1">
                <a:latin typeface="Times New Roman"/>
              </a:rPr>
              <a:t>Database Module:</a:t>
            </a:r>
          </a:p>
          <a:p>
            <a:pPr indent="0" algn="just">
              <a:lnSpc>
                <a:spcPts val="1200"/>
              </a:lnSpc>
            </a:pPr>
            <a:r>
              <a:rPr lang="en-US" sz="1050">
                <a:latin typeface="Times New Roman"/>
              </a:rPr>
              <a:t>A web database is a system for storing information that can then be accessed via a website. For example, an online community may have a database that stores the username, password, and other details of all its members. ... At its most simple level, a web database is a set of one or more tables that contain data.</a:t>
            </a:r>
          </a:p>
        </p:txBody>
      </p:sp>
      <p:sp>
        <p:nvSpPr>
          <p:cNvPr id="8" name="Rectangle 7"/>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9" name="Rectangle 8"/>
          <p:cNvSpPr/>
          <p:nvPr/>
        </p:nvSpPr>
        <p:spPr>
          <a:xfrm>
            <a:off x="6553200" y="9119616"/>
            <a:ext cx="490728" cy="176784"/>
          </a:xfrm>
          <a:prstGeom prst="rect">
            <a:avLst/>
          </a:prstGeom>
        </p:spPr>
        <p:txBody>
          <a:bodyPr wrap="none" lIns="0" tIns="0" rIns="0" bIns="0">
            <a:noAutofit/>
          </a:bodyPr>
          <a:lstStyle/>
          <a:p>
            <a:pPr indent="0"/>
            <a:r>
              <a:rPr lang="en-US" sz="1100">
                <a:latin typeface="Arial"/>
              </a:rPr>
              <a:t>Page 5</a:t>
            </a:r>
          </a:p>
        </p:txBody>
      </p:sp>
    </p:spTree>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2168" y="2429256"/>
            <a:ext cx="6242304" cy="4160520"/>
          </a:xfrm>
          <a:prstGeom prst="rect">
            <a:avLst/>
          </a:prstGeom>
        </p:spPr>
      </p:pic>
      <p:sp>
        <p:nvSpPr>
          <p:cNvPr id="3" name="Rectangle 2"/>
          <p:cNvSpPr/>
          <p:nvPr/>
        </p:nvSpPr>
        <p:spPr>
          <a:xfrm>
            <a:off x="3489960" y="545592"/>
            <a:ext cx="1298448" cy="195072"/>
          </a:xfrm>
          <a:prstGeom prst="rect">
            <a:avLst/>
          </a:prstGeom>
        </p:spPr>
        <p:txBody>
          <a:bodyPr wrap="none" lIns="0" tIns="0" rIns="0" bIns="0">
            <a:noAutofit/>
          </a:bodyPr>
          <a:lstStyle/>
          <a:p>
            <a:pPr indent="0"/>
            <a:r>
              <a:rPr lang="en-US" sz="1800">
                <a:latin typeface="Times New Roman"/>
              </a:rPr>
              <a:t>CHAPTER- 3</a:t>
            </a:r>
          </a:p>
        </p:txBody>
      </p:sp>
      <p:sp>
        <p:nvSpPr>
          <p:cNvPr id="4" name="Rectangle 3"/>
          <p:cNvSpPr/>
          <p:nvPr/>
        </p:nvSpPr>
        <p:spPr>
          <a:xfrm>
            <a:off x="3197352" y="1045464"/>
            <a:ext cx="2017776" cy="179832"/>
          </a:xfrm>
          <a:prstGeom prst="rect">
            <a:avLst/>
          </a:prstGeom>
        </p:spPr>
        <p:txBody>
          <a:bodyPr wrap="none" lIns="0" tIns="0" rIns="0" bIns="0">
            <a:noAutofit/>
          </a:bodyPr>
          <a:lstStyle/>
          <a:p>
            <a:pPr indent="0"/>
            <a:r>
              <a:rPr lang="en-US" sz="1500" b="1" u="sng">
                <a:latin typeface="Times New Roman"/>
              </a:rPr>
              <a:t>SOFTWARE DESIGN</a:t>
            </a:r>
          </a:p>
        </p:txBody>
      </p:sp>
      <p:sp>
        <p:nvSpPr>
          <p:cNvPr id="5" name="Rectangle 4"/>
          <p:cNvSpPr/>
          <p:nvPr/>
        </p:nvSpPr>
        <p:spPr>
          <a:xfrm>
            <a:off x="899160" y="1795272"/>
            <a:ext cx="2115312" cy="161544"/>
          </a:xfrm>
          <a:prstGeom prst="rect">
            <a:avLst/>
          </a:prstGeom>
        </p:spPr>
        <p:txBody>
          <a:bodyPr wrap="none" lIns="0" tIns="0" rIns="0" bIns="0">
            <a:noAutofit/>
          </a:bodyPr>
          <a:lstStyle/>
          <a:p>
            <a:pPr indent="0"/>
            <a:r>
              <a:rPr lang="en-US" sz="1300" b="1">
                <a:latin typeface="Times New Roman"/>
              </a:rPr>
              <a:t>3.1 USE-CASE DIAGRAM</a:t>
            </a:r>
          </a:p>
        </p:txBody>
      </p:sp>
      <p:sp>
        <p:nvSpPr>
          <p:cNvPr id="6" name="Rectangle 5"/>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553200" y="9119616"/>
            <a:ext cx="490728" cy="176784"/>
          </a:xfrm>
          <a:prstGeom prst="rect">
            <a:avLst/>
          </a:prstGeom>
        </p:spPr>
        <p:txBody>
          <a:bodyPr wrap="none" lIns="0" tIns="0" rIns="0" bIns="0">
            <a:noAutofit/>
          </a:bodyPr>
          <a:lstStyle/>
          <a:p>
            <a:pPr indent="0"/>
            <a:r>
              <a:rPr lang="en-US" sz="1100">
                <a:latin typeface="Arial"/>
              </a:rPr>
              <a:t>Page 6</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780032"/>
            <a:ext cx="6336792" cy="6117336"/>
          </a:xfrm>
          <a:prstGeom prst="rect">
            <a:avLst/>
          </a:prstGeom>
        </p:spPr>
      </p:pic>
      <p:sp>
        <p:nvSpPr>
          <p:cNvPr id="3" name="Rectangle 2"/>
          <p:cNvSpPr/>
          <p:nvPr/>
        </p:nvSpPr>
        <p:spPr>
          <a:xfrm>
            <a:off x="899160" y="789432"/>
            <a:ext cx="1609344" cy="219456"/>
          </a:xfrm>
          <a:prstGeom prst="rect">
            <a:avLst/>
          </a:prstGeom>
        </p:spPr>
        <p:txBody>
          <a:bodyPr wrap="none" lIns="0" tIns="0" rIns="0" bIns="0">
            <a:noAutofit/>
          </a:bodyPr>
          <a:lstStyle/>
          <a:p>
            <a:pPr indent="0"/>
            <a:r>
              <a:rPr lang="en-US" sz="1600" b="1">
                <a:latin typeface="Times New Roman"/>
              </a:rPr>
              <a:t>3.2 Class Diagram</a:t>
            </a:r>
          </a:p>
        </p:txBody>
      </p:sp>
      <p:sp>
        <p:nvSpPr>
          <p:cNvPr id="4" name="Rectangle 3"/>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5" name="Rectangle 4"/>
          <p:cNvSpPr/>
          <p:nvPr/>
        </p:nvSpPr>
        <p:spPr>
          <a:xfrm>
            <a:off x="6553200" y="9119616"/>
            <a:ext cx="490728" cy="176784"/>
          </a:xfrm>
          <a:prstGeom prst="rect">
            <a:avLst/>
          </a:prstGeom>
        </p:spPr>
        <p:txBody>
          <a:bodyPr wrap="none" lIns="0" tIns="0" rIns="0" bIns="0">
            <a:noAutofit/>
          </a:bodyPr>
          <a:lstStyle/>
          <a:p>
            <a:pPr indent="0"/>
            <a:r>
              <a:rPr lang="en-US" sz="1100">
                <a:latin typeface="Arial"/>
              </a:rPr>
              <a:t>Page 7</a:t>
            </a:r>
          </a:p>
        </p:txBody>
      </p:sp>
    </p:spTree>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4608" y="1536192"/>
            <a:ext cx="5797296" cy="4791456"/>
          </a:xfrm>
          <a:prstGeom prst="rect">
            <a:avLst/>
          </a:prstGeom>
        </p:spPr>
      </p:pic>
      <p:sp>
        <p:nvSpPr>
          <p:cNvPr id="3" name="Rectangle 2"/>
          <p:cNvSpPr/>
          <p:nvPr/>
        </p:nvSpPr>
        <p:spPr>
          <a:xfrm>
            <a:off x="871728" y="560832"/>
            <a:ext cx="1859280" cy="207264"/>
          </a:xfrm>
          <a:prstGeom prst="rect">
            <a:avLst/>
          </a:prstGeom>
        </p:spPr>
        <p:txBody>
          <a:bodyPr wrap="none" lIns="0" tIns="0" rIns="0" bIns="0">
            <a:noAutofit/>
          </a:bodyPr>
          <a:lstStyle/>
          <a:p>
            <a:pPr indent="0"/>
            <a:r>
              <a:rPr lang="en-US" sz="1300" b="1">
                <a:latin typeface="Times New Roman"/>
              </a:rPr>
              <a:t>3.3 Data Flow Diagram</a:t>
            </a:r>
          </a:p>
        </p:txBody>
      </p:sp>
      <p:sp>
        <p:nvSpPr>
          <p:cNvPr id="4" name="Rectangle 3"/>
          <p:cNvSpPr/>
          <p:nvPr/>
        </p:nvSpPr>
        <p:spPr>
          <a:xfrm>
            <a:off x="530352" y="9119616"/>
            <a:ext cx="2029968" cy="182880"/>
          </a:xfrm>
          <a:prstGeom prst="rect">
            <a:avLst/>
          </a:prstGeom>
        </p:spPr>
        <p:txBody>
          <a:bodyPr wrap="none" lIns="0" tIns="0" rIns="0" bIns="0">
            <a:noAutofit/>
          </a:bodyPr>
          <a:lstStyle/>
          <a:p>
            <a:pPr indent="0"/>
            <a:r>
              <a:rPr lang="en-US" sz="1200">
                <a:latin typeface="Times New Roman"/>
              </a:rPr>
              <a:t>Dept. of CEA, GLAU, Mathura</a:t>
            </a:r>
          </a:p>
        </p:txBody>
      </p:sp>
      <p:sp>
        <p:nvSpPr>
          <p:cNvPr id="5" name="Rectangle 4"/>
          <p:cNvSpPr/>
          <p:nvPr/>
        </p:nvSpPr>
        <p:spPr>
          <a:xfrm>
            <a:off x="6522720" y="9107424"/>
            <a:ext cx="554736" cy="182880"/>
          </a:xfrm>
          <a:prstGeom prst="rect">
            <a:avLst/>
          </a:prstGeom>
        </p:spPr>
        <p:txBody>
          <a:bodyPr wrap="none" lIns="0" tIns="0" rIns="0" bIns="0">
            <a:noAutofit/>
          </a:bodyPr>
          <a:lstStyle/>
          <a:p>
            <a:pPr indent="0"/>
            <a:r>
              <a:rPr lang="en-US" sz="1100">
                <a:latin typeface="Arial"/>
              </a:rPr>
              <a:t>Page 8</a:t>
            </a:r>
          </a:p>
        </p:txBody>
      </p:sp>
    </p:spTree>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5650992"/>
            <a:ext cx="6019800" cy="3057144"/>
          </a:xfrm>
          <a:prstGeom prst="rect">
            <a:avLst/>
          </a:prstGeom>
        </p:spPr>
      </p:pic>
      <p:sp>
        <p:nvSpPr>
          <p:cNvPr id="3" name="Rectangle 2"/>
          <p:cNvSpPr/>
          <p:nvPr/>
        </p:nvSpPr>
        <p:spPr>
          <a:xfrm>
            <a:off x="3267456" y="518160"/>
            <a:ext cx="1252728" cy="195072"/>
          </a:xfrm>
          <a:prstGeom prst="rect">
            <a:avLst/>
          </a:prstGeom>
        </p:spPr>
        <p:txBody>
          <a:bodyPr wrap="none" lIns="0" tIns="0" rIns="0" bIns="0">
            <a:noAutofit/>
          </a:bodyPr>
          <a:lstStyle/>
          <a:p>
            <a:pPr indent="0"/>
            <a:r>
              <a:rPr lang="en-US" sz="1800">
                <a:latin typeface="Times New Roman"/>
              </a:rPr>
              <a:t>CHAPTER-4</a:t>
            </a:r>
          </a:p>
        </p:txBody>
      </p:sp>
      <p:sp>
        <p:nvSpPr>
          <p:cNvPr id="4" name="Rectangle 3"/>
          <p:cNvSpPr/>
          <p:nvPr/>
        </p:nvSpPr>
        <p:spPr>
          <a:xfrm>
            <a:off x="2871216" y="1018032"/>
            <a:ext cx="2090928" cy="179832"/>
          </a:xfrm>
          <a:prstGeom prst="rect">
            <a:avLst/>
          </a:prstGeom>
        </p:spPr>
        <p:txBody>
          <a:bodyPr wrap="none" lIns="0" tIns="0" rIns="0" bIns="0">
            <a:noAutofit/>
          </a:bodyPr>
          <a:lstStyle/>
          <a:p>
            <a:pPr indent="0">
              <a:spcAft>
                <a:spcPts val="1890"/>
              </a:spcAft>
            </a:pPr>
            <a:r>
              <a:rPr lang="en-US" sz="1500" b="1" u="sng">
                <a:latin typeface="Times New Roman"/>
              </a:rPr>
              <a:t>TECHNOLOGY USED</a:t>
            </a:r>
          </a:p>
        </p:txBody>
      </p:sp>
      <p:sp>
        <p:nvSpPr>
          <p:cNvPr id="5" name="Rectangle 4"/>
          <p:cNvSpPr/>
          <p:nvPr/>
        </p:nvSpPr>
        <p:spPr>
          <a:xfrm>
            <a:off x="883920" y="1548384"/>
            <a:ext cx="6050280" cy="3788664"/>
          </a:xfrm>
          <a:prstGeom prst="rect">
            <a:avLst/>
          </a:prstGeom>
        </p:spPr>
        <p:txBody>
          <a:bodyPr lIns="0" tIns="0" rIns="0" bIns="0">
            <a:noAutofit/>
          </a:bodyPr>
          <a:lstStyle/>
          <a:p>
            <a:pPr indent="0" algn="just">
              <a:spcBef>
                <a:spcPts val="1890"/>
              </a:spcBef>
              <a:spcAft>
                <a:spcPts val="1050"/>
              </a:spcAft>
            </a:pPr>
            <a:r>
              <a:rPr lang="en-US" sz="1300" b="1">
                <a:latin typeface="Times New Roman"/>
              </a:rPr>
              <a:t>4.1 Full - Stack</a:t>
            </a:r>
          </a:p>
          <a:p>
            <a:pPr indent="0" algn="just">
              <a:lnSpc>
                <a:spcPts val="1968"/>
              </a:lnSpc>
            </a:pPr>
            <a:r>
              <a:rPr lang="en-US" sz="1100">
                <a:latin typeface="Times New Roman"/>
              </a:rPr>
              <a:t>In the world of software programming, it helps to have someone on the team who is something of a jack of all trades. They can help with various stages of development and have the versatility and time management to assist all levels of the development team. When it comes to web development, that role belongs to the Full Stack Developer. This is not a Back End or Front End developer, but someone who handles both — a “Full Stack,” as it was.</a:t>
            </a:r>
          </a:p>
          <a:p>
            <a:pPr indent="0" algn="just">
              <a:lnSpc>
                <a:spcPts val="1968"/>
              </a:lnSpc>
            </a:pPr>
            <a:r>
              <a:rPr lang="en-US" sz="1100">
                <a:latin typeface="Times New Roman"/>
              </a:rPr>
              <a:t>A Full Stack Developer is someone who works with the Back End — or server side — of the application as well as the Front End, or client side. Full Stack Developers have to have some </a:t>
            </a:r>
            <a:r>
              <a:rPr lang="en-US" sz="1150" b="1">
                <a:latin typeface="Times New Roman"/>
              </a:rPr>
              <a:t>skills in a wide variety of coding niches</a:t>
            </a:r>
            <a:r>
              <a:rPr lang="en-US" sz="1100">
                <a:latin typeface="Times New Roman"/>
              </a:rPr>
              <a:t>, from databases to graphic design and UI/UX management in order to do their job well. They are something of a swing, ready to assist wherever needed in the process.</a:t>
            </a:r>
          </a:p>
          <a:p>
            <a:pPr indent="0" algn="just">
              <a:lnSpc>
                <a:spcPts val="1968"/>
              </a:lnSpc>
              <a:spcAft>
                <a:spcPts val="3360"/>
              </a:spcAft>
            </a:pPr>
            <a:r>
              <a:rPr lang="en-US" sz="1100">
                <a:latin typeface="Times New Roman"/>
              </a:rPr>
              <a:t>Full Stack Developers are highly intelligent people who have trained through their education or through years in related fields on the job force. These jobs are </a:t>
            </a:r>
            <a:r>
              <a:rPr lang="en-US" sz="1150" b="1">
                <a:latin typeface="Times New Roman"/>
              </a:rPr>
              <a:t>in high demand</a:t>
            </a:r>
            <a:r>
              <a:rPr lang="en-US" sz="1100">
                <a:latin typeface="Times New Roman"/>
              </a:rPr>
              <a:t>, but employers don’t want to trust their web development to just anyone. There are certain standards of education and work experience that Full Stack Developers have to meet to be hired.</a:t>
            </a:r>
          </a:p>
        </p:txBody>
      </p:sp>
      <p:sp>
        <p:nvSpPr>
          <p:cNvPr id="6" name="Rectangle 5"/>
          <p:cNvSpPr/>
          <p:nvPr/>
        </p:nvSpPr>
        <p:spPr>
          <a:xfrm>
            <a:off x="6269736" y="5803392"/>
            <a:ext cx="475488" cy="265176"/>
          </a:xfrm>
          <a:prstGeom prst="rect">
            <a:avLst/>
          </a:prstGeom>
        </p:spPr>
        <p:txBody>
          <a:bodyPr lIns="0" tIns="0" rIns="0" bIns="0">
            <a:noAutofit/>
          </a:bodyPr>
          <a:lstStyle/>
          <a:p>
            <a:pPr indent="0"/>
            <a:r>
              <a:rPr lang="en-US" sz="900">
                <a:solidFill>
                  <a:srgbClr val="432906"/>
                </a:solidFill>
                <a:latin typeface="Arial"/>
              </a:rPr>
              <a:t>CODING</a:t>
            </a:r>
          </a:p>
          <a:p>
            <a:pPr indent="0"/>
            <a:r>
              <a:rPr lang="en-US" sz="1200" b="1">
                <a:latin typeface="Arial"/>
              </a:rPr>
              <a:t>DOJO</a:t>
            </a:r>
          </a:p>
        </p:txBody>
      </p:sp>
      <p:sp>
        <p:nvSpPr>
          <p:cNvPr id="7" name="Rectangle 6"/>
          <p:cNvSpPr/>
          <p:nvPr/>
        </p:nvSpPr>
        <p:spPr>
          <a:xfrm>
            <a:off x="3776472" y="7281672"/>
            <a:ext cx="362712" cy="97536"/>
          </a:xfrm>
          <a:prstGeom prst="rect">
            <a:avLst/>
          </a:prstGeom>
        </p:spPr>
        <p:txBody>
          <a:bodyPr wrap="none" lIns="0" tIns="0" rIns="0" bIns="0">
            <a:noAutofit/>
          </a:bodyPr>
          <a:lstStyle/>
          <a:p>
            <a:pPr indent="0"/>
            <a:r>
              <a:rPr lang="en-US" sz="600">
                <a:solidFill>
                  <a:srgbClr val="FFFFFF"/>
                </a:solidFill>
                <a:latin typeface="Arial"/>
              </a:rPr>
              <a:t>DEVOPS</a:t>
            </a:r>
          </a:p>
        </p:txBody>
      </p:sp>
      <p:sp>
        <p:nvSpPr>
          <p:cNvPr id="8" name="Rectangle 7"/>
          <p:cNvSpPr/>
          <p:nvPr/>
        </p:nvSpPr>
        <p:spPr>
          <a:xfrm>
            <a:off x="2542032" y="6053328"/>
            <a:ext cx="1353312" cy="128016"/>
          </a:xfrm>
          <a:prstGeom prst="rect">
            <a:avLst/>
          </a:prstGeom>
        </p:spPr>
        <p:txBody>
          <a:bodyPr wrap="none" lIns="0" tIns="0" rIns="0" bIns="0">
            <a:noAutofit/>
          </a:bodyPr>
          <a:lstStyle/>
          <a:p>
            <a:pPr indent="0" algn="r">
              <a:spcBef>
                <a:spcPts val="3360"/>
              </a:spcBef>
            </a:pPr>
            <a:r>
              <a:rPr lang="en-US" sz="1200" b="1">
                <a:solidFill>
                  <a:srgbClr val="29292B"/>
                </a:solidFill>
                <a:latin typeface="Arial"/>
              </a:rPr>
              <a:t>FULL STACK DEV</a:t>
            </a:r>
          </a:p>
        </p:txBody>
      </p:sp>
      <p:sp>
        <p:nvSpPr>
          <p:cNvPr id="9" name="Rectangle 8"/>
          <p:cNvSpPr/>
          <p:nvPr/>
        </p:nvSpPr>
        <p:spPr>
          <a:xfrm>
            <a:off x="1316736" y="7303008"/>
            <a:ext cx="2145792" cy="60960"/>
          </a:xfrm>
          <a:prstGeom prst="rect">
            <a:avLst/>
          </a:prstGeom>
        </p:spPr>
        <p:txBody>
          <a:bodyPr wrap="none" lIns="0" tIns="0" rIns="0" bIns="0">
            <a:noAutofit/>
          </a:bodyPr>
          <a:lstStyle/>
          <a:p>
            <a:pPr indent="0"/>
            <a:r>
              <a:rPr lang="en-US" sz="550" b="1">
                <a:solidFill>
                  <a:srgbClr val="FFFFFF"/>
                </a:solidFill>
                <a:latin typeface="Arial"/>
              </a:rPr>
              <a:t>FRONT-END DEV BACK END DEV DATABASES</a:t>
            </a:r>
          </a:p>
        </p:txBody>
      </p:sp>
      <p:sp>
        <p:nvSpPr>
          <p:cNvPr id="10" name="Rectangle 9"/>
          <p:cNvSpPr/>
          <p:nvPr/>
        </p:nvSpPr>
        <p:spPr>
          <a:xfrm>
            <a:off x="4389120" y="7303008"/>
            <a:ext cx="682752" cy="60960"/>
          </a:xfrm>
          <a:prstGeom prst="rect">
            <a:avLst/>
          </a:prstGeom>
        </p:spPr>
        <p:txBody>
          <a:bodyPr wrap="none" lIns="0" tIns="0" rIns="0" bIns="0">
            <a:noAutofit/>
          </a:bodyPr>
          <a:lstStyle/>
          <a:p>
            <a:pPr indent="0"/>
            <a:r>
              <a:rPr lang="en-US" sz="550" b="1">
                <a:solidFill>
                  <a:srgbClr val="FFFFFF"/>
                </a:solidFill>
                <a:latin typeface="Arial"/>
              </a:rPr>
              <a:t>MOBILE APP DEV</a:t>
            </a:r>
          </a:p>
        </p:txBody>
      </p:sp>
      <p:sp>
        <p:nvSpPr>
          <p:cNvPr id="11" name="Rectangle 10"/>
          <p:cNvSpPr/>
          <p:nvPr/>
        </p:nvSpPr>
        <p:spPr>
          <a:xfrm>
            <a:off x="2127504" y="7784592"/>
            <a:ext cx="999744" cy="536448"/>
          </a:xfrm>
          <a:prstGeom prst="rect">
            <a:avLst/>
          </a:prstGeom>
        </p:spPr>
        <p:txBody>
          <a:bodyPr lIns="0" tIns="0" rIns="0" bIns="0">
            <a:noAutofit/>
          </a:bodyPr>
          <a:lstStyle/>
          <a:p>
            <a:pPr indent="0"/>
            <a:r>
              <a:rPr lang="en-US" sz="2700" b="1">
                <a:solidFill>
                  <a:srgbClr val="FFFFFF"/>
                </a:solidFill>
                <a:latin typeface="Arial"/>
              </a:rPr>
              <a:t>O </a:t>
            </a:r>
            <a:r>
              <a:rPr lang="en-US" sz="2700" b="1">
                <a:solidFill>
                  <a:srgbClr val="F8E6C9"/>
                </a:solidFill>
                <a:latin typeface="Arial"/>
              </a:rPr>
              <a:t>©</a:t>
            </a:r>
          </a:p>
          <a:p>
            <a:pPr indent="0" algn="just"/>
            <a:r>
              <a:rPr lang="en-US" sz="2300">
                <a:solidFill>
                  <a:srgbClr val="F8E6C9"/>
                </a:solidFill>
                <a:latin typeface="Impact"/>
              </a:rPr>
              <a:t>k </a:t>
            </a:r>
            <a:r>
              <a:rPr lang="en-US" sz="2300">
                <a:solidFill>
                  <a:srgbClr val="FFFFFF"/>
                </a:solidFill>
                <a:latin typeface="Impact"/>
              </a:rPr>
              <a:t>© © </a:t>
            </a:r>
            <a:r>
              <a:rPr lang="en-US" sz="1050" b="1" spc="-50">
                <a:solidFill>
                  <a:srgbClr val="FFFFFF"/>
                </a:solidFill>
                <a:latin typeface="Times New Roman"/>
              </a:rPr>
              <a:t>£56</a:t>
            </a:r>
          </a:p>
        </p:txBody>
      </p:sp>
      <p:sp>
        <p:nvSpPr>
          <p:cNvPr id="12" name="Rectangle 11"/>
          <p:cNvSpPr/>
          <p:nvPr/>
        </p:nvSpPr>
        <p:spPr>
          <a:xfrm>
            <a:off x="3669792" y="7808976"/>
            <a:ext cx="1353312" cy="536448"/>
          </a:xfrm>
          <a:prstGeom prst="rect">
            <a:avLst/>
          </a:prstGeom>
        </p:spPr>
        <p:txBody>
          <a:bodyPr lIns="0" tIns="0" rIns="0" bIns="0">
            <a:noAutofit/>
          </a:bodyPr>
          <a:lstStyle/>
          <a:p>
            <a:pPr marL="719328" indent="0">
              <a:spcAft>
                <a:spcPts val="210"/>
              </a:spcAft>
            </a:pPr>
            <a:r>
              <a:rPr lang="en-US" sz="2700" b="1" spc="-100">
                <a:solidFill>
                  <a:srgbClr val="BCC47F"/>
                </a:solidFill>
                <a:latin typeface="Times New Roman"/>
              </a:rPr>
              <a:t>iljj</a:t>
            </a:r>
          </a:p>
          <a:p>
            <a:pPr indent="0" algn="ctr">
              <a:spcAft>
                <a:spcPts val="840"/>
              </a:spcAft>
            </a:pPr>
            <a:r>
              <a:rPr lang="en-US" sz="3300" b="1" spc="-250">
                <a:solidFill>
                  <a:srgbClr val="FFFFFF"/>
                </a:solidFill>
                <a:latin typeface="Courier New"/>
              </a:rPr>
              <a:t>oo</a:t>
            </a:r>
          </a:p>
        </p:txBody>
      </p:sp>
      <p:sp>
        <p:nvSpPr>
          <p:cNvPr id="13" name="Rectangle 12"/>
          <p:cNvSpPr/>
          <p:nvPr/>
        </p:nvSpPr>
        <p:spPr>
          <a:xfrm>
            <a:off x="1042416" y="8528304"/>
            <a:ext cx="3450336" cy="85344"/>
          </a:xfrm>
          <a:prstGeom prst="rect">
            <a:avLst/>
          </a:prstGeom>
        </p:spPr>
        <p:txBody>
          <a:bodyPr wrap="none" lIns="0" tIns="0" rIns="0" bIns="0">
            <a:noAutofit/>
          </a:bodyPr>
          <a:lstStyle/>
          <a:p>
            <a:pPr indent="0">
              <a:spcBef>
                <a:spcPts val="840"/>
              </a:spcBef>
            </a:pPr>
            <a:r>
              <a:rPr lang="en-US" sz="650">
                <a:solidFill>
                  <a:srgbClr val="B8DBF5"/>
                </a:solidFill>
                <a:latin typeface="Arial"/>
              </a:rPr>
              <a:t>Source: </a:t>
            </a:r>
            <a:r>
              <a:rPr lang="en-US" sz="650">
                <a:solidFill>
                  <a:srgbClr val="B8DBF5"/>
                </a:solidFill>
                <a:latin typeface="Arial"/>
                <a:hlinkClick r:id="rId3"/>
              </a:rPr>
              <a:t>https://hackernoon.com/6-essential-tips-on-how-to-become-a-full-stack-developer</a:t>
            </a:r>
          </a:p>
        </p:txBody>
      </p:sp>
      <p:sp>
        <p:nvSpPr>
          <p:cNvPr id="14" name="Rectangle 13"/>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15" name="Rectangle 14"/>
          <p:cNvSpPr/>
          <p:nvPr/>
        </p:nvSpPr>
        <p:spPr>
          <a:xfrm>
            <a:off x="6553200" y="9119616"/>
            <a:ext cx="490728" cy="176784"/>
          </a:xfrm>
          <a:prstGeom prst="rect">
            <a:avLst/>
          </a:prstGeom>
        </p:spPr>
        <p:txBody>
          <a:bodyPr wrap="none" lIns="0" tIns="0" rIns="0" bIns="0">
            <a:noAutofit/>
          </a:bodyPr>
          <a:lstStyle/>
          <a:p>
            <a:pPr indent="0"/>
            <a:r>
              <a:rPr lang="en-US" sz="1100">
                <a:latin typeface="Arial"/>
              </a:rPr>
              <a:t>Page 9</a:t>
            </a:r>
          </a:p>
        </p:txBody>
      </p:sp>
    </p:spTree>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5256" y="582168"/>
            <a:ext cx="3017520" cy="219456"/>
          </a:xfrm>
          <a:prstGeom prst="rect">
            <a:avLst/>
          </a:prstGeom>
        </p:spPr>
        <p:txBody>
          <a:bodyPr wrap="none" lIns="0" tIns="0" rIns="0" bIns="0">
            <a:noAutofit/>
          </a:bodyPr>
          <a:lstStyle/>
          <a:p>
            <a:pPr indent="0">
              <a:spcAft>
                <a:spcPts val="1680"/>
              </a:spcAft>
            </a:pPr>
            <a:r>
              <a:rPr lang="en-US" sz="1500" b="1">
                <a:latin typeface="Times New Roman"/>
              </a:rPr>
              <a:t>4.2 Programming Languages Used</a:t>
            </a:r>
          </a:p>
        </p:txBody>
      </p:sp>
      <p:sp>
        <p:nvSpPr>
          <p:cNvPr id="3" name="Rectangle 2"/>
          <p:cNvSpPr/>
          <p:nvPr/>
        </p:nvSpPr>
        <p:spPr>
          <a:xfrm>
            <a:off x="1194816" y="1075944"/>
            <a:ext cx="6224016" cy="5138928"/>
          </a:xfrm>
          <a:prstGeom prst="rect">
            <a:avLst/>
          </a:prstGeom>
        </p:spPr>
        <p:txBody>
          <a:bodyPr lIns="0" tIns="0" rIns="0" bIns="0">
            <a:noAutofit/>
          </a:bodyPr>
          <a:lstStyle/>
          <a:p>
            <a:pPr marL="243840" marR="495300" indent="-228600" algn="just">
              <a:lnSpc>
                <a:spcPts val="1416"/>
              </a:lnSpc>
              <a:spcBef>
                <a:spcPts val="1680"/>
              </a:spcBef>
              <a:spcAft>
                <a:spcPts val="840"/>
              </a:spcAft>
            </a:pPr>
            <a:r>
              <a:rPr lang="en-US" sz="1100">
                <a:latin typeface="Times New Roman"/>
              </a:rPr>
              <a:t>•</a:t>
            </a:r>
            <a:r>
              <a:rPr lang="en-US" sz="1150" b="1">
                <a:latin typeface="Times New Roman"/>
              </a:rPr>
              <a:t>    </a:t>
            </a:r>
            <a:r>
              <a:rPr lang="en-US" sz="1150" b="1" u="sng">
                <a:latin typeface="Times New Roman"/>
              </a:rPr>
              <a:t>HTML</a:t>
            </a:r>
            <a:r>
              <a:rPr lang="en-US" sz="1100">
                <a:latin typeface="Times New Roman"/>
              </a:rPr>
              <a:t>: HTML stands for Hyper Text Markup Language. HTML describes the structure of web pages using markup. It is used to provide the content (words, images, audio, video, and so on) to the web pages. It is a tag based language. They are defined within the angle brackets. HTML file can be created using a text editor.</a:t>
            </a:r>
          </a:p>
          <a:p>
            <a:pPr marL="243840" marR="431800" indent="-228600" algn="just">
              <a:lnSpc>
                <a:spcPts val="1344"/>
              </a:lnSpc>
              <a:spcAft>
                <a:spcPts val="840"/>
              </a:spcAft>
            </a:pPr>
            <a:r>
              <a:rPr lang="en-US" sz="1100">
                <a:latin typeface="Times New Roman"/>
              </a:rPr>
              <a:t>•    </a:t>
            </a:r>
            <a:r>
              <a:rPr lang="en-US" sz="1150" b="1">
                <a:latin typeface="Times New Roman"/>
              </a:rPr>
              <a:t>CSS</a:t>
            </a:r>
            <a:r>
              <a:rPr lang="en-US" sz="1100">
                <a:latin typeface="Times New Roman"/>
              </a:rPr>
              <a:t>: CSS stands for Cascading Style Sheets. CSS describes how HTML elements are to be presented on screen. CSS can control the layout of multiple web pages all at once. Also, includes adding visuals like color, fonts, layouts, etc.</a:t>
            </a:r>
          </a:p>
          <a:p>
            <a:pPr marL="243840" marR="495300" indent="-228600" algn="just">
              <a:lnSpc>
                <a:spcPts val="1368"/>
              </a:lnSpc>
              <a:spcAft>
                <a:spcPts val="840"/>
              </a:spcAft>
            </a:pPr>
            <a:r>
              <a:rPr lang="en-US" sz="1100">
                <a:latin typeface="Times New Roman"/>
              </a:rPr>
              <a:t>•</a:t>
            </a:r>
            <a:r>
              <a:rPr lang="en-US" sz="1150" b="1">
                <a:latin typeface="Times New Roman"/>
              </a:rPr>
              <a:t>    </a:t>
            </a:r>
            <a:r>
              <a:rPr lang="en-US" sz="1150" b="1" u="sng">
                <a:latin typeface="Times New Roman"/>
              </a:rPr>
              <a:t>JavaScript</a:t>
            </a:r>
            <a:r>
              <a:rPr lang="en-US" sz="1100">
                <a:latin typeface="Times New Roman"/>
              </a:rPr>
              <a:t>: JavaScript is based on functional programming. Therefore, functions are fundamental building blocks of JavaScript. Function contains set of statements that perform some task. You define a function using 'function' keyword.</a:t>
            </a:r>
          </a:p>
          <a:p>
            <a:pPr marL="243840" marR="431800" indent="-228600" algn="just">
              <a:lnSpc>
                <a:spcPts val="1392"/>
              </a:lnSpc>
              <a:spcAft>
                <a:spcPts val="840"/>
              </a:spcAft>
            </a:pPr>
            <a:r>
              <a:rPr lang="en-US" sz="1100">
                <a:latin typeface="Times New Roman"/>
              </a:rPr>
              <a:t>•</a:t>
            </a:r>
            <a:r>
              <a:rPr lang="en-US" sz="1150" b="1">
                <a:latin typeface="Times New Roman"/>
              </a:rPr>
              <a:t>    </a:t>
            </a:r>
            <a:r>
              <a:rPr lang="en-US" sz="1150" b="1" u="sng">
                <a:latin typeface="Times New Roman"/>
              </a:rPr>
              <a:t>Bootstrap</a:t>
            </a:r>
            <a:r>
              <a:rPr lang="en-US" sz="1100">
                <a:latin typeface="Times New Roman"/>
              </a:rPr>
              <a:t>: Bootstrap is an HTML, CSS &amp; JS Library that focuses on simplifying the development of informative web pages (as opposed to web apps). The primary purpose of adding it to a web project is to apply Bootstrap's choices of color, size, font and layout to that project.</a:t>
            </a:r>
          </a:p>
          <a:p>
            <a:pPr marL="243840" marR="495300" indent="-228600" algn="just">
              <a:lnSpc>
                <a:spcPts val="1368"/>
              </a:lnSpc>
            </a:pPr>
            <a:r>
              <a:rPr lang="en-US" sz="1100">
                <a:latin typeface="Times New Roman"/>
              </a:rPr>
              <a:t>•</a:t>
            </a:r>
            <a:r>
              <a:rPr lang="en-US" sz="1150" b="1">
                <a:latin typeface="Times New Roman"/>
              </a:rPr>
              <a:t>    </a:t>
            </a:r>
            <a:r>
              <a:rPr lang="en-US" sz="1150" b="1" u="sng">
                <a:latin typeface="Times New Roman"/>
              </a:rPr>
              <a:t>Java</a:t>
            </a:r>
            <a:r>
              <a:rPr lang="en-US" sz="1100">
                <a:latin typeface="Times New Roman"/>
              </a:rPr>
              <a:t>: Java is a programming language and computing platform. Java is a general- purpose, class-based, object-oriented programming language designed for having lesser implementation dependencies. It is a computing platform for application development.</a:t>
            </a:r>
          </a:p>
          <a:p>
            <a:pPr marL="243840" marR="495300" indent="0" algn="just">
              <a:lnSpc>
                <a:spcPts val="1368"/>
              </a:lnSpc>
              <a:spcAft>
                <a:spcPts val="840"/>
              </a:spcAft>
            </a:pPr>
            <a:r>
              <a:rPr lang="en-US" sz="1100">
                <a:latin typeface="Times New Roman"/>
              </a:rPr>
              <a:t>Java is fast, secure, and reliable, therefore. It is widely used for developing Java applications in laptops, data centers, game consoles, scientific supercomputers, cell phones, etc.</a:t>
            </a:r>
          </a:p>
          <a:p>
            <a:pPr marL="243840" indent="0" algn="just">
              <a:lnSpc>
                <a:spcPts val="1368"/>
              </a:lnSpc>
            </a:pPr>
            <a:r>
              <a:rPr lang="en-US" sz="1150" b="1" u="sng">
                <a:latin typeface="Times New Roman"/>
              </a:rPr>
              <a:t>PHP</a:t>
            </a:r>
            <a:r>
              <a:rPr lang="en-US" sz="1150" b="1">
                <a:latin typeface="Times New Roman"/>
              </a:rPr>
              <a:t> </a:t>
            </a:r>
            <a:r>
              <a:rPr lang="en-US" sz="1100">
                <a:solidFill>
                  <a:srgbClr val="1E1E1E"/>
                </a:solidFill>
                <a:latin typeface="Arial"/>
              </a:rPr>
              <a:t>(Hypertext Preprocessor)</a:t>
            </a:r>
            <a:r>
              <a:rPr lang="en-US" sz="1150" b="1">
                <a:latin typeface="Times New Roman"/>
              </a:rPr>
              <a:t>: </a:t>
            </a:r>
            <a:r>
              <a:rPr lang="en-US" sz="1100">
                <a:solidFill>
                  <a:srgbClr val="1E1E1E"/>
                </a:solidFill>
                <a:latin typeface="Times New Roman"/>
              </a:rPr>
              <a:t>is known as a </a:t>
            </a:r>
            <a:r>
              <a:rPr lang="en-US" sz="1150" b="1">
                <a:solidFill>
                  <a:srgbClr val="1E1E1E"/>
                </a:solidFill>
                <a:latin typeface="Times New Roman"/>
              </a:rPr>
              <a:t>general-purpose scripting language that can be used to develop dynamic and interactive websites</a:t>
            </a:r>
            <a:r>
              <a:rPr lang="en-US" sz="1100">
                <a:solidFill>
                  <a:srgbClr val="1E1E1E"/>
                </a:solidFill>
                <a:latin typeface="Times New Roman"/>
              </a:rPr>
              <a:t>. It was among the first server-side languages that could be embedded into HTML, making it easier to add functionality to web pages without needing to call external files for data.</a:t>
            </a:r>
          </a:p>
        </p:txBody>
      </p:sp>
      <p:sp>
        <p:nvSpPr>
          <p:cNvPr id="4" name="Rectangle 3"/>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5" name="Rectangle 4"/>
          <p:cNvSpPr/>
          <p:nvPr/>
        </p:nvSpPr>
        <p:spPr>
          <a:xfrm>
            <a:off x="6553200" y="9119616"/>
            <a:ext cx="573024" cy="176784"/>
          </a:xfrm>
          <a:prstGeom prst="rect">
            <a:avLst/>
          </a:prstGeom>
        </p:spPr>
        <p:txBody>
          <a:bodyPr wrap="none" lIns="0" tIns="0" rIns="0" bIns="0">
            <a:noAutofit/>
          </a:bodyPr>
          <a:lstStyle/>
          <a:p>
            <a:pPr indent="0"/>
            <a:r>
              <a:rPr lang="en-US" sz="1100">
                <a:latin typeface="Arial"/>
              </a:rPr>
              <a:t>Page 10</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084576" y="609600"/>
            <a:ext cx="1304544" cy="195072"/>
          </a:xfrm>
          <a:prstGeom prst="rect">
            <a:avLst/>
          </a:prstGeom>
        </p:spPr>
        <p:txBody>
          <a:bodyPr wrap="none" lIns="0" tIns="0" rIns="0" bIns="0">
            <a:noAutofit/>
          </a:bodyPr>
          <a:lstStyle/>
          <a:p>
            <a:pPr indent="0"/>
            <a:r>
              <a:rPr lang="en-US" sz="1800">
                <a:latin typeface="Times New Roman"/>
              </a:rPr>
              <a:t>CHAPTER -5</a:t>
            </a:r>
          </a:p>
        </p:txBody>
      </p:sp>
      <p:sp>
        <p:nvSpPr>
          <p:cNvPr id="3" name="Rectangle 2"/>
          <p:cNvSpPr/>
          <p:nvPr/>
        </p:nvSpPr>
        <p:spPr>
          <a:xfrm>
            <a:off x="1978152" y="1112520"/>
            <a:ext cx="4291584" cy="179832"/>
          </a:xfrm>
          <a:prstGeom prst="rect">
            <a:avLst/>
          </a:prstGeom>
        </p:spPr>
        <p:txBody>
          <a:bodyPr wrap="none" lIns="0" tIns="0" rIns="0" bIns="0">
            <a:noAutofit/>
          </a:bodyPr>
          <a:lstStyle/>
          <a:p>
            <a:pPr indent="0">
              <a:spcAft>
                <a:spcPts val="1890"/>
              </a:spcAft>
            </a:pPr>
            <a:r>
              <a:rPr lang="en-US" sz="1500" b="1" u="sng">
                <a:latin typeface="Times New Roman"/>
              </a:rPr>
              <a:t>IMPLEMENTATION AND USER INTERFACE</a:t>
            </a:r>
          </a:p>
        </p:txBody>
      </p:sp>
      <p:sp>
        <p:nvSpPr>
          <p:cNvPr id="4" name="Rectangle 3"/>
          <p:cNvSpPr/>
          <p:nvPr/>
        </p:nvSpPr>
        <p:spPr>
          <a:xfrm>
            <a:off x="893064" y="1618488"/>
            <a:ext cx="6028944" cy="3194304"/>
          </a:xfrm>
          <a:prstGeom prst="rect">
            <a:avLst/>
          </a:prstGeom>
        </p:spPr>
        <p:txBody>
          <a:bodyPr lIns="0" tIns="0" rIns="0" bIns="0">
            <a:noAutofit/>
          </a:bodyPr>
          <a:lstStyle/>
          <a:p>
            <a:pPr indent="0" algn="just">
              <a:lnSpc>
                <a:spcPts val="1968"/>
              </a:lnSpc>
              <a:spcBef>
                <a:spcPts val="1890"/>
              </a:spcBef>
            </a:pPr>
            <a:r>
              <a:rPr lang="en-US" sz="1100">
                <a:solidFill>
                  <a:srgbClr val="1E1E1E"/>
                </a:solidFill>
                <a:latin typeface="Times New Roman"/>
              </a:rPr>
              <a:t>Creating an Website concept design with screen sketches, functional flow diagrams, and ER diagrams is the best way to communicate your vision to the full stack developer. Making the concept clear to the developer is probably the most important factor in full stack development. Yet it is one of the most common problems or obstacles in a full stack development outsourcing project. No matter what the marketing and profit goals are or if you are outsourcing an app for your personal use, you need to fully design and document the app concept if you expect a programmer to make your vision a reality. Developers are not mind readers and even descriptions given during conversations can be very fleeting or interpreted differently. Fully documenting your concept, therefore, leaves little to chance.</a:t>
            </a:r>
          </a:p>
          <a:p>
            <a:pPr indent="0" algn="just">
              <a:lnSpc>
                <a:spcPts val="1968"/>
              </a:lnSpc>
            </a:pPr>
            <a:r>
              <a:rPr lang="en-US" sz="1100">
                <a:solidFill>
                  <a:srgbClr val="1E1E1E"/>
                </a:solidFill>
                <a:latin typeface="Times New Roman"/>
              </a:rPr>
              <a:t>The two most important things to do are:</a:t>
            </a:r>
          </a:p>
          <a:p>
            <a:pPr indent="0" algn="just">
              <a:lnSpc>
                <a:spcPts val="1968"/>
              </a:lnSpc>
            </a:pPr>
            <a:r>
              <a:rPr lang="en-US" sz="1150" b="1">
                <a:solidFill>
                  <a:srgbClr val="1E1E1E"/>
                </a:solidFill>
                <a:latin typeface="Times New Roman"/>
              </a:rPr>
              <a:t>A)</a:t>
            </a:r>
            <a:r>
              <a:rPr lang="en-US" sz="1100">
                <a:solidFill>
                  <a:srgbClr val="1E1E1E"/>
                </a:solidFill>
                <a:latin typeface="Times New Roman"/>
              </a:rPr>
              <a:t>    make a comprehensive description of how the Website works and what it does (functionality), and</a:t>
            </a:r>
          </a:p>
          <a:p>
            <a:pPr indent="0" algn="just">
              <a:lnSpc>
                <a:spcPts val="1968"/>
              </a:lnSpc>
              <a:spcAft>
                <a:spcPts val="2310"/>
              </a:spcAft>
            </a:pPr>
            <a:r>
              <a:rPr lang="en-US" sz="1150" b="1">
                <a:solidFill>
                  <a:srgbClr val="1E1E1E"/>
                </a:solidFill>
                <a:latin typeface="Times New Roman"/>
              </a:rPr>
              <a:t>B)</a:t>
            </a:r>
            <a:r>
              <a:rPr lang="en-US" sz="1100">
                <a:solidFill>
                  <a:srgbClr val="1E1E1E"/>
                </a:solidFill>
                <a:latin typeface="Times New Roman"/>
              </a:rPr>
              <a:t>    create a comprehensive description of what the user sees and does (look and feel).</a:t>
            </a:r>
          </a:p>
        </p:txBody>
      </p:sp>
      <p:sp>
        <p:nvSpPr>
          <p:cNvPr id="5" name="Rectangle 4"/>
          <p:cNvSpPr/>
          <p:nvPr/>
        </p:nvSpPr>
        <p:spPr>
          <a:xfrm>
            <a:off x="899160" y="5303520"/>
            <a:ext cx="6016752" cy="2258568"/>
          </a:xfrm>
          <a:prstGeom prst="rect">
            <a:avLst/>
          </a:prstGeom>
        </p:spPr>
        <p:txBody>
          <a:bodyPr lIns="0" tIns="0" rIns="0" bIns="0">
            <a:noAutofit/>
          </a:bodyPr>
          <a:lstStyle/>
          <a:p>
            <a:pPr indent="0" algn="just">
              <a:spcBef>
                <a:spcPts val="2310"/>
              </a:spcBef>
              <a:spcAft>
                <a:spcPts val="840"/>
              </a:spcAft>
            </a:pPr>
            <a:r>
              <a:rPr lang="en-US" sz="1500" b="1">
                <a:solidFill>
                  <a:srgbClr val="1E1E1E"/>
                </a:solidFill>
                <a:latin typeface="Times New Roman"/>
              </a:rPr>
              <a:t>5.1 Implementation:</a:t>
            </a:r>
          </a:p>
          <a:p>
            <a:pPr indent="0" algn="just">
              <a:lnSpc>
                <a:spcPts val="1968"/>
              </a:lnSpc>
            </a:pPr>
            <a:r>
              <a:rPr lang="en-US" sz="1100">
                <a:latin typeface="Times New Roman"/>
              </a:rPr>
              <a:t>Implementation simply means carrying out the activities described in your work plan. </a:t>
            </a:r>
            <a:r>
              <a:rPr lang="en-US" sz="1100">
                <a:latin typeface="Times New Roman"/>
                <a:hlinkClick r:id="rId2"/>
              </a:rPr>
              <a:t>Executing a</a:t>
            </a:r>
            <a:r>
              <a:rPr lang="en-US" sz="1100">
                <a:latin typeface="Times New Roman"/>
              </a:rPr>
              <a:t> project in the water and sanitation sector is a very complex mission, as it requires the coordination of a wide range of activities, the overseeing of a team, the management of budget, the </a:t>
            </a:r>
            <a:r>
              <a:rPr lang="en-US" sz="1100">
                <a:latin typeface="Times New Roman"/>
                <a:hlinkClick r:id="rId3"/>
              </a:rPr>
              <a:t>communication t</a:t>
            </a:r>
            <a:r>
              <a:rPr lang="en-US" sz="1100">
                <a:latin typeface="Times New Roman"/>
              </a:rPr>
              <a:t>o the public, among other issues. Independent of whether it is a social project to raise the awareness and promote hygiene or it is a construction project for service delivery, there is a certain process that has to be followed. The following lines will give you an introduction into the implementation of projects in sustainable sanitation and water management, and highlights key aspects that have to be taken into account for a successful implementation.</a:t>
            </a:r>
          </a:p>
        </p:txBody>
      </p:sp>
      <p:sp>
        <p:nvSpPr>
          <p:cNvPr id="6" name="Rectangle 5"/>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553200" y="9119616"/>
            <a:ext cx="551688" cy="176784"/>
          </a:xfrm>
          <a:prstGeom prst="rect">
            <a:avLst/>
          </a:prstGeom>
        </p:spPr>
        <p:txBody>
          <a:bodyPr wrap="none" lIns="0" tIns="0" rIns="0" bIns="0">
            <a:noAutofit/>
          </a:bodyPr>
          <a:lstStyle/>
          <a:p>
            <a:pPr indent="0"/>
            <a:r>
              <a:rPr lang="en-US" sz="1100">
                <a:latin typeface="Arial"/>
              </a:rPr>
              <a:t>Page 11</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2208" y="734568"/>
            <a:ext cx="3578352" cy="176784"/>
          </a:xfrm>
          <a:prstGeom prst="rect">
            <a:avLst/>
          </a:prstGeom>
        </p:spPr>
        <p:txBody>
          <a:bodyPr wrap="none" lIns="0" tIns="0" rIns="0" bIns="0">
            <a:noAutofit/>
          </a:bodyPr>
          <a:lstStyle/>
          <a:p>
            <a:pPr indent="0">
              <a:spcAft>
                <a:spcPts val="1260"/>
              </a:spcAft>
            </a:pPr>
            <a:r>
              <a:rPr lang="en-US" sz="1100">
                <a:latin typeface="Times New Roman"/>
              </a:rPr>
              <a:t>Implementation of GLA-CSED is done in various phases:</a:t>
            </a:r>
          </a:p>
        </p:txBody>
      </p:sp>
      <p:sp>
        <p:nvSpPr>
          <p:cNvPr id="3" name="Rectangle 2"/>
          <p:cNvSpPr/>
          <p:nvPr/>
        </p:nvSpPr>
        <p:spPr>
          <a:xfrm>
            <a:off x="1130808" y="1109472"/>
            <a:ext cx="5519928" cy="1837944"/>
          </a:xfrm>
          <a:prstGeom prst="rect">
            <a:avLst/>
          </a:prstGeom>
        </p:spPr>
        <p:txBody>
          <a:bodyPr lIns="0" tIns="0" rIns="0" bIns="0">
            <a:noAutofit/>
          </a:bodyPr>
          <a:lstStyle/>
          <a:p>
            <a:pPr indent="0" algn="just">
              <a:spcBef>
                <a:spcPts val="1260"/>
              </a:spcBef>
              <a:spcAft>
                <a:spcPts val="840"/>
              </a:spcAft>
            </a:pPr>
            <a:r>
              <a:rPr lang="en-US" sz="1100">
                <a:latin typeface="Times New Roman"/>
              </a:rPr>
              <a:t>•    Firstly, we had built the login/signup interface.</a:t>
            </a:r>
          </a:p>
          <a:p>
            <a:pPr marL="250952" indent="-228600">
              <a:lnSpc>
                <a:spcPts val="1368"/>
              </a:lnSpc>
              <a:spcAft>
                <a:spcPts val="420"/>
              </a:spcAft>
            </a:pPr>
            <a:r>
              <a:rPr lang="en-US" sz="1100">
                <a:latin typeface="Times New Roman"/>
              </a:rPr>
              <a:t>•    Then, we had move towards the classes page, and started some work over the backend part.</a:t>
            </a:r>
          </a:p>
          <a:p>
            <a:pPr indent="0" algn="just">
              <a:lnSpc>
                <a:spcPts val="2328"/>
              </a:lnSpc>
            </a:pPr>
            <a:r>
              <a:rPr lang="en-US" sz="1100">
                <a:latin typeface="Times New Roman"/>
              </a:rPr>
              <a:t>•    After that, we went over to design the Landing page.</a:t>
            </a:r>
          </a:p>
          <a:p>
            <a:pPr indent="0" algn="just">
              <a:lnSpc>
                <a:spcPts val="2328"/>
              </a:lnSpc>
            </a:pPr>
            <a:r>
              <a:rPr lang="en-US" sz="1100">
                <a:latin typeface="Times New Roman"/>
              </a:rPr>
              <a:t>•    Next, we went over the Contact and Support page of the Landing page.</a:t>
            </a:r>
          </a:p>
          <a:p>
            <a:pPr indent="0" algn="just">
              <a:lnSpc>
                <a:spcPts val="2328"/>
              </a:lnSpc>
            </a:pPr>
            <a:r>
              <a:rPr lang="en-US" sz="1100">
                <a:latin typeface="Times New Roman"/>
              </a:rPr>
              <a:t>•    Then, towards the project page.</a:t>
            </a:r>
          </a:p>
          <a:p>
            <a:pPr indent="0" algn="just">
              <a:lnSpc>
                <a:spcPts val="2328"/>
              </a:lnSpc>
              <a:spcAft>
                <a:spcPts val="3150"/>
              </a:spcAft>
            </a:pPr>
            <a:r>
              <a:rPr lang="en-US" sz="1100">
                <a:latin typeface="Times New Roman"/>
              </a:rPr>
              <a:t>•    Last, we have About Us and Blog page.</a:t>
            </a:r>
          </a:p>
        </p:txBody>
      </p:sp>
      <p:sp>
        <p:nvSpPr>
          <p:cNvPr id="4" name="Rectangle 3"/>
          <p:cNvSpPr/>
          <p:nvPr/>
        </p:nvSpPr>
        <p:spPr>
          <a:xfrm>
            <a:off x="1133856" y="3642360"/>
            <a:ext cx="2081784" cy="161544"/>
          </a:xfrm>
          <a:prstGeom prst="rect">
            <a:avLst/>
          </a:prstGeom>
        </p:spPr>
        <p:txBody>
          <a:bodyPr wrap="none" lIns="0" tIns="0" rIns="0" bIns="0">
            <a:noAutofit/>
          </a:bodyPr>
          <a:lstStyle/>
          <a:p>
            <a:pPr indent="0" algn="just">
              <a:spcBef>
                <a:spcPts val="3150"/>
              </a:spcBef>
              <a:spcAft>
                <a:spcPts val="2100"/>
              </a:spcAft>
            </a:pPr>
            <a:r>
              <a:rPr lang="en-US" sz="1300" b="1" u="sng">
                <a:latin typeface="Times New Roman"/>
              </a:rPr>
              <a:t>Different Modules Present:</a:t>
            </a:r>
          </a:p>
        </p:txBody>
      </p:sp>
      <p:sp>
        <p:nvSpPr>
          <p:cNvPr id="5" name="Rectangle 4"/>
          <p:cNvSpPr/>
          <p:nvPr/>
        </p:nvSpPr>
        <p:spPr>
          <a:xfrm>
            <a:off x="441960" y="4166616"/>
            <a:ext cx="6979920" cy="2057400"/>
          </a:xfrm>
          <a:prstGeom prst="rect">
            <a:avLst/>
          </a:prstGeom>
        </p:spPr>
        <p:txBody>
          <a:bodyPr lIns="0" tIns="0" rIns="0" bIns="0">
            <a:noAutofit/>
          </a:bodyPr>
          <a:lstStyle/>
          <a:p>
            <a:pPr indent="0" algn="just">
              <a:lnSpc>
                <a:spcPts val="1632"/>
              </a:lnSpc>
              <a:spcBef>
                <a:spcPts val="2100"/>
              </a:spcBef>
            </a:pPr>
            <a:r>
              <a:rPr lang="en-US" sz="1300" b="1">
                <a:latin typeface="Times New Roman"/>
              </a:rPr>
              <a:t>Front end Module:</a:t>
            </a:r>
          </a:p>
          <a:p>
            <a:pPr indent="0" algn="just">
              <a:lnSpc>
                <a:spcPts val="1632"/>
              </a:lnSpc>
              <a:spcAft>
                <a:spcPts val="840"/>
              </a:spcAft>
            </a:pPr>
            <a:r>
              <a:rPr lang="en-US" sz="1200">
                <a:latin typeface="Times New Roman"/>
              </a:rPr>
              <a:t>The front-end of a website is the part that users interact with. Everything that you see when you're navigating around the Internet, from fonts and colors to dropdown menus and sliders, is a combo of HTML, CSS, and JavaScript being controlled by your computer's browser.</a:t>
            </a:r>
          </a:p>
          <a:p>
            <a:pPr indent="0" algn="just">
              <a:spcAft>
                <a:spcPts val="420"/>
              </a:spcAft>
            </a:pPr>
            <a:r>
              <a:rPr lang="en-US" sz="1300" b="1">
                <a:latin typeface="Times New Roman"/>
              </a:rPr>
              <a:t>Backend Module:</a:t>
            </a:r>
          </a:p>
          <a:p>
            <a:pPr indent="0" algn="just">
              <a:lnSpc>
                <a:spcPts val="1608"/>
              </a:lnSpc>
              <a:spcAft>
                <a:spcPts val="2100"/>
              </a:spcAft>
            </a:pPr>
            <a:r>
              <a:rPr lang="en-US" sz="1200">
                <a:latin typeface="Times New Roman"/>
              </a:rPr>
              <a:t>The backend (or “server-side”) is the portion of the website you don't see. It's responsible for storing and organizing data, and ensuring everything on the client-side actually works. The backend communicates with the frontend, sending and receiving information to be displayed as a web page.</a:t>
            </a:r>
          </a:p>
        </p:txBody>
      </p:sp>
      <p:sp>
        <p:nvSpPr>
          <p:cNvPr id="6" name="Rectangle 5"/>
          <p:cNvSpPr/>
          <p:nvPr/>
        </p:nvSpPr>
        <p:spPr>
          <a:xfrm>
            <a:off x="484632" y="6644640"/>
            <a:ext cx="6934200" cy="987552"/>
          </a:xfrm>
          <a:prstGeom prst="rect">
            <a:avLst/>
          </a:prstGeom>
        </p:spPr>
        <p:txBody>
          <a:bodyPr lIns="0" tIns="0" rIns="0" bIns="0">
            <a:noAutofit/>
          </a:bodyPr>
          <a:lstStyle/>
          <a:p>
            <a:pPr indent="0" algn="just">
              <a:spcBef>
                <a:spcPts val="2100"/>
              </a:spcBef>
              <a:spcAft>
                <a:spcPts val="420"/>
              </a:spcAft>
            </a:pPr>
            <a:r>
              <a:rPr lang="en-US" sz="1300" b="1">
                <a:latin typeface="Times New Roman"/>
              </a:rPr>
              <a:t>Database Module:</a:t>
            </a:r>
          </a:p>
          <a:p>
            <a:pPr indent="139700" algn="just">
              <a:lnSpc>
                <a:spcPts val="1608"/>
              </a:lnSpc>
            </a:pPr>
            <a:r>
              <a:rPr lang="en-US" sz="1200">
                <a:latin typeface="Times New Roman"/>
              </a:rPr>
              <a:t>A web database is a system for storing information that can then be accessed via a website. For example, an online community may have a database that stores the username, password, and other details of all its members. ... At its most simple level, a web database is a set of one or more tables that contain data.</a:t>
            </a:r>
          </a:p>
        </p:txBody>
      </p:sp>
      <p:sp>
        <p:nvSpPr>
          <p:cNvPr id="7" name="Rectangle 6"/>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8" name="Rectangle 7"/>
          <p:cNvSpPr/>
          <p:nvPr/>
        </p:nvSpPr>
        <p:spPr>
          <a:xfrm>
            <a:off x="6553200" y="9119616"/>
            <a:ext cx="569976" cy="176784"/>
          </a:xfrm>
          <a:prstGeom prst="rect">
            <a:avLst/>
          </a:prstGeom>
        </p:spPr>
        <p:txBody>
          <a:bodyPr wrap="none" lIns="0" tIns="0" rIns="0" bIns="0">
            <a:noAutofit/>
          </a:bodyPr>
          <a:lstStyle/>
          <a:p>
            <a:pPr indent="0"/>
            <a:r>
              <a:rPr lang="en-US" sz="1100">
                <a:latin typeface="Arial"/>
              </a:rPr>
              <a:t>Page 12</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0392" y="1350264"/>
            <a:ext cx="5736336" cy="2752344"/>
          </a:xfrm>
          <a:prstGeom prst="rect">
            <a:avLst/>
          </a:prstGeom>
        </p:spPr>
      </p:pic>
      <p:pic>
        <p:nvPicPr>
          <p:cNvPr id="3" name="Picture 2"/>
          <p:cNvPicPr>
            <a:picLocks noChangeAspect="1"/>
          </p:cNvPicPr>
          <p:nvPr/>
        </p:nvPicPr>
        <p:blipFill>
          <a:blip r:embed="rId3"/>
          <a:stretch>
            <a:fillRect/>
          </a:stretch>
        </p:blipFill>
        <p:spPr>
          <a:xfrm>
            <a:off x="914400" y="5059680"/>
            <a:ext cx="5611368" cy="3212592"/>
          </a:xfrm>
          <a:prstGeom prst="rect">
            <a:avLst/>
          </a:prstGeom>
        </p:spPr>
      </p:pic>
      <p:sp>
        <p:nvSpPr>
          <p:cNvPr id="4" name="Rectangle 3"/>
          <p:cNvSpPr/>
          <p:nvPr/>
        </p:nvSpPr>
        <p:spPr>
          <a:xfrm>
            <a:off x="777240" y="630936"/>
            <a:ext cx="1502664" cy="594360"/>
          </a:xfrm>
          <a:prstGeom prst="rect">
            <a:avLst/>
          </a:prstGeom>
        </p:spPr>
        <p:txBody>
          <a:bodyPr lIns="0" tIns="0" rIns="0" bIns="0">
            <a:noAutofit/>
          </a:bodyPr>
          <a:lstStyle/>
          <a:p>
            <a:pPr indent="0" algn="just">
              <a:lnSpc>
                <a:spcPts val="3216"/>
              </a:lnSpc>
            </a:pPr>
            <a:r>
              <a:rPr lang="en-US" sz="1300" b="1">
                <a:latin typeface="Times New Roman"/>
              </a:rPr>
              <a:t>5.2 </a:t>
            </a:r>
            <a:r>
              <a:rPr lang="en-US" sz="1300" b="1" u="sng">
                <a:latin typeface="Times New Roman"/>
              </a:rPr>
              <a:t>User Interfaces:</a:t>
            </a:r>
          </a:p>
          <a:p>
            <a:pPr indent="0" algn="just">
              <a:lnSpc>
                <a:spcPts val="3216"/>
              </a:lnSpc>
            </a:pPr>
            <a:r>
              <a:rPr lang="en-US" sz="1150" b="1" u="sng">
                <a:latin typeface="Times New Roman"/>
              </a:rPr>
              <a:t>Home:</a:t>
            </a:r>
          </a:p>
        </p:txBody>
      </p:sp>
      <p:sp>
        <p:nvSpPr>
          <p:cNvPr id="5" name="Rectangle 4"/>
          <p:cNvSpPr/>
          <p:nvPr/>
        </p:nvSpPr>
        <p:spPr>
          <a:xfrm>
            <a:off x="911352" y="4602480"/>
            <a:ext cx="521208" cy="173736"/>
          </a:xfrm>
          <a:prstGeom prst="rect">
            <a:avLst/>
          </a:prstGeom>
        </p:spPr>
        <p:txBody>
          <a:bodyPr wrap="none" lIns="0" tIns="0" rIns="0" bIns="0">
            <a:noAutofit/>
          </a:bodyPr>
          <a:lstStyle/>
          <a:p>
            <a:pPr indent="0">
              <a:spcAft>
                <a:spcPts val="2730"/>
              </a:spcAft>
            </a:pPr>
            <a:r>
              <a:rPr lang="en-US" sz="1150" b="1" u="sng">
                <a:latin typeface="Times New Roman"/>
              </a:rPr>
              <a:t>Signun:</a:t>
            </a:r>
          </a:p>
        </p:txBody>
      </p:sp>
      <p:sp>
        <p:nvSpPr>
          <p:cNvPr id="6" name="Rectangle 5"/>
          <p:cNvSpPr/>
          <p:nvPr/>
        </p:nvSpPr>
        <p:spPr>
          <a:xfrm>
            <a:off x="4050792" y="5733288"/>
            <a:ext cx="320040" cy="79248"/>
          </a:xfrm>
          <a:prstGeom prst="rect">
            <a:avLst/>
          </a:prstGeom>
        </p:spPr>
        <p:txBody>
          <a:bodyPr wrap="none" lIns="0" tIns="0" rIns="0" bIns="0">
            <a:noAutofit/>
          </a:bodyPr>
          <a:lstStyle/>
          <a:p>
            <a:pPr indent="0"/>
            <a:r>
              <a:rPr lang="en-US" sz="400">
                <a:solidFill>
                  <a:srgbClr val="4F5051"/>
                </a:solidFill>
                <a:latin typeface="Arial"/>
              </a:rPr>
              <a:t>Username</a:t>
            </a:r>
          </a:p>
        </p:txBody>
      </p:sp>
      <p:sp>
        <p:nvSpPr>
          <p:cNvPr id="7" name="Rectangle 6"/>
          <p:cNvSpPr/>
          <p:nvPr/>
        </p:nvSpPr>
        <p:spPr>
          <a:xfrm>
            <a:off x="2795016" y="6038088"/>
            <a:ext cx="353568" cy="79248"/>
          </a:xfrm>
          <a:prstGeom prst="rect">
            <a:avLst/>
          </a:prstGeom>
        </p:spPr>
        <p:txBody>
          <a:bodyPr wrap="none" lIns="0" tIns="0" rIns="0" bIns="0">
            <a:noAutofit/>
          </a:bodyPr>
          <a:lstStyle/>
          <a:p>
            <a:pPr indent="0"/>
            <a:r>
              <a:rPr lang="en-US" sz="400">
                <a:solidFill>
                  <a:srgbClr val="4F5051"/>
                </a:solidFill>
                <a:latin typeface="Arial"/>
              </a:rPr>
              <a:t>Contact No.</a:t>
            </a:r>
          </a:p>
        </p:txBody>
      </p:sp>
      <p:sp>
        <p:nvSpPr>
          <p:cNvPr id="8" name="Rectangle 7"/>
          <p:cNvSpPr/>
          <p:nvPr/>
        </p:nvSpPr>
        <p:spPr>
          <a:xfrm>
            <a:off x="3581400" y="6038088"/>
            <a:ext cx="463296" cy="91440"/>
          </a:xfrm>
          <a:prstGeom prst="rect">
            <a:avLst/>
          </a:prstGeom>
        </p:spPr>
        <p:txBody>
          <a:bodyPr wrap="none" lIns="0" tIns="0" rIns="0" bIns="0">
            <a:noAutofit/>
          </a:bodyPr>
          <a:lstStyle/>
          <a:p>
            <a:pPr indent="0">
              <a:spcAft>
                <a:spcPts val="1260"/>
              </a:spcAft>
            </a:pPr>
            <a:r>
              <a:rPr lang="en-US" sz="400">
                <a:solidFill>
                  <a:srgbClr val="4F5051"/>
                </a:solidFill>
                <a:latin typeface="Arial"/>
              </a:rPr>
              <a:t>Registration No.</a:t>
            </a:r>
          </a:p>
        </p:txBody>
      </p:sp>
      <p:sp>
        <p:nvSpPr>
          <p:cNvPr id="9" name="Rectangle 8"/>
          <p:cNvSpPr/>
          <p:nvPr/>
        </p:nvSpPr>
        <p:spPr>
          <a:xfrm>
            <a:off x="3578352" y="6342888"/>
            <a:ext cx="246888" cy="82296"/>
          </a:xfrm>
          <a:prstGeom prst="rect">
            <a:avLst/>
          </a:prstGeom>
        </p:spPr>
        <p:txBody>
          <a:bodyPr wrap="none" lIns="0" tIns="0" rIns="0" bIns="0">
            <a:noAutofit/>
          </a:bodyPr>
          <a:lstStyle/>
          <a:p>
            <a:pPr indent="0" algn="ctr">
              <a:spcBef>
                <a:spcPts val="1260"/>
              </a:spcBef>
            </a:pPr>
            <a:r>
              <a:rPr lang="en-US" sz="400">
                <a:solidFill>
                  <a:srgbClr val="4F5051"/>
                </a:solidFill>
                <a:latin typeface="Arial"/>
              </a:rPr>
              <a:t>Section</a:t>
            </a:r>
          </a:p>
        </p:txBody>
      </p:sp>
      <p:sp>
        <p:nvSpPr>
          <p:cNvPr id="10" name="Rectangle 9"/>
          <p:cNvSpPr/>
          <p:nvPr/>
        </p:nvSpPr>
        <p:spPr>
          <a:xfrm>
            <a:off x="2798064" y="6650736"/>
            <a:ext cx="301752" cy="82296"/>
          </a:xfrm>
          <a:prstGeom prst="rect">
            <a:avLst/>
          </a:prstGeom>
        </p:spPr>
        <p:txBody>
          <a:bodyPr wrap="none" lIns="0" tIns="0" rIns="0" bIns="0">
            <a:noAutofit/>
          </a:bodyPr>
          <a:lstStyle/>
          <a:p>
            <a:pPr indent="0"/>
            <a:r>
              <a:rPr lang="en-US" sz="400">
                <a:solidFill>
                  <a:srgbClr val="4F5051"/>
                </a:solidFill>
                <a:latin typeface="Arial"/>
              </a:rPr>
              <a:t>Password</a:t>
            </a:r>
          </a:p>
        </p:txBody>
      </p:sp>
      <p:sp>
        <p:nvSpPr>
          <p:cNvPr id="11" name="Rectangle 10"/>
          <p:cNvSpPr/>
          <p:nvPr/>
        </p:nvSpPr>
        <p:spPr>
          <a:xfrm>
            <a:off x="2846832" y="7379208"/>
            <a:ext cx="231648" cy="85344"/>
          </a:xfrm>
          <a:prstGeom prst="rect">
            <a:avLst/>
          </a:prstGeom>
          <a:solidFill>
            <a:srgbClr val="0C5DD9"/>
          </a:solidFill>
        </p:spPr>
        <p:txBody>
          <a:bodyPr wrap="none" lIns="0" tIns="0" rIns="0" bIns="0">
            <a:noAutofit/>
          </a:bodyPr>
          <a:lstStyle/>
          <a:p>
            <a:pPr indent="0">
              <a:spcBef>
                <a:spcPts val="420"/>
              </a:spcBef>
              <a:spcAft>
                <a:spcPts val="420"/>
              </a:spcAft>
            </a:pPr>
            <a:r>
              <a:rPr lang="en-US" sz="400">
                <a:solidFill>
                  <a:srgbClr val="B8DBF5"/>
                </a:solidFill>
                <a:latin typeface="Arial"/>
              </a:rPr>
              <a:t>Submit</a:t>
            </a:r>
          </a:p>
        </p:txBody>
      </p:sp>
      <p:sp>
        <p:nvSpPr>
          <p:cNvPr id="12" name="Rectangle 11"/>
          <p:cNvSpPr/>
          <p:nvPr/>
        </p:nvSpPr>
        <p:spPr>
          <a:xfrm>
            <a:off x="3438144" y="7552944"/>
            <a:ext cx="658368" cy="88392"/>
          </a:xfrm>
          <a:prstGeom prst="rect">
            <a:avLst/>
          </a:prstGeom>
        </p:spPr>
        <p:txBody>
          <a:bodyPr wrap="none" lIns="0" tIns="0" rIns="0" bIns="0">
            <a:noAutofit/>
          </a:bodyPr>
          <a:lstStyle/>
          <a:p>
            <a:pPr indent="0" algn="ctr">
              <a:spcBef>
                <a:spcPts val="420"/>
              </a:spcBef>
              <a:spcAft>
                <a:spcPts val="210"/>
              </a:spcAft>
            </a:pPr>
            <a:r>
              <a:rPr lang="en-US" sz="550" b="1">
                <a:solidFill>
                  <a:srgbClr val="89755D"/>
                </a:solidFill>
                <a:latin typeface="Arial"/>
              </a:rPr>
              <a:t>Second slide label</a:t>
            </a:r>
          </a:p>
        </p:txBody>
      </p:sp>
      <p:sp>
        <p:nvSpPr>
          <p:cNvPr id="13" name="Rectangle 12"/>
          <p:cNvSpPr/>
          <p:nvPr/>
        </p:nvSpPr>
        <p:spPr>
          <a:xfrm>
            <a:off x="2877312" y="7668768"/>
            <a:ext cx="1767840" cy="91440"/>
          </a:xfrm>
          <a:prstGeom prst="rect">
            <a:avLst/>
          </a:prstGeom>
        </p:spPr>
        <p:txBody>
          <a:bodyPr wrap="none" lIns="0" tIns="0" rIns="0" bIns="0">
            <a:noAutofit/>
          </a:bodyPr>
          <a:lstStyle/>
          <a:p>
            <a:pPr indent="0">
              <a:spcBef>
                <a:spcPts val="210"/>
              </a:spcBef>
            </a:pPr>
            <a:r>
              <a:rPr lang="en-US" sz="400">
                <a:solidFill>
                  <a:srgbClr val="89755D"/>
                </a:solidFill>
                <a:latin typeface="Arial"/>
              </a:rPr>
              <a:t>Some representative placeholder content for the second slide.</a:t>
            </a:r>
          </a:p>
        </p:txBody>
      </p:sp>
      <p:sp>
        <p:nvSpPr>
          <p:cNvPr id="14" name="Rectangle 13"/>
          <p:cNvSpPr/>
          <p:nvPr/>
        </p:nvSpPr>
        <p:spPr>
          <a:xfrm>
            <a:off x="1097280" y="5254752"/>
            <a:ext cx="1018032" cy="48768"/>
          </a:xfrm>
          <a:prstGeom prst="rect">
            <a:avLst/>
          </a:prstGeom>
          <a:solidFill>
            <a:srgbClr val="2C373D"/>
          </a:solidFill>
        </p:spPr>
        <p:txBody>
          <a:bodyPr wrap="none" lIns="0" tIns="0" rIns="0" bIns="0">
            <a:noAutofit/>
          </a:bodyPr>
          <a:lstStyle/>
          <a:p>
            <a:pPr indent="0" algn="ctr">
              <a:spcBef>
                <a:spcPts val="2730"/>
              </a:spcBef>
              <a:spcAft>
                <a:spcPts val="840"/>
              </a:spcAft>
            </a:pPr>
            <a:r>
              <a:rPr lang="en-US" sz="400">
                <a:solidFill>
                  <a:srgbClr val="FFFFFF"/>
                </a:solidFill>
                <a:latin typeface="Arial"/>
              </a:rPr>
              <a:t>C3 </a:t>
            </a:r>
            <a:r>
              <a:rPr lang="en-US" sz="400">
                <a:solidFill>
                  <a:srgbClr val="929CA5"/>
                </a:solidFill>
                <a:latin typeface="Arial"/>
              </a:rPr>
              <a:t>CD </a:t>
            </a:r>
            <a:r>
              <a:rPr lang="en-US" sz="400">
                <a:solidFill>
                  <a:srgbClr val="D5DADE"/>
                </a:solidFill>
                <a:latin typeface="Arial"/>
              </a:rPr>
              <a:t>localhost/DCS/index.html</a:t>
            </a:r>
          </a:p>
        </p:txBody>
      </p:sp>
      <p:sp>
        <p:nvSpPr>
          <p:cNvPr id="15" name="Rectangle 14"/>
          <p:cNvSpPr/>
          <p:nvPr/>
        </p:nvSpPr>
        <p:spPr>
          <a:xfrm>
            <a:off x="2066544" y="5462016"/>
            <a:ext cx="524256" cy="54864"/>
          </a:xfrm>
          <a:prstGeom prst="rect">
            <a:avLst/>
          </a:prstGeom>
        </p:spPr>
        <p:txBody>
          <a:bodyPr wrap="none" lIns="0" tIns="0" rIns="0" bIns="0">
            <a:noAutofit/>
          </a:bodyPr>
          <a:lstStyle/>
          <a:p>
            <a:pPr indent="0" algn="r">
              <a:spcBef>
                <a:spcPts val="840"/>
              </a:spcBef>
            </a:pPr>
            <a:r>
              <a:rPr lang="en-US" sz="400">
                <a:solidFill>
                  <a:srgbClr val="432906"/>
                </a:solidFill>
                <a:latin typeface="Arial"/>
              </a:rPr>
              <a:t>Home Contact</a:t>
            </a:r>
          </a:p>
        </p:txBody>
      </p:sp>
      <p:sp>
        <p:nvSpPr>
          <p:cNvPr id="16" name="Rectangle 15"/>
          <p:cNvSpPr/>
          <p:nvPr/>
        </p:nvSpPr>
        <p:spPr>
          <a:xfrm>
            <a:off x="2816352" y="5529072"/>
            <a:ext cx="493776" cy="268224"/>
          </a:xfrm>
          <a:prstGeom prst="rect">
            <a:avLst/>
          </a:prstGeom>
        </p:spPr>
        <p:txBody>
          <a:bodyPr lIns="0" tIns="0" rIns="0" bIns="0">
            <a:noAutofit/>
          </a:bodyPr>
          <a:lstStyle/>
          <a:p>
            <a:pPr indent="0">
              <a:spcAft>
                <a:spcPts val="630"/>
              </a:spcAft>
            </a:pPr>
            <a:r>
              <a:rPr lang="en-US" sz="600">
                <a:solidFill>
                  <a:srgbClr val="29292B"/>
                </a:solidFill>
                <a:latin typeface="Candara"/>
              </a:rPr>
              <a:t>Sign on Active</a:t>
            </a:r>
          </a:p>
          <a:p>
            <a:pPr indent="0"/>
            <a:r>
              <a:rPr lang="en-US" sz="400">
                <a:solidFill>
                  <a:srgbClr val="4F5051"/>
                </a:solidFill>
                <a:latin typeface="Arial"/>
              </a:rPr>
              <a:t>First name</a:t>
            </a:r>
          </a:p>
        </p:txBody>
      </p:sp>
      <p:sp>
        <p:nvSpPr>
          <p:cNvPr id="17" name="Rectangle 16"/>
          <p:cNvSpPr/>
          <p:nvPr/>
        </p:nvSpPr>
        <p:spPr>
          <a:xfrm>
            <a:off x="5260848" y="5803392"/>
            <a:ext cx="1146048" cy="97536"/>
          </a:xfrm>
          <a:prstGeom prst="rect">
            <a:avLst/>
          </a:prstGeom>
          <a:solidFill>
            <a:srgbClr val="818080"/>
          </a:solidFill>
        </p:spPr>
        <p:txBody>
          <a:bodyPr wrap="none" lIns="0" tIns="0" rIns="0" bIns="0">
            <a:noAutofit/>
          </a:bodyPr>
          <a:lstStyle/>
          <a:p>
            <a:pPr marL="139700" indent="0"/>
            <a:r>
              <a:rPr lang="en-US" sz="850">
                <a:solidFill>
                  <a:srgbClr val="29292B"/>
                </a:solidFill>
                <a:latin typeface="Times New Roman"/>
              </a:rPr>
              <a:t>ptc </a:t>
            </a:r>
            <a:r>
              <a:rPr lang="en-US" sz="950" i="1" spc="-50">
                <a:latin typeface="Times New Roman"/>
              </a:rPr>
              <a:t>Mastercam </a:t>
            </a:r>
            <a:r>
              <a:rPr lang="en-US" sz="950" i="1" spc="-50">
                <a:solidFill>
                  <a:srgbClr val="29292B"/>
                </a:solidFill>
                <a:latin typeface="Times New Roman"/>
              </a:rPr>
              <a:t>DCS</a:t>
            </a:r>
          </a:p>
        </p:txBody>
      </p:sp>
      <p:sp>
        <p:nvSpPr>
          <p:cNvPr id="18" name="Rectangle 17"/>
          <p:cNvSpPr/>
          <p:nvPr/>
        </p:nvSpPr>
        <p:spPr>
          <a:xfrm>
            <a:off x="1481328" y="6437376"/>
            <a:ext cx="1170432" cy="100584"/>
          </a:xfrm>
          <a:prstGeom prst="rect">
            <a:avLst/>
          </a:prstGeom>
        </p:spPr>
        <p:txBody>
          <a:bodyPr wrap="none" lIns="0" tIns="0" rIns="0" bIns="0">
            <a:noAutofit/>
          </a:bodyPr>
          <a:lstStyle/>
          <a:p>
            <a:pPr indent="0">
              <a:spcAft>
                <a:spcPts val="210"/>
              </a:spcAft>
            </a:pPr>
            <a:r>
              <a:rPr lang="en-US" sz="1050">
                <a:solidFill>
                  <a:srgbClr val="89755D"/>
                </a:solidFill>
                <a:latin typeface="Arial"/>
              </a:rPr>
              <a:t>COMING TOGE</a:t>
            </a:r>
          </a:p>
        </p:txBody>
      </p:sp>
      <p:sp>
        <p:nvSpPr>
          <p:cNvPr id="19" name="Rectangle 18"/>
          <p:cNvSpPr/>
          <p:nvPr/>
        </p:nvSpPr>
        <p:spPr>
          <a:xfrm>
            <a:off x="1481328" y="6592824"/>
            <a:ext cx="1261872" cy="143256"/>
          </a:xfrm>
          <a:prstGeom prst="rect">
            <a:avLst/>
          </a:prstGeom>
        </p:spPr>
        <p:txBody>
          <a:bodyPr wrap="none" lIns="0" tIns="0" rIns="0" bIns="0">
            <a:noAutofit/>
          </a:bodyPr>
          <a:lstStyle/>
          <a:p>
            <a:pPr indent="0"/>
            <a:r>
              <a:rPr lang="en-US" sz="1500" b="1">
                <a:solidFill>
                  <a:srgbClr val="89755D"/>
                </a:solidFill>
                <a:latin typeface="Arial"/>
              </a:rPr>
              <a:t>BEGINNING</a:t>
            </a:r>
          </a:p>
        </p:txBody>
      </p:sp>
      <p:sp>
        <p:nvSpPr>
          <p:cNvPr id="20" name="Rectangle 19"/>
          <p:cNvSpPr/>
          <p:nvPr/>
        </p:nvSpPr>
        <p:spPr>
          <a:xfrm>
            <a:off x="3596640" y="6669024"/>
            <a:ext cx="512064" cy="48768"/>
          </a:xfrm>
          <a:prstGeom prst="rect">
            <a:avLst/>
          </a:prstGeom>
        </p:spPr>
        <p:txBody>
          <a:bodyPr wrap="none" lIns="0" tIns="0" rIns="0" bIns="0">
            <a:noAutofit/>
          </a:bodyPr>
          <a:lstStyle/>
          <a:p>
            <a:pPr indent="0"/>
            <a:r>
              <a:rPr lang="en-US" sz="400">
                <a:solidFill>
                  <a:srgbClr val="4F5051"/>
                </a:solidFill>
                <a:latin typeface="Arial"/>
              </a:rPr>
              <a:t>Confirm Password</a:t>
            </a:r>
          </a:p>
        </p:txBody>
      </p:sp>
      <p:sp>
        <p:nvSpPr>
          <p:cNvPr id="21" name="Rectangle 20"/>
          <p:cNvSpPr/>
          <p:nvPr/>
        </p:nvSpPr>
        <p:spPr>
          <a:xfrm>
            <a:off x="2865120" y="6998208"/>
            <a:ext cx="816864" cy="48768"/>
          </a:xfrm>
          <a:prstGeom prst="rect">
            <a:avLst/>
          </a:prstGeom>
        </p:spPr>
        <p:txBody>
          <a:bodyPr wrap="none" lIns="0" tIns="0" rIns="0" bIns="0">
            <a:noAutofit/>
          </a:bodyPr>
          <a:lstStyle/>
          <a:p>
            <a:pPr indent="0">
              <a:spcAft>
                <a:spcPts val="840"/>
              </a:spcAft>
            </a:pPr>
            <a:r>
              <a:rPr lang="en-US" sz="400">
                <a:solidFill>
                  <a:srgbClr val="4F5051"/>
                </a:solidFill>
                <a:latin typeface="Arial"/>
              </a:rPr>
              <a:t>Choose file No file chosen</a:t>
            </a:r>
          </a:p>
        </p:txBody>
      </p:sp>
      <p:sp>
        <p:nvSpPr>
          <p:cNvPr id="22" name="Rectangle 21"/>
          <p:cNvSpPr/>
          <p:nvPr/>
        </p:nvSpPr>
        <p:spPr>
          <a:xfrm>
            <a:off x="2810256" y="7223760"/>
            <a:ext cx="944880" cy="54864"/>
          </a:xfrm>
          <a:prstGeom prst="rect">
            <a:avLst/>
          </a:prstGeom>
        </p:spPr>
        <p:txBody>
          <a:bodyPr wrap="none" lIns="0" tIns="0" rIns="0" bIns="0">
            <a:noAutofit/>
          </a:bodyPr>
          <a:lstStyle/>
          <a:p>
            <a:pPr indent="0">
              <a:spcBef>
                <a:spcPts val="840"/>
              </a:spcBef>
              <a:spcAft>
                <a:spcPts val="420"/>
              </a:spcAft>
            </a:pPr>
            <a:r>
              <a:rPr lang="en-US" sz="400">
                <a:solidFill>
                  <a:srgbClr val="4F5051"/>
                </a:solidFill>
                <a:latin typeface="Arial"/>
              </a:rPr>
              <a:t>Agree to terms and conditions</a:t>
            </a:r>
          </a:p>
        </p:txBody>
      </p:sp>
      <p:sp>
        <p:nvSpPr>
          <p:cNvPr id="23" name="Rectangle 22"/>
          <p:cNvSpPr/>
          <p:nvPr/>
        </p:nvSpPr>
        <p:spPr>
          <a:xfrm>
            <a:off x="399288" y="9189720"/>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24" name="Rectangle 23"/>
          <p:cNvSpPr/>
          <p:nvPr/>
        </p:nvSpPr>
        <p:spPr>
          <a:xfrm>
            <a:off x="6693408" y="9195816"/>
            <a:ext cx="527304" cy="164592"/>
          </a:xfrm>
          <a:prstGeom prst="rect">
            <a:avLst/>
          </a:prstGeom>
        </p:spPr>
        <p:txBody>
          <a:bodyPr wrap="none" lIns="0" tIns="0" rIns="0" bIns="0">
            <a:noAutofit/>
          </a:bodyPr>
          <a:lstStyle/>
          <a:p>
            <a:pPr indent="0"/>
            <a:r>
              <a:rPr lang="en-US" sz="1100">
                <a:latin typeface="Arial"/>
              </a:rPr>
              <a:t>Page 13</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286256"/>
            <a:ext cx="5626608" cy="3517392"/>
          </a:xfrm>
          <a:prstGeom prst="rect">
            <a:avLst/>
          </a:prstGeom>
        </p:spPr>
      </p:pic>
      <p:pic>
        <p:nvPicPr>
          <p:cNvPr id="3" name="Picture 2"/>
          <p:cNvPicPr>
            <a:picLocks noChangeAspect="1"/>
          </p:cNvPicPr>
          <p:nvPr/>
        </p:nvPicPr>
        <p:blipFill>
          <a:blip r:embed="rId3"/>
          <a:stretch>
            <a:fillRect/>
          </a:stretch>
        </p:blipFill>
        <p:spPr>
          <a:xfrm>
            <a:off x="914400" y="5602224"/>
            <a:ext cx="5629656" cy="2968752"/>
          </a:xfrm>
          <a:prstGeom prst="rect">
            <a:avLst/>
          </a:prstGeom>
        </p:spPr>
      </p:pic>
      <p:sp>
        <p:nvSpPr>
          <p:cNvPr id="4" name="Rectangle 3"/>
          <p:cNvSpPr/>
          <p:nvPr/>
        </p:nvSpPr>
        <p:spPr>
          <a:xfrm>
            <a:off x="1024128" y="694944"/>
            <a:ext cx="582168" cy="143256"/>
          </a:xfrm>
          <a:prstGeom prst="rect">
            <a:avLst/>
          </a:prstGeom>
        </p:spPr>
        <p:txBody>
          <a:bodyPr wrap="none" lIns="0" tIns="0" rIns="0" bIns="0">
            <a:noAutofit/>
          </a:bodyPr>
          <a:lstStyle/>
          <a:p>
            <a:pPr indent="0"/>
            <a:r>
              <a:rPr lang="en-US" sz="1200" b="1" u="sng">
                <a:latin typeface="Times New Roman"/>
              </a:rPr>
              <a:t>Contact:</a:t>
            </a:r>
          </a:p>
        </p:txBody>
      </p:sp>
      <p:sp>
        <p:nvSpPr>
          <p:cNvPr id="5" name="Rectangle 4"/>
          <p:cNvSpPr/>
          <p:nvPr/>
        </p:nvSpPr>
        <p:spPr>
          <a:xfrm>
            <a:off x="1060704" y="5138928"/>
            <a:ext cx="1011936" cy="143256"/>
          </a:xfrm>
          <a:prstGeom prst="rect">
            <a:avLst/>
          </a:prstGeom>
        </p:spPr>
        <p:txBody>
          <a:bodyPr wrap="none" lIns="0" tIns="0" rIns="0" bIns="0">
            <a:noAutofit/>
          </a:bodyPr>
          <a:lstStyle/>
          <a:p>
            <a:pPr indent="0"/>
            <a:r>
              <a:rPr lang="en-US" sz="1150" b="1" u="sng">
                <a:latin typeface="Times New Roman"/>
              </a:rPr>
              <a:t>Contact footer:</a:t>
            </a:r>
          </a:p>
        </p:txBody>
      </p:sp>
      <p:sp>
        <p:nvSpPr>
          <p:cNvPr id="6" name="Rectangle 5"/>
          <p:cNvSpPr/>
          <p:nvPr/>
        </p:nvSpPr>
        <p:spPr>
          <a:xfrm>
            <a:off x="557784" y="910742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739128" y="9107424"/>
            <a:ext cx="554736" cy="176784"/>
          </a:xfrm>
          <a:prstGeom prst="rect">
            <a:avLst/>
          </a:prstGeom>
        </p:spPr>
        <p:txBody>
          <a:bodyPr wrap="none" lIns="0" tIns="0" rIns="0" bIns="0">
            <a:noAutofit/>
          </a:bodyPr>
          <a:lstStyle/>
          <a:p>
            <a:pPr indent="0"/>
            <a:r>
              <a:rPr lang="en-US" sz="1100">
                <a:latin typeface="Arial"/>
              </a:rPr>
              <a:t>Page 14</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5048" y="551688"/>
            <a:ext cx="1365504" cy="1179576"/>
          </a:xfrm>
          <a:prstGeom prst="rect">
            <a:avLst/>
          </a:prstGeom>
        </p:spPr>
      </p:pic>
      <p:sp>
        <p:nvSpPr>
          <p:cNvPr id="3" name="Rectangle 2"/>
          <p:cNvSpPr/>
          <p:nvPr/>
        </p:nvSpPr>
        <p:spPr>
          <a:xfrm>
            <a:off x="2618232" y="725424"/>
            <a:ext cx="3624072" cy="137160"/>
          </a:xfrm>
          <a:prstGeom prst="rect">
            <a:avLst/>
          </a:prstGeom>
        </p:spPr>
        <p:txBody>
          <a:bodyPr wrap="none" lIns="0" tIns="0" rIns="0" bIns="0">
            <a:noAutofit/>
          </a:bodyPr>
          <a:lstStyle/>
          <a:p>
            <a:pPr indent="0">
              <a:lnSpc>
                <a:spcPts val="2328"/>
              </a:lnSpc>
            </a:pPr>
            <a:r>
              <a:rPr lang="en-US" sz="1200" b="1">
                <a:solidFill>
                  <a:srgbClr val="003399"/>
                </a:solidFill>
                <a:latin typeface="Times New Roman"/>
              </a:rPr>
              <a:t>Department of Computer Engineering and Applications</a:t>
            </a:r>
          </a:p>
        </p:txBody>
      </p:sp>
      <p:sp>
        <p:nvSpPr>
          <p:cNvPr id="4" name="Rectangle 3"/>
          <p:cNvSpPr/>
          <p:nvPr/>
        </p:nvSpPr>
        <p:spPr>
          <a:xfrm>
            <a:off x="2621280" y="1024128"/>
            <a:ext cx="3855720" cy="137160"/>
          </a:xfrm>
          <a:prstGeom prst="rect">
            <a:avLst/>
          </a:prstGeom>
        </p:spPr>
        <p:txBody>
          <a:bodyPr wrap="none" lIns="0" tIns="0" rIns="0" bIns="0">
            <a:noAutofit/>
          </a:bodyPr>
          <a:lstStyle/>
          <a:p>
            <a:pPr indent="0">
              <a:lnSpc>
                <a:spcPts val="2328"/>
              </a:lnSpc>
            </a:pPr>
            <a:r>
              <a:rPr lang="en-US" sz="1200" b="1">
                <a:solidFill>
                  <a:srgbClr val="003399"/>
                </a:solidFill>
                <a:latin typeface="Times New Roman"/>
              </a:rPr>
              <a:t>GLA University, 17 km. Stone NH#2, Mathura-Delhi Road,</a:t>
            </a:r>
          </a:p>
        </p:txBody>
      </p:sp>
      <p:sp>
        <p:nvSpPr>
          <p:cNvPr id="5" name="Rectangle 4"/>
          <p:cNvSpPr/>
          <p:nvPr/>
        </p:nvSpPr>
        <p:spPr>
          <a:xfrm>
            <a:off x="2618232" y="1322832"/>
            <a:ext cx="1953768" cy="137160"/>
          </a:xfrm>
          <a:prstGeom prst="rect">
            <a:avLst/>
          </a:prstGeom>
        </p:spPr>
        <p:txBody>
          <a:bodyPr wrap="none" lIns="0" tIns="0" rIns="0" bIns="0">
            <a:noAutofit/>
          </a:bodyPr>
          <a:lstStyle/>
          <a:p>
            <a:pPr indent="0">
              <a:lnSpc>
                <a:spcPts val="2328"/>
              </a:lnSpc>
            </a:pPr>
            <a:r>
              <a:rPr lang="en-US" sz="1200" b="1">
                <a:solidFill>
                  <a:srgbClr val="003399"/>
                </a:solidFill>
                <a:latin typeface="Times New Roman"/>
              </a:rPr>
              <a:t>Mathura - 281406 U.P (India)</a:t>
            </a:r>
          </a:p>
        </p:txBody>
      </p:sp>
      <p:sp>
        <p:nvSpPr>
          <p:cNvPr id="6" name="Rectangle 5"/>
          <p:cNvSpPr/>
          <p:nvPr/>
        </p:nvSpPr>
        <p:spPr>
          <a:xfrm>
            <a:off x="2980944" y="2221992"/>
            <a:ext cx="1399032" cy="124968"/>
          </a:xfrm>
          <a:prstGeom prst="rect">
            <a:avLst/>
          </a:prstGeom>
        </p:spPr>
        <p:txBody>
          <a:bodyPr wrap="none" lIns="0" tIns="0" rIns="0" bIns="0">
            <a:noAutofit/>
          </a:bodyPr>
          <a:lstStyle/>
          <a:p>
            <a:pPr indent="0">
              <a:spcAft>
                <a:spcPts val="1470"/>
              </a:spcAft>
            </a:pPr>
            <a:r>
              <a:rPr lang="en-US" sz="1300" b="1" u="sng">
                <a:latin typeface="Times New Roman"/>
              </a:rPr>
              <a:t>Acknowledgement</a:t>
            </a:r>
          </a:p>
        </p:txBody>
      </p:sp>
      <p:sp>
        <p:nvSpPr>
          <p:cNvPr id="7" name="Rectangle 6"/>
          <p:cNvSpPr/>
          <p:nvPr/>
        </p:nvSpPr>
        <p:spPr>
          <a:xfrm>
            <a:off x="920496" y="2624328"/>
            <a:ext cx="5974080" cy="527304"/>
          </a:xfrm>
          <a:prstGeom prst="rect">
            <a:avLst/>
          </a:prstGeom>
        </p:spPr>
        <p:txBody>
          <a:bodyPr lIns="0" tIns="0" rIns="0" bIns="0">
            <a:noAutofit/>
          </a:bodyPr>
          <a:lstStyle/>
          <a:p>
            <a:pPr indent="0" algn="just">
              <a:lnSpc>
                <a:spcPts val="1512"/>
              </a:lnSpc>
              <a:spcAft>
                <a:spcPts val="1050"/>
              </a:spcAft>
            </a:pPr>
            <a:r>
              <a:rPr lang="en-US" sz="1100">
                <a:latin typeface="Arial"/>
              </a:rPr>
              <a:t>Presenting the ascribed project paper report in this very simple and official form, we would like to place my deep gratitude to </a:t>
            </a:r>
            <a:r>
              <a:rPr lang="en-US" sz="1050" b="1">
                <a:latin typeface="Arial"/>
              </a:rPr>
              <a:t>GLA University </a:t>
            </a:r>
            <a:r>
              <a:rPr lang="en-US" sz="1100">
                <a:latin typeface="Arial"/>
              </a:rPr>
              <a:t>for providing us the instructor </a:t>
            </a:r>
            <a:r>
              <a:rPr lang="en-US" sz="1050" b="1">
                <a:latin typeface="Arial"/>
              </a:rPr>
              <a:t>Mrs. </a:t>
            </a:r>
            <a:r>
              <a:rPr lang="en-US" sz="1150" b="1">
                <a:latin typeface="Times New Roman"/>
              </a:rPr>
              <a:t>Ruchi Gupta</a:t>
            </a:r>
            <a:r>
              <a:rPr lang="en-US" sz="1100">
                <a:latin typeface="Arial"/>
              </a:rPr>
              <a:t>, Senior </a:t>
            </a:r>
            <a:r>
              <a:rPr lang="en-US" sz="1150">
                <a:latin typeface="Candara"/>
              </a:rPr>
              <a:t>Technical trainer</a:t>
            </a:r>
            <a:r>
              <a:rPr lang="en-US" sz="1100">
                <a:latin typeface="Arial"/>
              </a:rPr>
              <a:t>.</a:t>
            </a:r>
          </a:p>
        </p:txBody>
      </p:sp>
      <p:sp>
        <p:nvSpPr>
          <p:cNvPr id="8" name="Rectangle 7"/>
          <p:cNvSpPr/>
          <p:nvPr/>
        </p:nvSpPr>
        <p:spPr>
          <a:xfrm>
            <a:off x="929640" y="3401568"/>
            <a:ext cx="5967984" cy="707136"/>
          </a:xfrm>
          <a:prstGeom prst="rect">
            <a:avLst/>
          </a:prstGeom>
        </p:spPr>
        <p:txBody>
          <a:bodyPr lIns="0" tIns="0" rIns="0" bIns="0">
            <a:noAutofit/>
          </a:bodyPr>
          <a:lstStyle/>
          <a:p>
            <a:pPr indent="0" algn="just">
              <a:lnSpc>
                <a:spcPts val="1488"/>
              </a:lnSpc>
              <a:spcAft>
                <a:spcPts val="1050"/>
              </a:spcAft>
            </a:pPr>
            <a:r>
              <a:rPr lang="en-US" sz="1100">
                <a:latin typeface="Arial"/>
              </a:rPr>
              <a:t>He has been helping us since Day 1 in this project. He provided us with the roadmap, the basic guidelines explaining on how to work on the project. He has been conducting regular meeting to check the progress of the project and providing us with the resources related to the project. Without his help, we wouldn’t have been able to complete this project.</a:t>
            </a:r>
          </a:p>
        </p:txBody>
      </p:sp>
      <p:sp>
        <p:nvSpPr>
          <p:cNvPr id="9" name="Rectangle 8"/>
          <p:cNvSpPr/>
          <p:nvPr/>
        </p:nvSpPr>
        <p:spPr>
          <a:xfrm>
            <a:off x="914400" y="4367784"/>
            <a:ext cx="5977128" cy="518160"/>
          </a:xfrm>
          <a:prstGeom prst="rect">
            <a:avLst/>
          </a:prstGeom>
        </p:spPr>
        <p:txBody>
          <a:bodyPr lIns="0" tIns="0" rIns="0" bIns="0">
            <a:noAutofit/>
          </a:bodyPr>
          <a:lstStyle/>
          <a:p>
            <a:pPr indent="0" algn="just">
              <a:lnSpc>
                <a:spcPts val="1488"/>
              </a:lnSpc>
            </a:pPr>
            <a:r>
              <a:rPr lang="en-US" sz="1100">
                <a:latin typeface="Arial"/>
              </a:rPr>
              <a:t>And at last but not the least we would like to thank our dear parents for helping us to grab this opportunity to get trained and also my colleagues who helped me find resources during the training.</a:t>
            </a:r>
          </a:p>
        </p:txBody>
      </p:sp>
      <p:sp>
        <p:nvSpPr>
          <p:cNvPr id="10" name="Rectangle 9"/>
          <p:cNvSpPr/>
          <p:nvPr/>
        </p:nvSpPr>
        <p:spPr>
          <a:xfrm>
            <a:off x="929640" y="5084860"/>
            <a:ext cx="926592" cy="109728"/>
          </a:xfrm>
          <a:prstGeom prst="rect">
            <a:avLst/>
          </a:prstGeom>
        </p:spPr>
        <p:txBody>
          <a:bodyPr wrap="none" lIns="0" tIns="0" rIns="0" bIns="0">
            <a:noAutofit/>
          </a:bodyPr>
          <a:lstStyle/>
          <a:p>
            <a:pPr indent="0">
              <a:lnSpc>
                <a:spcPts val="1488"/>
              </a:lnSpc>
              <a:spcAft>
                <a:spcPts val="1470"/>
              </a:spcAft>
            </a:pPr>
            <a:r>
              <a:rPr lang="en-US" sz="1100" b="1" dirty="0">
                <a:latin typeface="Arial"/>
              </a:rPr>
              <a:t>Thanking You</a:t>
            </a:r>
          </a:p>
        </p:txBody>
      </p:sp>
      <p:sp>
        <p:nvSpPr>
          <p:cNvPr id="11" name="Rectangle 10"/>
          <p:cNvSpPr/>
          <p:nvPr/>
        </p:nvSpPr>
        <p:spPr>
          <a:xfrm>
            <a:off x="920496" y="5410200"/>
            <a:ext cx="2548128" cy="387096"/>
          </a:xfrm>
          <a:prstGeom prst="rect">
            <a:avLst/>
          </a:prstGeom>
        </p:spPr>
        <p:txBody>
          <a:bodyPr lIns="0" tIns="0" rIns="0" bIns="0">
            <a:noAutofit/>
          </a:bodyPr>
          <a:lstStyle/>
          <a:p>
            <a:pPr indent="0">
              <a:lnSpc>
                <a:spcPts val="2160"/>
              </a:lnSpc>
              <a:spcAft>
                <a:spcPts val="1470"/>
              </a:spcAft>
            </a:pPr>
            <a:r>
              <a:rPr lang="en-US" sz="1150" b="1">
                <a:latin typeface="Times New Roman"/>
              </a:rPr>
              <a:t>Name of Candidate</a:t>
            </a:r>
            <a:r>
              <a:rPr lang="en-US" sz="1100">
                <a:latin typeface="Times New Roman"/>
              </a:rPr>
              <a:t>: Karan Singh Tomar </a:t>
            </a:r>
            <a:r>
              <a:rPr lang="en-US" sz="1150" b="1">
                <a:latin typeface="Times New Roman"/>
              </a:rPr>
              <a:t>Univ Roll No</a:t>
            </a:r>
            <a:r>
              <a:rPr lang="en-US" sz="1100">
                <a:latin typeface="Times New Roman"/>
              </a:rPr>
              <a:t>.:191500383</a:t>
            </a:r>
          </a:p>
        </p:txBody>
      </p:sp>
      <p:sp>
        <p:nvSpPr>
          <p:cNvPr id="12" name="Rectangle 11"/>
          <p:cNvSpPr/>
          <p:nvPr/>
        </p:nvSpPr>
        <p:spPr>
          <a:xfrm>
            <a:off x="920496" y="6242304"/>
            <a:ext cx="2215896" cy="387096"/>
          </a:xfrm>
          <a:prstGeom prst="rect">
            <a:avLst/>
          </a:prstGeom>
        </p:spPr>
        <p:txBody>
          <a:bodyPr lIns="0" tIns="0" rIns="0" bIns="0">
            <a:noAutofit/>
          </a:bodyPr>
          <a:lstStyle/>
          <a:p>
            <a:pPr indent="0">
              <a:lnSpc>
                <a:spcPts val="2160"/>
              </a:lnSpc>
              <a:spcAft>
                <a:spcPts val="1470"/>
              </a:spcAft>
            </a:pPr>
            <a:r>
              <a:rPr lang="en-US" sz="1150" b="1">
                <a:latin typeface="Times New Roman"/>
              </a:rPr>
              <a:t>Name of Candidate</a:t>
            </a:r>
            <a:r>
              <a:rPr lang="en-US" sz="1100">
                <a:latin typeface="Times New Roman"/>
              </a:rPr>
              <a:t>: Shruti Sharma </a:t>
            </a:r>
            <a:r>
              <a:rPr lang="en-US" sz="1150" b="1">
                <a:latin typeface="Times New Roman"/>
              </a:rPr>
              <a:t>Univ Roll No</a:t>
            </a:r>
            <a:r>
              <a:rPr lang="en-US" sz="1100">
                <a:latin typeface="Times New Roman"/>
              </a:rPr>
              <a:t>.:191500793</a:t>
            </a:r>
          </a:p>
        </p:txBody>
      </p:sp>
      <p:sp>
        <p:nvSpPr>
          <p:cNvPr id="13" name="Rectangle 12"/>
          <p:cNvSpPr/>
          <p:nvPr/>
        </p:nvSpPr>
        <p:spPr>
          <a:xfrm>
            <a:off x="920496" y="7074408"/>
            <a:ext cx="2112264" cy="387096"/>
          </a:xfrm>
          <a:prstGeom prst="rect">
            <a:avLst/>
          </a:prstGeom>
        </p:spPr>
        <p:txBody>
          <a:bodyPr lIns="0" tIns="0" rIns="0" bIns="0">
            <a:noAutofit/>
          </a:bodyPr>
          <a:lstStyle/>
          <a:p>
            <a:pPr indent="0">
              <a:lnSpc>
                <a:spcPts val="2160"/>
              </a:lnSpc>
            </a:pPr>
            <a:r>
              <a:rPr lang="en-US" sz="1150" b="1">
                <a:latin typeface="Times New Roman"/>
              </a:rPr>
              <a:t>Name of Candidate</a:t>
            </a:r>
            <a:r>
              <a:rPr lang="en-US" sz="1100">
                <a:latin typeface="Times New Roman"/>
              </a:rPr>
              <a:t>: Arpit Verma </a:t>
            </a:r>
            <a:r>
              <a:rPr lang="en-US" sz="1150" b="1">
                <a:latin typeface="Times New Roman"/>
              </a:rPr>
              <a:t>Univ Roll No</a:t>
            </a:r>
            <a:r>
              <a:rPr lang="en-US" sz="1100">
                <a:latin typeface="Times New Roman"/>
              </a:rPr>
              <a:t>.:191500151</a:t>
            </a:r>
          </a:p>
        </p:txBody>
      </p:sp>
      <p:sp>
        <p:nvSpPr>
          <p:cNvPr id="14" name="Rectangle 13"/>
          <p:cNvSpPr/>
          <p:nvPr/>
        </p:nvSpPr>
        <p:spPr>
          <a:xfrm>
            <a:off x="920496" y="7906512"/>
            <a:ext cx="2273808" cy="140208"/>
          </a:xfrm>
          <a:prstGeom prst="rect">
            <a:avLst/>
          </a:prstGeom>
        </p:spPr>
        <p:txBody>
          <a:bodyPr wrap="none" lIns="0" tIns="0" rIns="0" bIns="0">
            <a:noAutofit/>
          </a:bodyPr>
          <a:lstStyle/>
          <a:p>
            <a:pPr indent="0">
              <a:lnSpc>
                <a:spcPts val="2160"/>
              </a:lnSpc>
            </a:pPr>
            <a:r>
              <a:rPr lang="en-US" sz="1200" b="1">
                <a:latin typeface="Times New Roman"/>
              </a:rPr>
              <a:t>Name of Candidate</a:t>
            </a:r>
            <a:r>
              <a:rPr lang="en-US" sz="1200">
                <a:latin typeface="Times New Roman"/>
              </a:rPr>
              <a:t>: Dipansh Rawat</a:t>
            </a:r>
          </a:p>
        </p:txBody>
      </p:sp>
      <p:sp>
        <p:nvSpPr>
          <p:cNvPr id="15" name="Rectangle 14"/>
          <p:cNvSpPr/>
          <p:nvPr/>
        </p:nvSpPr>
        <p:spPr>
          <a:xfrm>
            <a:off x="920496" y="8186928"/>
            <a:ext cx="1603248" cy="106680"/>
          </a:xfrm>
          <a:prstGeom prst="rect">
            <a:avLst/>
          </a:prstGeom>
        </p:spPr>
        <p:txBody>
          <a:bodyPr wrap="none" lIns="0" tIns="0" rIns="0" bIns="0">
            <a:noAutofit/>
          </a:bodyPr>
          <a:lstStyle/>
          <a:p>
            <a:pPr indent="0">
              <a:lnSpc>
                <a:spcPts val="2160"/>
              </a:lnSpc>
            </a:pPr>
            <a:r>
              <a:rPr lang="en-US" sz="1200" b="1">
                <a:latin typeface="Times New Roman"/>
              </a:rPr>
              <a:t>Univ Roll No</a:t>
            </a:r>
            <a:r>
              <a:rPr lang="en-US" sz="1200">
                <a:latin typeface="Times New Roman"/>
              </a:rPr>
              <a:t>.:191500269</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4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005840"/>
            <a:ext cx="6044184" cy="3221736"/>
          </a:xfrm>
          <a:prstGeom prst="rect">
            <a:avLst/>
          </a:prstGeom>
        </p:spPr>
      </p:pic>
      <p:pic>
        <p:nvPicPr>
          <p:cNvPr id="3" name="Picture 2"/>
          <p:cNvPicPr>
            <a:picLocks noChangeAspect="1"/>
          </p:cNvPicPr>
          <p:nvPr/>
        </p:nvPicPr>
        <p:blipFill>
          <a:blip r:embed="rId3"/>
          <a:stretch>
            <a:fillRect/>
          </a:stretch>
        </p:blipFill>
        <p:spPr>
          <a:xfrm>
            <a:off x="908304" y="5367528"/>
            <a:ext cx="6053328" cy="3236976"/>
          </a:xfrm>
          <a:prstGeom prst="rect">
            <a:avLst/>
          </a:prstGeom>
        </p:spPr>
      </p:pic>
      <p:sp>
        <p:nvSpPr>
          <p:cNvPr id="4" name="Rectangle 3"/>
          <p:cNvSpPr/>
          <p:nvPr/>
        </p:nvSpPr>
        <p:spPr>
          <a:xfrm>
            <a:off x="1027176" y="701040"/>
            <a:ext cx="908304" cy="173736"/>
          </a:xfrm>
          <a:prstGeom prst="rect">
            <a:avLst/>
          </a:prstGeom>
        </p:spPr>
        <p:txBody>
          <a:bodyPr wrap="none" lIns="0" tIns="0" rIns="0" bIns="0">
            <a:noAutofit/>
          </a:bodyPr>
          <a:lstStyle/>
          <a:p>
            <a:pPr indent="0"/>
            <a:r>
              <a:rPr lang="en-US" sz="1200" b="1" u="sng">
                <a:latin typeface="Times New Roman"/>
              </a:rPr>
              <a:t>Sunnort Page</a:t>
            </a:r>
          </a:p>
        </p:txBody>
      </p:sp>
      <p:sp>
        <p:nvSpPr>
          <p:cNvPr id="5" name="Rectangle 4"/>
          <p:cNvSpPr/>
          <p:nvPr/>
        </p:nvSpPr>
        <p:spPr>
          <a:xfrm>
            <a:off x="1018032" y="5062728"/>
            <a:ext cx="1005840" cy="173736"/>
          </a:xfrm>
          <a:prstGeom prst="rect">
            <a:avLst/>
          </a:prstGeom>
        </p:spPr>
        <p:txBody>
          <a:bodyPr wrap="none" lIns="0" tIns="0" rIns="0" bIns="0">
            <a:noAutofit/>
          </a:bodyPr>
          <a:lstStyle/>
          <a:p>
            <a:pPr indent="0">
              <a:spcAft>
                <a:spcPts val="840"/>
              </a:spcAft>
            </a:pPr>
            <a:r>
              <a:rPr lang="en-US" sz="1150" b="1">
                <a:latin typeface="Times New Roman"/>
              </a:rPr>
              <a:t>About us page:</a:t>
            </a:r>
          </a:p>
        </p:txBody>
      </p:sp>
      <p:sp>
        <p:nvSpPr>
          <p:cNvPr id="6" name="Rectangle 5"/>
          <p:cNvSpPr/>
          <p:nvPr/>
        </p:nvSpPr>
        <p:spPr>
          <a:xfrm>
            <a:off x="975360" y="5413248"/>
            <a:ext cx="1310640" cy="54864"/>
          </a:xfrm>
          <a:prstGeom prst="rect">
            <a:avLst/>
          </a:prstGeom>
          <a:solidFill>
            <a:srgbClr val="34454E"/>
          </a:solidFill>
        </p:spPr>
        <p:txBody>
          <a:bodyPr wrap="none" lIns="0" tIns="0" rIns="0" bIns="0">
            <a:noAutofit/>
          </a:bodyPr>
          <a:lstStyle/>
          <a:p>
            <a:pPr marL="266700" indent="0">
              <a:spcBef>
                <a:spcPts val="840"/>
              </a:spcBef>
              <a:spcAft>
                <a:spcPts val="840"/>
              </a:spcAft>
            </a:pPr>
            <a:r>
              <a:rPr lang="en-US" sz="450">
                <a:solidFill>
                  <a:srgbClr val="FFFFFF"/>
                </a:solidFill>
                <a:latin typeface="Arial"/>
              </a:rPr>
              <a:t>O </a:t>
            </a:r>
            <a:r>
              <a:rPr lang="en-US" sz="450">
                <a:solidFill>
                  <a:srgbClr val="ADB6C0"/>
                </a:solidFill>
                <a:latin typeface="Arial"/>
              </a:rPr>
              <a:t>© </a:t>
            </a:r>
            <a:r>
              <a:rPr lang="en-US" sz="450">
                <a:solidFill>
                  <a:srgbClr val="D5DADE"/>
                </a:solidFill>
                <a:latin typeface="Arial"/>
              </a:rPr>
              <a:t>localhost/DCS/Aboutus.html</a:t>
            </a:r>
          </a:p>
        </p:txBody>
      </p:sp>
      <p:sp>
        <p:nvSpPr>
          <p:cNvPr id="7" name="Rectangle 6"/>
          <p:cNvSpPr/>
          <p:nvPr/>
        </p:nvSpPr>
        <p:spPr>
          <a:xfrm>
            <a:off x="1645920" y="5596128"/>
            <a:ext cx="262128" cy="103632"/>
          </a:xfrm>
          <a:prstGeom prst="rect">
            <a:avLst/>
          </a:prstGeom>
        </p:spPr>
        <p:txBody>
          <a:bodyPr wrap="none" lIns="0" tIns="0" rIns="0" bIns="0">
            <a:noAutofit/>
          </a:bodyPr>
          <a:lstStyle/>
          <a:p>
            <a:pPr indent="0"/>
            <a:r>
              <a:rPr lang="en-US" sz="1050" i="1">
                <a:solidFill>
                  <a:srgbClr val="6E2F0D"/>
                </a:solidFill>
                <a:latin typeface="Times New Roman"/>
              </a:rPr>
              <a:t>DCS</a:t>
            </a:r>
          </a:p>
        </p:txBody>
      </p:sp>
      <p:sp>
        <p:nvSpPr>
          <p:cNvPr id="8" name="Rectangle 7"/>
          <p:cNvSpPr/>
          <p:nvPr/>
        </p:nvSpPr>
        <p:spPr>
          <a:xfrm>
            <a:off x="2151888" y="5638800"/>
            <a:ext cx="2188464" cy="60960"/>
          </a:xfrm>
          <a:prstGeom prst="rect">
            <a:avLst/>
          </a:prstGeom>
        </p:spPr>
        <p:txBody>
          <a:bodyPr wrap="none" lIns="0" tIns="0" rIns="0" bIns="0">
            <a:noAutofit/>
          </a:bodyPr>
          <a:lstStyle/>
          <a:p>
            <a:pPr indent="0">
              <a:spcBef>
                <a:spcPts val="840"/>
              </a:spcBef>
              <a:spcAft>
                <a:spcPts val="840"/>
              </a:spcAft>
            </a:pPr>
            <a:r>
              <a:rPr lang="en-US" sz="550" b="1">
                <a:solidFill>
                  <a:srgbClr val="976606"/>
                </a:solidFill>
                <a:latin typeface="Arial"/>
              </a:rPr>
              <a:t>Home Contact Support Projects - </a:t>
            </a:r>
            <a:r>
              <a:rPr lang="en-US" sz="550" b="1">
                <a:solidFill>
                  <a:srgbClr val="432906"/>
                </a:solidFill>
                <a:latin typeface="Arial"/>
              </a:rPr>
              <a:t>About us </a:t>
            </a:r>
            <a:r>
              <a:rPr lang="en-US" sz="550" b="1">
                <a:solidFill>
                  <a:srgbClr val="976606"/>
                </a:solidFill>
                <a:latin typeface="Arial"/>
              </a:rPr>
              <a:t>Blog</a:t>
            </a:r>
          </a:p>
        </p:txBody>
      </p:sp>
      <p:sp>
        <p:nvSpPr>
          <p:cNvPr id="9" name="Rectangle 8"/>
          <p:cNvSpPr/>
          <p:nvPr/>
        </p:nvSpPr>
        <p:spPr>
          <a:xfrm>
            <a:off x="3151632" y="5870448"/>
            <a:ext cx="1511808" cy="109728"/>
          </a:xfrm>
          <a:prstGeom prst="rect">
            <a:avLst/>
          </a:prstGeom>
        </p:spPr>
        <p:txBody>
          <a:bodyPr wrap="none" lIns="0" tIns="0" rIns="0" bIns="0">
            <a:noAutofit/>
          </a:bodyPr>
          <a:lstStyle/>
          <a:p>
            <a:pPr indent="0" algn="r">
              <a:spcBef>
                <a:spcPts val="840"/>
              </a:spcBef>
            </a:pPr>
            <a:r>
              <a:rPr lang="en-US" sz="1300" b="1">
                <a:solidFill>
                  <a:srgbClr val="29292B"/>
                </a:solidFill>
                <a:latin typeface="Candara"/>
              </a:rPr>
              <a:t>GLA-CSED PILLARS</a:t>
            </a:r>
          </a:p>
        </p:txBody>
      </p:sp>
      <p:sp>
        <p:nvSpPr>
          <p:cNvPr id="10" name="Rectangle 9"/>
          <p:cNvSpPr/>
          <p:nvPr/>
        </p:nvSpPr>
        <p:spPr>
          <a:xfrm>
            <a:off x="1712976" y="8302752"/>
            <a:ext cx="1024128" cy="54864"/>
          </a:xfrm>
          <a:prstGeom prst="rect">
            <a:avLst/>
          </a:prstGeom>
        </p:spPr>
        <p:txBody>
          <a:bodyPr wrap="none" lIns="0" tIns="0" rIns="0" bIns="0">
            <a:noAutofit/>
          </a:bodyPr>
          <a:lstStyle/>
          <a:p>
            <a:pPr indent="0"/>
            <a:r>
              <a:rPr lang="en-US" sz="550">
                <a:solidFill>
                  <a:srgbClr val="29292B"/>
                </a:solidFill>
                <a:latin typeface="Arial"/>
              </a:rPr>
              <a:t>NARAYAN DAS AGRAWAL</a:t>
            </a:r>
          </a:p>
        </p:txBody>
      </p:sp>
      <p:sp>
        <p:nvSpPr>
          <p:cNvPr id="11" name="Rectangle 10"/>
          <p:cNvSpPr/>
          <p:nvPr/>
        </p:nvSpPr>
        <p:spPr>
          <a:xfrm>
            <a:off x="3547872" y="8302752"/>
            <a:ext cx="737616" cy="54864"/>
          </a:xfrm>
          <a:prstGeom prst="rect">
            <a:avLst/>
          </a:prstGeom>
        </p:spPr>
        <p:txBody>
          <a:bodyPr wrap="none" lIns="0" tIns="0" rIns="0" bIns="0">
            <a:noAutofit/>
          </a:bodyPr>
          <a:lstStyle/>
          <a:p>
            <a:pPr indent="0"/>
            <a:r>
              <a:rPr lang="en-US" sz="550">
                <a:solidFill>
                  <a:srgbClr val="29292B"/>
                </a:solidFill>
                <a:latin typeface="Arial"/>
              </a:rPr>
              <a:t>NEERAJ AGRAWAL</a:t>
            </a:r>
          </a:p>
        </p:txBody>
      </p:sp>
      <p:sp>
        <p:nvSpPr>
          <p:cNvPr id="12" name="Rectangle 11"/>
          <p:cNvSpPr/>
          <p:nvPr/>
        </p:nvSpPr>
        <p:spPr>
          <a:xfrm>
            <a:off x="5145024" y="8302752"/>
            <a:ext cx="914400" cy="54864"/>
          </a:xfrm>
          <a:prstGeom prst="rect">
            <a:avLst/>
          </a:prstGeom>
        </p:spPr>
        <p:txBody>
          <a:bodyPr wrap="none" lIns="0" tIns="0" rIns="0" bIns="0">
            <a:noAutofit/>
          </a:bodyPr>
          <a:lstStyle/>
          <a:p>
            <a:pPr indent="0"/>
            <a:r>
              <a:rPr lang="en-US" sz="550">
                <a:solidFill>
                  <a:srgbClr val="29292B"/>
                </a:solidFill>
                <a:latin typeface="Arial"/>
              </a:rPr>
              <a:t>ANOOP KUMAR GUPTA</a:t>
            </a:r>
          </a:p>
        </p:txBody>
      </p:sp>
      <p:sp>
        <p:nvSpPr>
          <p:cNvPr id="13" name="Rectangle 12"/>
          <p:cNvSpPr/>
          <p:nvPr/>
        </p:nvSpPr>
        <p:spPr>
          <a:xfrm>
            <a:off x="1676400" y="8485632"/>
            <a:ext cx="1097280" cy="60960"/>
          </a:xfrm>
          <a:prstGeom prst="rect">
            <a:avLst/>
          </a:prstGeom>
        </p:spPr>
        <p:txBody>
          <a:bodyPr wrap="none" lIns="0" tIns="0" rIns="0" bIns="0">
            <a:noAutofit/>
          </a:bodyPr>
          <a:lstStyle/>
          <a:p>
            <a:pPr indent="0"/>
            <a:r>
              <a:rPr lang="en-US" sz="550">
                <a:solidFill>
                  <a:srgbClr val="D86E7F"/>
                </a:solidFill>
                <a:latin typeface="Arial"/>
              </a:rPr>
              <a:t>Founder of GLA UNIVERSITY</a:t>
            </a:r>
          </a:p>
        </p:txBody>
      </p:sp>
      <p:sp>
        <p:nvSpPr>
          <p:cNvPr id="14" name="Rectangle 13"/>
          <p:cNvSpPr/>
          <p:nvPr/>
        </p:nvSpPr>
        <p:spPr>
          <a:xfrm>
            <a:off x="3450336" y="8485632"/>
            <a:ext cx="926592" cy="60960"/>
          </a:xfrm>
          <a:prstGeom prst="rect">
            <a:avLst/>
          </a:prstGeom>
        </p:spPr>
        <p:txBody>
          <a:bodyPr wrap="none" lIns="0" tIns="0" rIns="0" bIns="0">
            <a:noAutofit/>
          </a:bodyPr>
          <a:lstStyle/>
          <a:p>
            <a:pPr indent="0"/>
            <a:r>
              <a:rPr lang="en-US" sz="550">
                <a:solidFill>
                  <a:srgbClr val="D86E7F"/>
                </a:solidFill>
                <a:latin typeface="Arial"/>
              </a:rPr>
              <a:t>CEO of GLA UNIVERSITY</a:t>
            </a:r>
          </a:p>
        </p:txBody>
      </p:sp>
      <p:sp>
        <p:nvSpPr>
          <p:cNvPr id="15" name="Rectangle 14"/>
          <p:cNvSpPr/>
          <p:nvPr/>
        </p:nvSpPr>
        <p:spPr>
          <a:xfrm>
            <a:off x="5242560" y="8491728"/>
            <a:ext cx="719328" cy="54864"/>
          </a:xfrm>
          <a:prstGeom prst="rect">
            <a:avLst/>
          </a:prstGeom>
        </p:spPr>
        <p:txBody>
          <a:bodyPr wrap="none" lIns="0" tIns="0" rIns="0" bIns="0">
            <a:noAutofit/>
          </a:bodyPr>
          <a:lstStyle/>
          <a:p>
            <a:pPr indent="0"/>
            <a:r>
              <a:rPr lang="en-US" sz="550">
                <a:solidFill>
                  <a:srgbClr val="D86E7F"/>
                </a:solidFill>
                <a:latin typeface="Arial"/>
              </a:rPr>
              <a:t>DEAN ACADEMICS</a:t>
            </a:r>
          </a:p>
        </p:txBody>
      </p:sp>
      <p:sp>
        <p:nvSpPr>
          <p:cNvPr id="16" name="Rectangle 15"/>
          <p:cNvSpPr/>
          <p:nvPr/>
        </p:nvSpPr>
        <p:spPr>
          <a:xfrm>
            <a:off x="438912" y="9195816"/>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17" name="Rectangle 16"/>
          <p:cNvSpPr/>
          <p:nvPr/>
        </p:nvSpPr>
        <p:spPr>
          <a:xfrm>
            <a:off x="6650736" y="9201912"/>
            <a:ext cx="509016" cy="170688"/>
          </a:xfrm>
          <a:prstGeom prst="rect">
            <a:avLst/>
          </a:prstGeom>
        </p:spPr>
        <p:txBody>
          <a:bodyPr wrap="none" lIns="0" tIns="0" rIns="0" bIns="0">
            <a:noAutofit/>
          </a:bodyPr>
          <a:lstStyle/>
          <a:p>
            <a:pPr indent="0"/>
            <a:r>
              <a:rPr lang="en-US" sz="1200">
                <a:latin typeface="Times New Roman"/>
              </a:rPr>
              <a:t>Page 15</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1248" y="1112520"/>
            <a:ext cx="5721096" cy="3416808"/>
          </a:xfrm>
          <a:prstGeom prst="rect">
            <a:avLst/>
          </a:prstGeom>
        </p:spPr>
      </p:pic>
      <p:pic>
        <p:nvPicPr>
          <p:cNvPr id="3" name="Picture 2"/>
          <p:cNvPicPr>
            <a:picLocks noChangeAspect="1"/>
          </p:cNvPicPr>
          <p:nvPr/>
        </p:nvPicPr>
        <p:blipFill>
          <a:blip r:embed="rId3"/>
          <a:stretch>
            <a:fillRect/>
          </a:stretch>
        </p:blipFill>
        <p:spPr>
          <a:xfrm>
            <a:off x="859536" y="5681472"/>
            <a:ext cx="5684520" cy="2895600"/>
          </a:xfrm>
          <a:prstGeom prst="rect">
            <a:avLst/>
          </a:prstGeom>
        </p:spPr>
      </p:pic>
      <p:sp>
        <p:nvSpPr>
          <p:cNvPr id="4" name="Rectangle 3"/>
          <p:cNvSpPr/>
          <p:nvPr/>
        </p:nvSpPr>
        <p:spPr>
          <a:xfrm>
            <a:off x="1018032" y="655320"/>
            <a:ext cx="996696" cy="173736"/>
          </a:xfrm>
          <a:prstGeom prst="rect">
            <a:avLst/>
          </a:prstGeom>
        </p:spPr>
        <p:txBody>
          <a:bodyPr wrap="none" lIns="0" tIns="0" rIns="0" bIns="0">
            <a:noAutofit/>
          </a:bodyPr>
          <a:lstStyle/>
          <a:p>
            <a:pPr indent="0"/>
            <a:r>
              <a:rPr lang="en-US" sz="1150" b="1" u="sng">
                <a:latin typeface="Times New Roman"/>
              </a:rPr>
              <a:t>About Us Page</a:t>
            </a:r>
          </a:p>
        </p:txBody>
      </p:sp>
      <p:sp>
        <p:nvSpPr>
          <p:cNvPr id="5" name="Rectangle 4"/>
          <p:cNvSpPr/>
          <p:nvPr/>
        </p:nvSpPr>
        <p:spPr>
          <a:xfrm>
            <a:off x="902208" y="1164336"/>
            <a:ext cx="1243584" cy="54864"/>
          </a:xfrm>
          <a:prstGeom prst="rect">
            <a:avLst/>
          </a:prstGeom>
          <a:solidFill>
            <a:srgbClr val="38454E"/>
          </a:solidFill>
        </p:spPr>
        <p:txBody>
          <a:bodyPr wrap="none" lIns="0" tIns="0" rIns="0" bIns="0">
            <a:noAutofit/>
          </a:bodyPr>
          <a:lstStyle/>
          <a:p>
            <a:pPr indent="0"/>
            <a:r>
              <a:rPr lang="en-US" sz="550" i="1" spc="-100">
                <a:solidFill>
                  <a:srgbClr val="FFFFFF"/>
                </a:solidFill>
                <a:latin typeface="Times New Roman"/>
              </a:rPr>
              <a:t>&lt;r</a:t>
            </a:r>
            <a:r>
              <a:rPr lang="en-US" sz="550">
                <a:solidFill>
                  <a:srgbClr val="FFFFFF"/>
                </a:solidFill>
                <a:latin typeface="Arial"/>
              </a:rPr>
              <a:t> C </a:t>
            </a:r>
            <a:r>
              <a:rPr lang="en-US" sz="450">
                <a:solidFill>
                  <a:srgbClr val="FFFFFF"/>
                </a:solidFill>
                <a:latin typeface="Arial"/>
              </a:rPr>
              <a:t>CO </a:t>
            </a:r>
            <a:r>
              <a:rPr lang="en-US" sz="450">
                <a:solidFill>
                  <a:srgbClr val="D5DADE"/>
                </a:solidFill>
                <a:latin typeface="Arial"/>
              </a:rPr>
              <a:t>localhost/DCS/Aboutus.html</a:t>
            </a:r>
          </a:p>
        </p:txBody>
      </p:sp>
      <p:sp>
        <p:nvSpPr>
          <p:cNvPr id="6" name="Rectangle 5"/>
          <p:cNvSpPr/>
          <p:nvPr/>
        </p:nvSpPr>
        <p:spPr>
          <a:xfrm>
            <a:off x="3218688" y="1639824"/>
            <a:ext cx="908304" cy="121920"/>
          </a:xfrm>
          <a:prstGeom prst="rect">
            <a:avLst/>
          </a:prstGeom>
        </p:spPr>
        <p:txBody>
          <a:bodyPr wrap="none" lIns="0" tIns="0" rIns="0" bIns="0">
            <a:noAutofit/>
          </a:bodyPr>
          <a:lstStyle/>
          <a:p>
            <a:pPr indent="0"/>
            <a:r>
              <a:rPr lang="en-US" sz="1300" b="1">
                <a:solidFill>
                  <a:srgbClr val="29292B"/>
                </a:solidFill>
                <a:latin typeface="Candara"/>
              </a:rPr>
              <a:t>CSED Team</a:t>
            </a:r>
          </a:p>
        </p:txBody>
      </p:sp>
      <p:sp>
        <p:nvSpPr>
          <p:cNvPr id="7" name="Rectangle 6"/>
          <p:cNvSpPr/>
          <p:nvPr/>
        </p:nvSpPr>
        <p:spPr>
          <a:xfrm>
            <a:off x="1767840" y="4187952"/>
            <a:ext cx="640080" cy="54864"/>
          </a:xfrm>
          <a:prstGeom prst="rect">
            <a:avLst/>
          </a:prstGeom>
        </p:spPr>
        <p:txBody>
          <a:bodyPr wrap="none" lIns="0" tIns="0" rIns="0" bIns="0">
            <a:noAutofit/>
          </a:bodyPr>
          <a:lstStyle/>
          <a:p>
            <a:pPr indent="0"/>
            <a:r>
              <a:rPr lang="en-US" sz="550">
                <a:solidFill>
                  <a:srgbClr val="29292B"/>
                </a:solidFill>
                <a:latin typeface="Arial"/>
              </a:rPr>
              <a:t>DEEPAK SHARMA</a:t>
            </a:r>
          </a:p>
        </p:txBody>
      </p:sp>
      <p:sp>
        <p:nvSpPr>
          <p:cNvPr id="8" name="Rectangle 7"/>
          <p:cNvSpPr/>
          <p:nvPr/>
        </p:nvSpPr>
        <p:spPr>
          <a:xfrm>
            <a:off x="3108960" y="4187952"/>
            <a:ext cx="1139952" cy="54864"/>
          </a:xfrm>
          <a:prstGeom prst="rect">
            <a:avLst/>
          </a:prstGeom>
        </p:spPr>
        <p:txBody>
          <a:bodyPr wrap="none" lIns="0" tIns="0" rIns="0" bIns="0">
            <a:noAutofit/>
          </a:bodyPr>
          <a:lstStyle/>
          <a:p>
            <a:pPr indent="0"/>
            <a:r>
              <a:rPr lang="en-US" sz="550">
                <a:solidFill>
                  <a:srgbClr val="29292B"/>
                </a:solidFill>
                <a:latin typeface="Arial"/>
              </a:rPr>
              <a:t>Dr RAM MANOHAR NISARG NS</a:t>
            </a:r>
          </a:p>
        </p:txBody>
      </p:sp>
      <p:sp>
        <p:nvSpPr>
          <p:cNvPr id="9" name="Rectangle 8"/>
          <p:cNvSpPr/>
          <p:nvPr/>
        </p:nvSpPr>
        <p:spPr>
          <a:xfrm>
            <a:off x="4956048" y="4187952"/>
            <a:ext cx="633984" cy="54864"/>
          </a:xfrm>
          <a:prstGeom prst="rect">
            <a:avLst/>
          </a:prstGeom>
        </p:spPr>
        <p:txBody>
          <a:bodyPr wrap="none" lIns="0" tIns="0" rIns="0" bIns="0">
            <a:noAutofit/>
          </a:bodyPr>
          <a:lstStyle/>
          <a:p>
            <a:pPr indent="0"/>
            <a:r>
              <a:rPr lang="en-US" sz="550">
                <a:solidFill>
                  <a:srgbClr val="29292B"/>
                </a:solidFill>
                <a:latin typeface="Arial"/>
              </a:rPr>
              <a:t>ANUPAM KUMAR</a:t>
            </a:r>
          </a:p>
        </p:txBody>
      </p:sp>
      <p:sp>
        <p:nvSpPr>
          <p:cNvPr id="10" name="Rectangle 9"/>
          <p:cNvSpPr/>
          <p:nvPr/>
        </p:nvSpPr>
        <p:spPr>
          <a:xfrm>
            <a:off x="3401568" y="4376928"/>
            <a:ext cx="560832" cy="67056"/>
          </a:xfrm>
          <a:prstGeom prst="rect">
            <a:avLst/>
          </a:prstGeom>
        </p:spPr>
        <p:txBody>
          <a:bodyPr wrap="none" lIns="0" tIns="0" rIns="0" bIns="0">
            <a:noAutofit/>
          </a:bodyPr>
          <a:lstStyle/>
          <a:p>
            <a:pPr indent="0"/>
            <a:r>
              <a:rPr lang="en-US" sz="550">
                <a:solidFill>
                  <a:srgbClr val="D86E7F"/>
                </a:solidFill>
                <a:latin typeface="Arial"/>
              </a:rPr>
              <a:t>Master Trainer</a:t>
            </a:r>
          </a:p>
        </p:txBody>
      </p:sp>
      <p:sp>
        <p:nvSpPr>
          <p:cNvPr id="11" name="Rectangle 10"/>
          <p:cNvSpPr/>
          <p:nvPr/>
        </p:nvSpPr>
        <p:spPr>
          <a:xfrm>
            <a:off x="1859280" y="4383024"/>
            <a:ext cx="451104" cy="60960"/>
          </a:xfrm>
          <a:prstGeom prst="rect">
            <a:avLst/>
          </a:prstGeom>
        </p:spPr>
        <p:txBody>
          <a:bodyPr wrap="none" lIns="0" tIns="0" rIns="0" bIns="0">
            <a:noAutofit/>
          </a:bodyPr>
          <a:lstStyle/>
          <a:p>
            <a:pPr indent="0"/>
            <a:r>
              <a:rPr lang="en-US" sz="550">
                <a:solidFill>
                  <a:srgbClr val="D86E7F"/>
                </a:solidFill>
                <a:latin typeface="Arial"/>
              </a:rPr>
              <a:t>CSED-HEAD</a:t>
            </a:r>
          </a:p>
        </p:txBody>
      </p:sp>
      <p:sp>
        <p:nvSpPr>
          <p:cNvPr id="12" name="Rectangle 11"/>
          <p:cNvSpPr/>
          <p:nvPr/>
        </p:nvSpPr>
        <p:spPr>
          <a:xfrm>
            <a:off x="4876800" y="4383024"/>
            <a:ext cx="798576" cy="60960"/>
          </a:xfrm>
          <a:prstGeom prst="rect">
            <a:avLst/>
          </a:prstGeom>
        </p:spPr>
        <p:txBody>
          <a:bodyPr wrap="none" lIns="0" tIns="0" rIns="0" bIns="0">
            <a:noAutofit/>
          </a:bodyPr>
          <a:lstStyle/>
          <a:p>
            <a:pPr indent="0"/>
            <a:r>
              <a:rPr lang="en-US" sz="550">
                <a:solidFill>
                  <a:srgbClr val="D86E7F"/>
                </a:solidFill>
                <a:latin typeface="Arial"/>
              </a:rPr>
              <a:t>SENIOR ADVISOR MOT</a:t>
            </a:r>
          </a:p>
        </p:txBody>
      </p:sp>
      <p:sp>
        <p:nvSpPr>
          <p:cNvPr id="13" name="Rectangle 12"/>
          <p:cNvSpPr/>
          <p:nvPr/>
        </p:nvSpPr>
        <p:spPr>
          <a:xfrm>
            <a:off x="1021080" y="5224272"/>
            <a:ext cx="710184" cy="170688"/>
          </a:xfrm>
          <a:prstGeom prst="rect">
            <a:avLst/>
          </a:prstGeom>
        </p:spPr>
        <p:txBody>
          <a:bodyPr wrap="none" lIns="0" tIns="0" rIns="0" bIns="0">
            <a:noAutofit/>
          </a:bodyPr>
          <a:lstStyle/>
          <a:p>
            <a:pPr indent="0"/>
            <a:r>
              <a:rPr lang="en-US" sz="1150" b="1" u="sng">
                <a:latin typeface="Times New Roman"/>
              </a:rPr>
              <a:t>Blog nage:</a:t>
            </a:r>
          </a:p>
        </p:txBody>
      </p:sp>
      <p:sp>
        <p:nvSpPr>
          <p:cNvPr id="14" name="Rectangle 13"/>
          <p:cNvSpPr/>
          <p:nvPr/>
        </p:nvSpPr>
        <p:spPr>
          <a:xfrm>
            <a:off x="2008632" y="6028944"/>
            <a:ext cx="198120" cy="73152"/>
          </a:xfrm>
          <a:prstGeom prst="rect">
            <a:avLst/>
          </a:prstGeom>
        </p:spPr>
        <p:txBody>
          <a:bodyPr wrap="none" lIns="0" tIns="0" rIns="0" bIns="0">
            <a:noAutofit/>
          </a:bodyPr>
          <a:lstStyle/>
          <a:p>
            <a:pPr indent="0"/>
            <a:r>
              <a:rPr lang="en-US" sz="400">
                <a:solidFill>
                  <a:srgbClr val="976606"/>
                </a:solidFill>
                <a:latin typeface="Arial"/>
              </a:rPr>
              <a:t>Home</a:t>
            </a:r>
          </a:p>
        </p:txBody>
      </p:sp>
      <p:sp>
        <p:nvSpPr>
          <p:cNvPr id="15" name="Rectangle 14"/>
          <p:cNvSpPr/>
          <p:nvPr/>
        </p:nvSpPr>
        <p:spPr>
          <a:xfrm>
            <a:off x="3803904" y="7933944"/>
            <a:ext cx="954024" cy="88392"/>
          </a:xfrm>
          <a:prstGeom prst="rect">
            <a:avLst/>
          </a:prstGeom>
        </p:spPr>
        <p:txBody>
          <a:bodyPr wrap="none" lIns="0" tIns="0" rIns="0" bIns="0">
            <a:noAutofit/>
          </a:bodyPr>
          <a:lstStyle/>
          <a:p>
            <a:pPr indent="0"/>
            <a:r>
              <a:rPr lang="en-US" sz="400">
                <a:solidFill>
                  <a:srgbClr val="6E2F0D"/>
                </a:solidFill>
                <a:latin typeface="Arial"/>
              </a:rPr>
              <a:t>DCS-Dayanand Sagar University</a:t>
            </a:r>
          </a:p>
        </p:txBody>
      </p:sp>
      <p:sp>
        <p:nvSpPr>
          <p:cNvPr id="16" name="Rectangle 15"/>
          <p:cNvSpPr/>
          <p:nvPr/>
        </p:nvSpPr>
        <p:spPr>
          <a:xfrm>
            <a:off x="3800856" y="8089392"/>
            <a:ext cx="969264" cy="240792"/>
          </a:xfrm>
          <a:prstGeom prst="rect">
            <a:avLst/>
          </a:prstGeom>
        </p:spPr>
        <p:txBody>
          <a:bodyPr lIns="0" tIns="0" rIns="0" bIns="0">
            <a:noAutofit/>
          </a:bodyPr>
          <a:lstStyle/>
          <a:p>
            <a:pPr indent="0">
              <a:lnSpc>
                <a:spcPts val="600"/>
              </a:lnSpc>
            </a:pPr>
            <a:r>
              <a:rPr lang="en-US" sz="400">
                <a:solidFill>
                  <a:srgbClr val="6E2F0D"/>
                </a:solidFill>
                <a:latin typeface="Arial"/>
              </a:rPr>
              <a:t>of Excellence in Aerospace with Dassault Systems as Technology partner.</a:t>
            </a:r>
          </a:p>
        </p:txBody>
      </p:sp>
      <p:sp>
        <p:nvSpPr>
          <p:cNvPr id="17" name="Rectangle 16"/>
          <p:cNvSpPr/>
          <p:nvPr/>
        </p:nvSpPr>
        <p:spPr>
          <a:xfrm>
            <a:off x="3800856" y="8336280"/>
            <a:ext cx="524256" cy="73152"/>
          </a:xfrm>
          <a:prstGeom prst="rect">
            <a:avLst/>
          </a:prstGeom>
          <a:solidFill>
            <a:srgbClr val="F07A3A"/>
          </a:solidFill>
        </p:spPr>
        <p:txBody>
          <a:bodyPr wrap="none" lIns="0" tIns="0" rIns="0" bIns="0">
            <a:noAutofit/>
          </a:bodyPr>
          <a:lstStyle/>
          <a:p>
            <a:pPr indent="0"/>
            <a:r>
              <a:rPr lang="en-US" sz="400">
                <a:solidFill>
                  <a:srgbClr val="F8E6C9"/>
                </a:solidFill>
                <a:latin typeface="Arial"/>
              </a:rPr>
              <a:t>Continue reading</a:t>
            </a:r>
          </a:p>
        </p:txBody>
      </p:sp>
      <p:sp>
        <p:nvSpPr>
          <p:cNvPr id="18" name="Rectangle 17"/>
          <p:cNvSpPr/>
          <p:nvPr/>
        </p:nvSpPr>
        <p:spPr>
          <a:xfrm>
            <a:off x="1298448" y="6684264"/>
            <a:ext cx="2188464" cy="365760"/>
          </a:xfrm>
          <a:prstGeom prst="rect">
            <a:avLst/>
          </a:prstGeom>
        </p:spPr>
        <p:txBody>
          <a:bodyPr lIns="0" tIns="0" rIns="0" bIns="0">
            <a:noAutofit/>
          </a:bodyPr>
          <a:lstStyle/>
          <a:p>
            <a:pPr indent="0">
              <a:lnSpc>
                <a:spcPts val="1488"/>
              </a:lnSpc>
            </a:pPr>
            <a:r>
              <a:rPr lang="en-US" sz="1300" b="1" i="1" spc="-50">
                <a:solidFill>
                  <a:srgbClr val="FFFFFF"/>
                </a:solidFill>
                <a:latin typeface="Times New Roman"/>
              </a:rPr>
              <a:t>Title of a longer featured blog post</a:t>
            </a:r>
          </a:p>
        </p:txBody>
      </p:sp>
      <p:sp>
        <p:nvSpPr>
          <p:cNvPr id="19" name="Rectangle 18"/>
          <p:cNvSpPr/>
          <p:nvPr/>
        </p:nvSpPr>
        <p:spPr>
          <a:xfrm>
            <a:off x="1289304" y="7095744"/>
            <a:ext cx="2377440" cy="185928"/>
          </a:xfrm>
          <a:prstGeom prst="rect">
            <a:avLst/>
          </a:prstGeom>
        </p:spPr>
        <p:txBody>
          <a:bodyPr lIns="0" tIns="0" rIns="0" bIns="0">
            <a:noAutofit/>
          </a:bodyPr>
          <a:lstStyle/>
          <a:p>
            <a:pPr indent="0" algn="just">
              <a:lnSpc>
                <a:spcPts val="768"/>
              </a:lnSpc>
            </a:pPr>
            <a:r>
              <a:rPr lang="en-US" sz="550" b="1">
                <a:solidFill>
                  <a:srgbClr val="D5DADE"/>
                </a:solidFill>
                <a:latin typeface="Arial"/>
              </a:rPr>
              <a:t>Multiple lines of text that form the lede, informing new readers quickly and efficiently about what's most interesting in this post's contents.</a:t>
            </a:r>
          </a:p>
        </p:txBody>
      </p:sp>
      <p:sp>
        <p:nvSpPr>
          <p:cNvPr id="20" name="Rectangle 19"/>
          <p:cNvSpPr/>
          <p:nvPr/>
        </p:nvSpPr>
        <p:spPr>
          <a:xfrm>
            <a:off x="1289304" y="7336536"/>
            <a:ext cx="737616" cy="100584"/>
          </a:xfrm>
          <a:prstGeom prst="rect">
            <a:avLst/>
          </a:prstGeom>
        </p:spPr>
        <p:txBody>
          <a:bodyPr wrap="none" lIns="0" tIns="0" rIns="0" bIns="0">
            <a:noAutofit/>
          </a:bodyPr>
          <a:lstStyle/>
          <a:p>
            <a:pPr indent="0" algn="just"/>
            <a:r>
              <a:rPr lang="en-US" sz="450">
                <a:solidFill>
                  <a:srgbClr val="FFFFFF"/>
                </a:solidFill>
                <a:latin typeface="Candara"/>
              </a:rPr>
              <a:t>Continue reading...</a:t>
            </a:r>
          </a:p>
        </p:txBody>
      </p:sp>
      <p:sp>
        <p:nvSpPr>
          <p:cNvPr id="21" name="Rectangle 20"/>
          <p:cNvSpPr/>
          <p:nvPr/>
        </p:nvSpPr>
        <p:spPr>
          <a:xfrm>
            <a:off x="1554480" y="6010656"/>
            <a:ext cx="243840" cy="85344"/>
          </a:xfrm>
          <a:prstGeom prst="rect">
            <a:avLst/>
          </a:prstGeom>
        </p:spPr>
        <p:txBody>
          <a:bodyPr wrap="none" lIns="0" tIns="0" rIns="0" bIns="0">
            <a:noAutofit/>
          </a:bodyPr>
          <a:lstStyle/>
          <a:p>
            <a:pPr indent="0"/>
            <a:r>
              <a:rPr lang="en-US" sz="950" i="1" spc="-50">
                <a:solidFill>
                  <a:srgbClr val="654411"/>
                </a:solidFill>
                <a:latin typeface="Times New Roman"/>
              </a:rPr>
              <a:t>DCS</a:t>
            </a:r>
          </a:p>
        </p:txBody>
      </p:sp>
      <p:sp>
        <p:nvSpPr>
          <p:cNvPr id="22" name="Rectangle 21"/>
          <p:cNvSpPr/>
          <p:nvPr/>
        </p:nvSpPr>
        <p:spPr>
          <a:xfrm>
            <a:off x="2706624" y="6047232"/>
            <a:ext cx="225552" cy="48768"/>
          </a:xfrm>
          <a:prstGeom prst="rect">
            <a:avLst/>
          </a:prstGeom>
        </p:spPr>
        <p:txBody>
          <a:bodyPr wrap="none" lIns="0" tIns="0" rIns="0" bIns="0">
            <a:noAutofit/>
          </a:bodyPr>
          <a:lstStyle/>
          <a:p>
            <a:pPr indent="0"/>
            <a:r>
              <a:rPr lang="en-US" sz="400">
                <a:solidFill>
                  <a:srgbClr val="976606"/>
                </a:solidFill>
                <a:latin typeface="Arial"/>
              </a:rPr>
              <a:t>Support</a:t>
            </a:r>
          </a:p>
        </p:txBody>
      </p:sp>
      <p:sp>
        <p:nvSpPr>
          <p:cNvPr id="23" name="Rectangle 22"/>
          <p:cNvSpPr/>
          <p:nvPr/>
        </p:nvSpPr>
        <p:spPr>
          <a:xfrm>
            <a:off x="1197864" y="7741920"/>
            <a:ext cx="932688" cy="435864"/>
          </a:xfrm>
          <a:prstGeom prst="rect">
            <a:avLst/>
          </a:prstGeom>
        </p:spPr>
        <p:txBody>
          <a:bodyPr lIns="0" tIns="0" rIns="0" bIns="0">
            <a:noAutofit/>
          </a:bodyPr>
          <a:lstStyle/>
          <a:p>
            <a:pPr indent="0">
              <a:spcAft>
                <a:spcPts val="210"/>
              </a:spcAft>
            </a:pPr>
            <a:r>
              <a:rPr lang="en-US" sz="400">
                <a:solidFill>
                  <a:srgbClr val="336BB2"/>
                </a:solidFill>
                <a:latin typeface="Arial"/>
              </a:rPr>
              <a:t>Blog Description</a:t>
            </a:r>
          </a:p>
          <a:p>
            <a:pPr indent="0">
              <a:spcAft>
                <a:spcPts val="210"/>
              </a:spcAft>
            </a:pPr>
            <a:r>
              <a:rPr lang="en-US" sz="400">
                <a:solidFill>
                  <a:srgbClr val="9D803E"/>
                </a:solidFill>
                <a:latin typeface="Arial"/>
              </a:rPr>
              <a:t>28 May 2016</a:t>
            </a:r>
          </a:p>
          <a:p>
            <a:pPr indent="0">
              <a:lnSpc>
                <a:spcPts val="600"/>
              </a:lnSpc>
            </a:pPr>
            <a:r>
              <a:rPr lang="en-US" sz="400">
                <a:solidFill>
                  <a:srgbClr val="654411"/>
                </a:solidFill>
                <a:latin typeface="Arial"/>
              </a:rPr>
              <a:t>PTC with DCS sets up centre to hone skills of students at KSR Engg</a:t>
            </a:r>
          </a:p>
        </p:txBody>
      </p:sp>
      <p:sp>
        <p:nvSpPr>
          <p:cNvPr id="24" name="Rectangle 23"/>
          <p:cNvSpPr/>
          <p:nvPr/>
        </p:nvSpPr>
        <p:spPr>
          <a:xfrm>
            <a:off x="3822192" y="8034528"/>
            <a:ext cx="920496" cy="48768"/>
          </a:xfrm>
          <a:prstGeom prst="rect">
            <a:avLst/>
          </a:prstGeom>
        </p:spPr>
        <p:txBody>
          <a:bodyPr wrap="none" lIns="0" tIns="0" rIns="0" bIns="0">
            <a:noAutofit/>
          </a:bodyPr>
          <a:lstStyle/>
          <a:p>
            <a:pPr indent="0"/>
            <a:r>
              <a:rPr lang="en-US" sz="400">
                <a:solidFill>
                  <a:srgbClr val="6E2F0D"/>
                </a:solidFill>
                <a:latin typeface="Arial"/>
              </a:rPr>
              <a:t>Signs MoU for Setting up Center</a:t>
            </a:r>
          </a:p>
        </p:txBody>
      </p:sp>
      <p:sp>
        <p:nvSpPr>
          <p:cNvPr id="25" name="Rectangle 24"/>
          <p:cNvSpPr/>
          <p:nvPr/>
        </p:nvSpPr>
        <p:spPr>
          <a:xfrm>
            <a:off x="438912" y="9189720"/>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26" name="Rectangle 25"/>
          <p:cNvSpPr/>
          <p:nvPr/>
        </p:nvSpPr>
        <p:spPr>
          <a:xfrm>
            <a:off x="6839712" y="9195816"/>
            <a:ext cx="502920" cy="170688"/>
          </a:xfrm>
          <a:prstGeom prst="rect">
            <a:avLst/>
          </a:prstGeom>
        </p:spPr>
        <p:txBody>
          <a:bodyPr wrap="none" lIns="0" tIns="0" rIns="0" bIns="0">
            <a:noAutofit/>
          </a:bodyPr>
          <a:lstStyle/>
          <a:p>
            <a:pPr indent="0"/>
            <a:r>
              <a:rPr lang="en-US" sz="1200">
                <a:latin typeface="Times New Roman"/>
              </a:rPr>
              <a:t>Page 16</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2960" y="1210056"/>
            <a:ext cx="5757672" cy="2810256"/>
          </a:xfrm>
          <a:prstGeom prst="rect">
            <a:avLst/>
          </a:prstGeom>
        </p:spPr>
      </p:pic>
      <p:pic>
        <p:nvPicPr>
          <p:cNvPr id="3" name="Picture 2"/>
          <p:cNvPicPr>
            <a:picLocks noChangeAspect="1"/>
          </p:cNvPicPr>
          <p:nvPr/>
        </p:nvPicPr>
        <p:blipFill>
          <a:blip r:embed="rId3"/>
          <a:stretch>
            <a:fillRect/>
          </a:stretch>
        </p:blipFill>
        <p:spPr>
          <a:xfrm>
            <a:off x="847344" y="5471160"/>
            <a:ext cx="5708904" cy="2953512"/>
          </a:xfrm>
          <a:prstGeom prst="rect">
            <a:avLst/>
          </a:prstGeom>
        </p:spPr>
      </p:pic>
      <p:sp>
        <p:nvSpPr>
          <p:cNvPr id="4" name="Rectangle 3"/>
          <p:cNvSpPr/>
          <p:nvPr/>
        </p:nvSpPr>
        <p:spPr>
          <a:xfrm>
            <a:off x="1021080" y="908304"/>
            <a:ext cx="676656" cy="170688"/>
          </a:xfrm>
          <a:prstGeom prst="rect">
            <a:avLst/>
          </a:prstGeom>
        </p:spPr>
        <p:txBody>
          <a:bodyPr wrap="none" lIns="0" tIns="0" rIns="0" bIns="0">
            <a:noAutofit/>
          </a:bodyPr>
          <a:lstStyle/>
          <a:p>
            <a:pPr indent="0"/>
            <a:r>
              <a:rPr lang="en-US" sz="1200" b="1" u="sng">
                <a:latin typeface="Times New Roman"/>
              </a:rPr>
              <a:t>Blog Page</a:t>
            </a:r>
          </a:p>
        </p:txBody>
      </p:sp>
      <p:sp>
        <p:nvSpPr>
          <p:cNvPr id="5" name="Rectangle 4"/>
          <p:cNvSpPr/>
          <p:nvPr/>
        </p:nvSpPr>
        <p:spPr>
          <a:xfrm>
            <a:off x="1021080" y="4858512"/>
            <a:ext cx="710184" cy="170688"/>
          </a:xfrm>
          <a:prstGeom prst="rect">
            <a:avLst/>
          </a:prstGeom>
        </p:spPr>
        <p:txBody>
          <a:bodyPr wrap="none" lIns="0" tIns="0" rIns="0" bIns="0">
            <a:noAutofit/>
          </a:bodyPr>
          <a:lstStyle/>
          <a:p>
            <a:pPr indent="0"/>
            <a:r>
              <a:rPr lang="en-US" sz="1150" b="1">
                <a:latin typeface="Times New Roman"/>
              </a:rPr>
              <a:t>Blog page:</a:t>
            </a:r>
          </a:p>
        </p:txBody>
      </p:sp>
      <p:sp>
        <p:nvSpPr>
          <p:cNvPr id="6" name="Rectangle 5"/>
          <p:cNvSpPr/>
          <p:nvPr/>
        </p:nvSpPr>
        <p:spPr>
          <a:xfrm>
            <a:off x="438912" y="9189720"/>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839712" y="9195816"/>
            <a:ext cx="502920" cy="170688"/>
          </a:xfrm>
          <a:prstGeom prst="rect">
            <a:avLst/>
          </a:prstGeom>
        </p:spPr>
        <p:txBody>
          <a:bodyPr wrap="none" lIns="0" tIns="0" rIns="0" bIns="0">
            <a:noAutofit/>
          </a:bodyPr>
          <a:lstStyle/>
          <a:p>
            <a:pPr indent="0"/>
            <a:r>
              <a:rPr lang="en-US" sz="1200">
                <a:latin typeface="Times New Roman"/>
              </a:rPr>
              <a:t>Page 17</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6656" y="960120"/>
            <a:ext cx="6050280" cy="3185160"/>
          </a:xfrm>
          <a:prstGeom prst="rect">
            <a:avLst/>
          </a:prstGeom>
        </p:spPr>
      </p:pic>
      <p:pic>
        <p:nvPicPr>
          <p:cNvPr id="3" name="Picture 2"/>
          <p:cNvPicPr>
            <a:picLocks noChangeAspect="1"/>
          </p:cNvPicPr>
          <p:nvPr/>
        </p:nvPicPr>
        <p:blipFill>
          <a:blip r:embed="rId3"/>
          <a:stretch>
            <a:fillRect/>
          </a:stretch>
        </p:blipFill>
        <p:spPr>
          <a:xfrm>
            <a:off x="670560" y="5526024"/>
            <a:ext cx="6373368" cy="3084576"/>
          </a:xfrm>
          <a:prstGeom prst="rect">
            <a:avLst/>
          </a:prstGeom>
        </p:spPr>
      </p:pic>
      <p:sp>
        <p:nvSpPr>
          <p:cNvPr id="4" name="Rectangle 3"/>
          <p:cNvSpPr/>
          <p:nvPr/>
        </p:nvSpPr>
        <p:spPr>
          <a:xfrm>
            <a:off x="1021080" y="658368"/>
            <a:ext cx="716280" cy="170688"/>
          </a:xfrm>
          <a:prstGeom prst="rect">
            <a:avLst/>
          </a:prstGeom>
        </p:spPr>
        <p:txBody>
          <a:bodyPr wrap="none" lIns="0" tIns="0" rIns="0" bIns="0">
            <a:noAutofit/>
          </a:bodyPr>
          <a:lstStyle/>
          <a:p>
            <a:pPr indent="0"/>
            <a:r>
              <a:rPr lang="en-US" sz="1200" b="1" u="sng">
                <a:latin typeface="Times New Roman"/>
              </a:rPr>
              <a:t>Blog Page:</a:t>
            </a:r>
          </a:p>
        </p:txBody>
      </p:sp>
      <p:sp>
        <p:nvSpPr>
          <p:cNvPr id="5" name="Rectangle 4"/>
          <p:cNvSpPr/>
          <p:nvPr/>
        </p:nvSpPr>
        <p:spPr>
          <a:xfrm>
            <a:off x="554736" y="4980432"/>
            <a:ext cx="1350264" cy="173736"/>
          </a:xfrm>
          <a:prstGeom prst="rect">
            <a:avLst/>
          </a:prstGeom>
        </p:spPr>
        <p:txBody>
          <a:bodyPr wrap="none" lIns="0" tIns="0" rIns="0" bIns="0">
            <a:noAutofit/>
          </a:bodyPr>
          <a:lstStyle/>
          <a:p>
            <a:pPr indent="0"/>
            <a:r>
              <a:rPr lang="en-US" sz="1150" b="1">
                <a:latin typeface="Times New Roman"/>
              </a:rPr>
              <a:t>Projects menu page:</a:t>
            </a:r>
          </a:p>
        </p:txBody>
      </p:sp>
      <p:sp>
        <p:nvSpPr>
          <p:cNvPr id="6" name="Rectangle 5"/>
          <p:cNvSpPr/>
          <p:nvPr/>
        </p:nvSpPr>
        <p:spPr>
          <a:xfrm>
            <a:off x="438912" y="9189720"/>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839712" y="9195816"/>
            <a:ext cx="499872" cy="170688"/>
          </a:xfrm>
          <a:prstGeom prst="rect">
            <a:avLst/>
          </a:prstGeom>
        </p:spPr>
        <p:txBody>
          <a:bodyPr wrap="none" lIns="0" tIns="0" rIns="0" bIns="0">
            <a:noAutofit/>
          </a:bodyPr>
          <a:lstStyle/>
          <a:p>
            <a:pPr indent="0"/>
            <a:r>
              <a:rPr lang="en-US" sz="1200">
                <a:latin typeface="Times New Roman"/>
              </a:rPr>
              <a:t>Page 18</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1352" y="960120"/>
            <a:ext cx="5891784" cy="3148584"/>
          </a:xfrm>
          <a:prstGeom prst="rect">
            <a:avLst/>
          </a:prstGeom>
        </p:spPr>
      </p:pic>
      <p:pic>
        <p:nvPicPr>
          <p:cNvPr id="3" name="Picture 2"/>
          <p:cNvPicPr>
            <a:picLocks noChangeAspect="1"/>
          </p:cNvPicPr>
          <p:nvPr/>
        </p:nvPicPr>
        <p:blipFill>
          <a:blip r:embed="rId3"/>
          <a:stretch>
            <a:fillRect/>
          </a:stretch>
        </p:blipFill>
        <p:spPr>
          <a:xfrm>
            <a:off x="1039368" y="5489448"/>
            <a:ext cx="5330952" cy="3166872"/>
          </a:xfrm>
          <a:prstGeom prst="rect">
            <a:avLst/>
          </a:prstGeom>
        </p:spPr>
      </p:pic>
      <p:sp>
        <p:nvSpPr>
          <p:cNvPr id="4" name="Rectangle 3"/>
          <p:cNvSpPr/>
          <p:nvPr/>
        </p:nvSpPr>
        <p:spPr>
          <a:xfrm>
            <a:off x="1021080" y="655320"/>
            <a:ext cx="1036320" cy="173736"/>
          </a:xfrm>
          <a:prstGeom prst="rect">
            <a:avLst/>
          </a:prstGeom>
        </p:spPr>
        <p:txBody>
          <a:bodyPr wrap="none" lIns="0" tIns="0" rIns="0" bIns="0">
            <a:noAutofit/>
          </a:bodyPr>
          <a:lstStyle/>
          <a:p>
            <a:pPr indent="0"/>
            <a:r>
              <a:rPr lang="en-US" sz="1200" b="1" u="sng">
                <a:latin typeface="Times New Roman"/>
              </a:rPr>
              <a:t>Proiect-1 Pages</a:t>
            </a:r>
          </a:p>
        </p:txBody>
      </p:sp>
      <p:sp>
        <p:nvSpPr>
          <p:cNvPr id="5" name="Rectangle 4"/>
          <p:cNvSpPr/>
          <p:nvPr/>
        </p:nvSpPr>
        <p:spPr>
          <a:xfrm>
            <a:off x="1021080" y="4946904"/>
            <a:ext cx="1069848" cy="170688"/>
          </a:xfrm>
          <a:prstGeom prst="rect">
            <a:avLst/>
          </a:prstGeom>
        </p:spPr>
        <p:txBody>
          <a:bodyPr wrap="none" lIns="0" tIns="0" rIns="0" bIns="0">
            <a:noAutofit/>
          </a:bodyPr>
          <a:lstStyle/>
          <a:p>
            <a:pPr indent="0"/>
            <a:r>
              <a:rPr lang="en-US" sz="1150" b="1" u="sng">
                <a:latin typeface="Times New Roman"/>
              </a:rPr>
              <a:t>Proiect-1 pages:</a:t>
            </a:r>
          </a:p>
        </p:txBody>
      </p:sp>
      <p:sp>
        <p:nvSpPr>
          <p:cNvPr id="6" name="Rectangle 5"/>
          <p:cNvSpPr/>
          <p:nvPr/>
        </p:nvSpPr>
        <p:spPr>
          <a:xfrm>
            <a:off x="438912" y="9189720"/>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839712" y="9195816"/>
            <a:ext cx="502920" cy="170688"/>
          </a:xfrm>
          <a:prstGeom prst="rect">
            <a:avLst/>
          </a:prstGeom>
        </p:spPr>
        <p:txBody>
          <a:bodyPr wrap="none" lIns="0" tIns="0" rIns="0" bIns="0">
            <a:noAutofit/>
          </a:bodyPr>
          <a:lstStyle/>
          <a:p>
            <a:pPr indent="0"/>
            <a:r>
              <a:rPr lang="en-US" sz="1200">
                <a:latin typeface="Times New Roman"/>
              </a:rPr>
              <a:t>Page 19</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210056"/>
            <a:ext cx="6217920" cy="3346704"/>
          </a:xfrm>
          <a:prstGeom prst="rect">
            <a:avLst/>
          </a:prstGeom>
        </p:spPr>
      </p:pic>
      <p:pic>
        <p:nvPicPr>
          <p:cNvPr id="3" name="Picture 2"/>
          <p:cNvPicPr>
            <a:picLocks noChangeAspect="1"/>
          </p:cNvPicPr>
          <p:nvPr/>
        </p:nvPicPr>
        <p:blipFill>
          <a:blip r:embed="rId3"/>
          <a:stretch>
            <a:fillRect/>
          </a:stretch>
        </p:blipFill>
        <p:spPr>
          <a:xfrm>
            <a:off x="944880" y="5449824"/>
            <a:ext cx="6126480" cy="3218688"/>
          </a:xfrm>
          <a:prstGeom prst="rect">
            <a:avLst/>
          </a:prstGeom>
        </p:spPr>
      </p:pic>
      <p:sp>
        <p:nvSpPr>
          <p:cNvPr id="4" name="Rectangle 3"/>
          <p:cNvSpPr/>
          <p:nvPr/>
        </p:nvSpPr>
        <p:spPr>
          <a:xfrm>
            <a:off x="1021080" y="905256"/>
            <a:ext cx="1036320" cy="173736"/>
          </a:xfrm>
          <a:prstGeom prst="rect">
            <a:avLst/>
          </a:prstGeom>
        </p:spPr>
        <p:txBody>
          <a:bodyPr wrap="none" lIns="0" tIns="0" rIns="0" bIns="0">
            <a:noAutofit/>
          </a:bodyPr>
          <a:lstStyle/>
          <a:p>
            <a:pPr indent="0"/>
            <a:r>
              <a:rPr lang="en-US" sz="1200" b="1" u="sng">
                <a:latin typeface="Times New Roman"/>
              </a:rPr>
              <a:t>Proiect-2 Pages</a:t>
            </a:r>
          </a:p>
        </p:txBody>
      </p:sp>
      <p:sp>
        <p:nvSpPr>
          <p:cNvPr id="5" name="Rectangle 4"/>
          <p:cNvSpPr/>
          <p:nvPr/>
        </p:nvSpPr>
        <p:spPr>
          <a:xfrm>
            <a:off x="993648" y="5394960"/>
            <a:ext cx="1109472" cy="158496"/>
          </a:xfrm>
          <a:prstGeom prst="rect">
            <a:avLst/>
          </a:prstGeom>
        </p:spPr>
        <p:txBody>
          <a:bodyPr wrap="none" lIns="0" tIns="0" rIns="0" bIns="0">
            <a:noAutofit/>
          </a:bodyPr>
          <a:lstStyle/>
          <a:p>
            <a:pPr indent="0"/>
            <a:r>
              <a:rPr lang="en-US" sz="1200" u="sng">
                <a:latin typeface="Times New Roman"/>
              </a:rPr>
              <a:t>Proiect-2 nages:</a:t>
            </a:r>
          </a:p>
        </p:txBody>
      </p:sp>
      <p:sp>
        <p:nvSpPr>
          <p:cNvPr id="6" name="Rectangle 5"/>
          <p:cNvSpPr/>
          <p:nvPr/>
        </p:nvSpPr>
        <p:spPr>
          <a:xfrm>
            <a:off x="438912" y="9189720"/>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839712" y="9195816"/>
            <a:ext cx="502920" cy="170688"/>
          </a:xfrm>
          <a:prstGeom prst="rect">
            <a:avLst/>
          </a:prstGeom>
        </p:spPr>
        <p:txBody>
          <a:bodyPr wrap="none" lIns="0" tIns="0" rIns="0" bIns="0">
            <a:noAutofit/>
          </a:bodyPr>
          <a:lstStyle/>
          <a:p>
            <a:pPr indent="0"/>
            <a:r>
              <a:rPr lang="en-US" sz="1200">
                <a:latin typeface="Times New Roman"/>
              </a:rPr>
              <a:t>Page 20</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9288" y="1612392"/>
            <a:ext cx="7007352" cy="4700016"/>
          </a:xfrm>
          <a:prstGeom prst="rect">
            <a:avLst/>
          </a:prstGeom>
        </p:spPr>
      </p:pic>
      <p:sp>
        <p:nvSpPr>
          <p:cNvPr id="3" name="Rectangle 2"/>
          <p:cNvSpPr/>
          <p:nvPr/>
        </p:nvSpPr>
        <p:spPr>
          <a:xfrm>
            <a:off x="1024128" y="704088"/>
            <a:ext cx="3526536" cy="198120"/>
          </a:xfrm>
          <a:prstGeom prst="rect">
            <a:avLst/>
          </a:prstGeom>
        </p:spPr>
        <p:txBody>
          <a:bodyPr wrap="none" lIns="0" tIns="0" rIns="0" bIns="0">
            <a:noAutofit/>
          </a:bodyPr>
          <a:lstStyle/>
          <a:p>
            <a:pPr indent="0"/>
            <a:r>
              <a:rPr lang="en-US" sz="1300" b="1">
                <a:latin typeface="Times New Roman"/>
              </a:rPr>
              <a:t>5.3 </a:t>
            </a:r>
            <a:r>
              <a:rPr lang="en-US" sz="1300" b="1" u="sng">
                <a:latin typeface="Times New Roman"/>
              </a:rPr>
              <a:t>Flow Chart for submitting the assignment:</a:t>
            </a:r>
          </a:p>
        </p:txBody>
      </p:sp>
      <p:sp>
        <p:nvSpPr>
          <p:cNvPr id="4" name="Rectangle 3"/>
          <p:cNvSpPr/>
          <p:nvPr/>
        </p:nvSpPr>
        <p:spPr>
          <a:xfrm>
            <a:off x="557784" y="910742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5" name="Rectangle 4"/>
          <p:cNvSpPr/>
          <p:nvPr/>
        </p:nvSpPr>
        <p:spPr>
          <a:xfrm>
            <a:off x="6739128" y="9107424"/>
            <a:ext cx="536448" cy="176784"/>
          </a:xfrm>
          <a:prstGeom prst="rect">
            <a:avLst/>
          </a:prstGeom>
        </p:spPr>
        <p:txBody>
          <a:bodyPr wrap="none" lIns="0" tIns="0" rIns="0" bIns="0">
            <a:noAutofit/>
          </a:bodyPr>
          <a:lstStyle/>
          <a:p>
            <a:pPr indent="0"/>
            <a:r>
              <a:rPr lang="en-US" sz="1100">
                <a:latin typeface="Arial"/>
              </a:rPr>
              <a:t>Page 21</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048000" y="551688"/>
            <a:ext cx="1365504" cy="195072"/>
          </a:xfrm>
          <a:prstGeom prst="rect">
            <a:avLst/>
          </a:prstGeom>
        </p:spPr>
        <p:txBody>
          <a:bodyPr wrap="none" lIns="0" tIns="0" rIns="0" bIns="0">
            <a:noAutofit/>
          </a:bodyPr>
          <a:lstStyle/>
          <a:p>
            <a:pPr indent="0"/>
            <a:r>
              <a:rPr lang="en-US" sz="1800">
                <a:latin typeface="Times New Roman"/>
              </a:rPr>
              <a:t>CHAPTER - 6</a:t>
            </a:r>
          </a:p>
        </p:txBody>
      </p:sp>
      <p:sp>
        <p:nvSpPr>
          <p:cNvPr id="3" name="Rectangle 2"/>
          <p:cNvSpPr/>
          <p:nvPr/>
        </p:nvSpPr>
        <p:spPr>
          <a:xfrm>
            <a:off x="3197352" y="1051560"/>
            <a:ext cx="926592" cy="179832"/>
          </a:xfrm>
          <a:prstGeom prst="rect">
            <a:avLst/>
          </a:prstGeom>
        </p:spPr>
        <p:txBody>
          <a:bodyPr wrap="none" lIns="0" tIns="0" rIns="0" bIns="0">
            <a:noAutofit/>
          </a:bodyPr>
          <a:lstStyle/>
          <a:p>
            <a:pPr indent="0">
              <a:spcAft>
                <a:spcPts val="2310"/>
              </a:spcAft>
            </a:pPr>
            <a:r>
              <a:rPr lang="en-US" sz="1500" b="1" u="sng">
                <a:latin typeface="Times New Roman"/>
              </a:rPr>
              <a:t>TESTING</a:t>
            </a:r>
          </a:p>
        </p:txBody>
      </p:sp>
      <p:sp>
        <p:nvSpPr>
          <p:cNvPr id="4" name="Rectangle 3"/>
          <p:cNvSpPr/>
          <p:nvPr/>
        </p:nvSpPr>
        <p:spPr>
          <a:xfrm>
            <a:off x="896112" y="1615440"/>
            <a:ext cx="5977128" cy="2106168"/>
          </a:xfrm>
          <a:prstGeom prst="rect">
            <a:avLst/>
          </a:prstGeom>
        </p:spPr>
        <p:txBody>
          <a:bodyPr lIns="0" tIns="0" rIns="0" bIns="0">
            <a:noAutofit/>
          </a:bodyPr>
          <a:lstStyle/>
          <a:p>
            <a:pPr indent="0" algn="just">
              <a:lnSpc>
                <a:spcPts val="1368"/>
              </a:lnSpc>
              <a:spcBef>
                <a:spcPts val="2310"/>
              </a:spcBef>
            </a:pPr>
            <a:r>
              <a:rPr lang="en-US" sz="1100">
                <a:latin typeface="Times New Roman"/>
              </a:rPr>
              <a:t>Once source code has been generated, software must be tested to uncover as many errors as possible before delivery. It is very important to work the system successfully and achieve high quality of software. Testing include designing a series of test cases that have a high likelihood of finding errors by applying software-testing techniques.</a:t>
            </a:r>
          </a:p>
          <a:p>
            <a:pPr indent="0" algn="just">
              <a:lnSpc>
                <a:spcPts val="1368"/>
              </a:lnSpc>
            </a:pPr>
            <a:r>
              <a:rPr lang="en-US" sz="1100">
                <a:solidFill>
                  <a:srgbClr val="1E1E1E"/>
                </a:solidFill>
                <a:latin typeface="Times New Roman"/>
              </a:rPr>
              <a:t>Loading Testing is defined as a server testing type, conducted through scripts with the motive of finding errors in server. It deals with tests for the entire Website.</a:t>
            </a:r>
          </a:p>
          <a:p>
            <a:pPr indent="0" algn="just">
              <a:lnSpc>
                <a:spcPts val="1368"/>
              </a:lnSpc>
            </a:pPr>
            <a:r>
              <a:rPr lang="en-US" sz="1100">
                <a:latin typeface="Times New Roman"/>
              </a:rPr>
              <a:t>System testing makes logical assumptions that if all the parts of the system are correct, the goal will be successfully achieved. The system should be checked logically. Validations and cross checks should be there. Avoid duplications of record that cause redundancy of data.</a:t>
            </a:r>
          </a:p>
          <a:p>
            <a:pPr indent="0" algn="just">
              <a:lnSpc>
                <a:spcPts val="1368"/>
              </a:lnSpc>
              <a:spcAft>
                <a:spcPts val="2310"/>
              </a:spcAft>
            </a:pPr>
            <a:r>
              <a:rPr lang="en-US" sz="1100">
                <a:latin typeface="Times New Roman"/>
              </a:rPr>
              <a:t>In other words, Testing is the process of evaluating a system or its component(s) with the intent to find whether it satisfies the specified requirements or not. It is executing a system in order to identify any gaps, errors, or missing requirements in contrary to the actual requirements.</a:t>
            </a:r>
          </a:p>
        </p:txBody>
      </p:sp>
      <p:sp>
        <p:nvSpPr>
          <p:cNvPr id="5" name="Rectangle 4"/>
          <p:cNvSpPr/>
          <p:nvPr/>
        </p:nvSpPr>
        <p:spPr>
          <a:xfrm>
            <a:off x="905256" y="4187952"/>
            <a:ext cx="4038600" cy="176784"/>
          </a:xfrm>
          <a:prstGeom prst="rect">
            <a:avLst/>
          </a:prstGeom>
        </p:spPr>
        <p:txBody>
          <a:bodyPr wrap="none" lIns="0" tIns="0" rIns="0" bIns="0">
            <a:noAutofit/>
          </a:bodyPr>
          <a:lstStyle/>
          <a:p>
            <a:pPr indent="0" algn="just">
              <a:spcBef>
                <a:spcPts val="2310"/>
              </a:spcBef>
              <a:spcAft>
                <a:spcPts val="2310"/>
              </a:spcAft>
            </a:pPr>
            <a:r>
              <a:rPr lang="en-US" sz="1100">
                <a:latin typeface="Times New Roman"/>
              </a:rPr>
              <a:t>There are different types of testing some of them are listed below:</a:t>
            </a:r>
          </a:p>
        </p:txBody>
      </p:sp>
      <p:sp>
        <p:nvSpPr>
          <p:cNvPr id="6" name="Rectangle 5"/>
          <p:cNvSpPr/>
          <p:nvPr/>
        </p:nvSpPr>
        <p:spPr>
          <a:xfrm>
            <a:off x="902208" y="4779264"/>
            <a:ext cx="5986272" cy="883920"/>
          </a:xfrm>
          <a:prstGeom prst="rect">
            <a:avLst/>
          </a:prstGeom>
        </p:spPr>
        <p:txBody>
          <a:bodyPr lIns="0" tIns="0" rIns="0" bIns="0">
            <a:noAutofit/>
          </a:bodyPr>
          <a:lstStyle/>
          <a:p>
            <a:pPr indent="0" algn="just">
              <a:lnSpc>
                <a:spcPts val="1368"/>
              </a:lnSpc>
              <a:spcBef>
                <a:spcPts val="2310"/>
              </a:spcBef>
            </a:pPr>
            <a:r>
              <a:rPr lang="en-US" sz="1200">
                <a:latin typeface="Times New Roman"/>
              </a:rPr>
              <a:t>6.1 Loading Testing:</a:t>
            </a:r>
          </a:p>
          <a:p>
            <a:pPr indent="0" algn="just">
              <a:lnSpc>
                <a:spcPts val="1368"/>
              </a:lnSpc>
            </a:pPr>
            <a:r>
              <a:rPr lang="en-US" sz="1100">
                <a:latin typeface="Times New Roman"/>
              </a:rPr>
              <a:t>As we know that every Website should be responsive on each existing devices. Thus, the Loading testing of the Website is done by all the teammates to ensure the responsiveness of the Website on every device.</a:t>
            </a:r>
          </a:p>
          <a:p>
            <a:pPr indent="0" algn="just">
              <a:lnSpc>
                <a:spcPts val="1368"/>
              </a:lnSpc>
              <a:spcAft>
                <a:spcPts val="2310"/>
              </a:spcAft>
            </a:pPr>
            <a:r>
              <a:rPr lang="en-US" sz="1100">
                <a:latin typeface="Times New Roman"/>
              </a:rPr>
              <a:t>Also, ensured the smooth working of the Website without ending up the errors, etc.</a:t>
            </a:r>
          </a:p>
        </p:txBody>
      </p:sp>
      <p:sp>
        <p:nvSpPr>
          <p:cNvPr id="7" name="Rectangle 6"/>
          <p:cNvSpPr/>
          <p:nvPr/>
        </p:nvSpPr>
        <p:spPr>
          <a:xfrm>
            <a:off x="902208" y="6062472"/>
            <a:ext cx="6379464" cy="1246632"/>
          </a:xfrm>
          <a:prstGeom prst="rect">
            <a:avLst/>
          </a:prstGeom>
        </p:spPr>
        <p:txBody>
          <a:bodyPr lIns="0" tIns="0" rIns="0" bIns="0">
            <a:noAutofit/>
          </a:bodyPr>
          <a:lstStyle/>
          <a:p>
            <a:pPr indent="0" algn="just">
              <a:lnSpc>
                <a:spcPts val="1392"/>
              </a:lnSpc>
              <a:spcBef>
                <a:spcPts val="2310"/>
              </a:spcBef>
            </a:pPr>
            <a:r>
              <a:rPr lang="en-US" sz="1300" b="1">
                <a:latin typeface="Times New Roman"/>
              </a:rPr>
              <a:t>6.2 Unit Testing</a:t>
            </a:r>
          </a:p>
          <a:p>
            <a:pPr indent="0" algn="just">
              <a:lnSpc>
                <a:spcPts val="1392"/>
              </a:lnSpc>
            </a:pPr>
            <a:r>
              <a:rPr lang="en-US" sz="1100">
                <a:latin typeface="Times New Roman"/>
              </a:rPr>
              <a:t>It focuses on smallest unit of software design. In this we test an individual unit or groups of inter related units. It is often done by programmer by using sample input and observing its corresponding outputs. In this testing technique we are primarily focuses on</a:t>
            </a:r>
          </a:p>
          <a:p>
            <a:pPr marL="717804" indent="0" algn="just">
              <a:lnSpc>
                <a:spcPts val="1464"/>
              </a:lnSpc>
            </a:pPr>
            <a:r>
              <a:rPr lang="en-US" sz="1100">
                <a:latin typeface="Times New Roman"/>
              </a:rPr>
              <a:t>•    Loop methods and function is working fine or not.</a:t>
            </a:r>
          </a:p>
          <a:p>
            <a:pPr marL="717804" indent="0" algn="just">
              <a:lnSpc>
                <a:spcPts val="1464"/>
              </a:lnSpc>
            </a:pPr>
            <a:r>
              <a:rPr lang="en-US" sz="1100">
                <a:latin typeface="Times New Roman"/>
              </a:rPr>
              <a:t>•    Misunderstood or incorrect Arithmetic precedence</a:t>
            </a:r>
          </a:p>
          <a:p>
            <a:pPr marL="717804" indent="0" algn="just">
              <a:lnSpc>
                <a:spcPts val="1464"/>
              </a:lnSpc>
            </a:pPr>
            <a:r>
              <a:rPr lang="en-US" sz="1100">
                <a:latin typeface="Times New Roman"/>
              </a:rPr>
              <a:t>•    Incorrect Initialization</a:t>
            </a:r>
          </a:p>
        </p:txBody>
      </p:sp>
      <p:sp>
        <p:nvSpPr>
          <p:cNvPr id="8" name="Rectangle 7"/>
          <p:cNvSpPr/>
          <p:nvPr/>
        </p:nvSpPr>
        <p:spPr>
          <a:xfrm>
            <a:off x="557784" y="910742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9" name="Rectangle 8"/>
          <p:cNvSpPr/>
          <p:nvPr/>
        </p:nvSpPr>
        <p:spPr>
          <a:xfrm>
            <a:off x="6739128" y="9107424"/>
            <a:ext cx="554736" cy="176784"/>
          </a:xfrm>
          <a:prstGeom prst="rect">
            <a:avLst/>
          </a:prstGeom>
        </p:spPr>
        <p:txBody>
          <a:bodyPr wrap="none" lIns="0" tIns="0" rIns="0" bIns="0">
            <a:noAutofit/>
          </a:bodyPr>
          <a:lstStyle/>
          <a:p>
            <a:pPr indent="0"/>
            <a:r>
              <a:rPr lang="en-US" sz="1100">
                <a:latin typeface="Arial"/>
              </a:rPr>
              <a:t>Page 22</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76656" y="975360"/>
            <a:ext cx="1569720" cy="173736"/>
          </a:xfrm>
          <a:prstGeom prst="rect">
            <a:avLst/>
          </a:prstGeom>
        </p:spPr>
        <p:txBody>
          <a:bodyPr wrap="none" lIns="0" tIns="0" rIns="0" bIns="0">
            <a:noAutofit/>
          </a:bodyPr>
          <a:lstStyle/>
          <a:p>
            <a:pPr indent="0"/>
            <a:r>
              <a:rPr lang="en-US" sz="1200" b="1">
                <a:latin typeface="Times New Roman"/>
              </a:rPr>
              <a:t>Unit Testing of the app:</a:t>
            </a:r>
          </a:p>
        </p:txBody>
      </p:sp>
      <p:graphicFrame>
        <p:nvGraphicFramePr>
          <p:cNvPr id="3" name="Table 2"/>
          <p:cNvGraphicFramePr>
            <a:graphicFrameLocks noGrp="1"/>
          </p:cNvGraphicFramePr>
          <p:nvPr/>
        </p:nvGraphicFramePr>
        <p:xfrm>
          <a:off x="868680" y="1648968"/>
          <a:ext cx="6016752" cy="5492496"/>
        </p:xfrm>
        <a:graphic>
          <a:graphicData uri="http://schemas.openxmlformats.org/drawingml/2006/table">
            <a:tbl>
              <a:tblPr/>
              <a:tblGrid>
                <a:gridCol w="1072896">
                  <a:extLst>
                    <a:ext uri="{9D8B030D-6E8A-4147-A177-3AD203B41FA5}">
                      <a16:colId xmlns:a16="http://schemas.microsoft.com/office/drawing/2014/main" val="20000"/>
                    </a:ext>
                  </a:extLst>
                </a:gridCol>
                <a:gridCol w="2212848">
                  <a:extLst>
                    <a:ext uri="{9D8B030D-6E8A-4147-A177-3AD203B41FA5}">
                      <a16:colId xmlns:a16="http://schemas.microsoft.com/office/drawing/2014/main" val="20001"/>
                    </a:ext>
                  </a:extLst>
                </a:gridCol>
                <a:gridCol w="1865376">
                  <a:extLst>
                    <a:ext uri="{9D8B030D-6E8A-4147-A177-3AD203B41FA5}">
                      <a16:colId xmlns:a16="http://schemas.microsoft.com/office/drawing/2014/main" val="20002"/>
                    </a:ext>
                  </a:extLst>
                </a:gridCol>
                <a:gridCol w="865632">
                  <a:extLst>
                    <a:ext uri="{9D8B030D-6E8A-4147-A177-3AD203B41FA5}">
                      <a16:colId xmlns:a16="http://schemas.microsoft.com/office/drawing/2014/main" val="20003"/>
                    </a:ext>
                  </a:extLst>
                </a:gridCol>
              </a:tblGrid>
              <a:tr h="560832">
                <a:tc>
                  <a:txBody>
                    <a:bodyPr/>
                    <a:lstStyle/>
                    <a:p>
                      <a:pPr marL="165100" indent="0"/>
                      <a:r>
                        <a:rPr lang="en-US" sz="1150" b="1">
                          <a:latin typeface="Times New Roman"/>
                        </a:rPr>
                        <a:t>Test cases</a:t>
                      </a:r>
                    </a:p>
                  </a:txBody>
                  <a:tcPr marL="0" marR="0" marT="0" marB="0"/>
                </a:tc>
                <a:tc>
                  <a:txBody>
                    <a:bodyPr/>
                    <a:lstStyle/>
                    <a:p>
                      <a:pPr marL="152400" indent="0"/>
                      <a:r>
                        <a:rPr lang="en-US" sz="1150" b="1">
                          <a:latin typeface="Times New Roman"/>
                        </a:rPr>
                        <a:t>Description</a:t>
                      </a:r>
                    </a:p>
                  </a:txBody>
                  <a:tcPr marL="0" marR="0" marT="0" marB="0"/>
                </a:tc>
                <a:tc>
                  <a:txBody>
                    <a:bodyPr/>
                    <a:lstStyle/>
                    <a:p>
                      <a:pPr marL="152400" indent="0"/>
                      <a:r>
                        <a:rPr lang="en-US" sz="1150" b="1">
                          <a:latin typeface="Times New Roman"/>
                        </a:rPr>
                        <a:t>Expected Outcome</a:t>
                      </a:r>
                    </a:p>
                  </a:txBody>
                  <a:tcPr marL="0" marR="0" marT="0" marB="0"/>
                </a:tc>
                <a:tc>
                  <a:txBody>
                    <a:bodyPr/>
                    <a:lstStyle/>
                    <a:p>
                      <a:pPr marL="152400" indent="0"/>
                      <a:r>
                        <a:rPr lang="en-US" sz="1150" b="1">
                          <a:latin typeface="Times New Roman"/>
                        </a:rPr>
                        <a:t>Result</a:t>
                      </a:r>
                    </a:p>
                  </a:txBody>
                  <a:tcPr marL="0" marR="0" marT="0" marB="0"/>
                </a:tc>
                <a:extLst>
                  <a:ext uri="{0D108BD9-81ED-4DB2-BD59-A6C34878D82A}">
                    <a16:rowId xmlns:a16="http://schemas.microsoft.com/office/drawing/2014/main" val="10000"/>
                  </a:ext>
                </a:extLst>
              </a:tr>
              <a:tr h="1210056">
                <a:tc>
                  <a:txBody>
                    <a:bodyPr/>
                    <a:lstStyle/>
                    <a:p>
                      <a:pPr marL="165100" indent="0"/>
                      <a:r>
                        <a:rPr lang="en-US" sz="1150" b="1">
                          <a:latin typeface="Times New Roman"/>
                        </a:rPr>
                        <a:t>1</a:t>
                      </a:r>
                    </a:p>
                  </a:txBody>
                  <a:tcPr marL="0" marR="0" marT="0" marB="0"/>
                </a:tc>
                <a:tc>
                  <a:txBody>
                    <a:bodyPr/>
                    <a:lstStyle/>
                    <a:p>
                      <a:pPr marL="152400" indent="0"/>
                      <a:r>
                        <a:rPr lang="en-US" sz="1100">
                          <a:latin typeface="Times New Roman"/>
                        </a:rPr>
                        <a:t>Home - Login /Signup Page</a:t>
                      </a:r>
                    </a:p>
                  </a:txBody>
                  <a:tcPr marL="0" marR="0" marT="0" marB="0"/>
                </a:tc>
                <a:tc>
                  <a:txBody>
                    <a:bodyPr/>
                    <a:lstStyle/>
                    <a:p>
                      <a:pPr marL="152400" indent="0">
                        <a:lnSpc>
                          <a:spcPts val="1968"/>
                        </a:lnSpc>
                      </a:pPr>
                      <a:r>
                        <a:rPr lang="en-US" sz="1100">
                          <a:latin typeface="Times New Roman"/>
                        </a:rPr>
                        <a:t>Should display login/signup form with popup.</a:t>
                      </a:r>
                    </a:p>
                  </a:txBody>
                  <a:tcPr marL="0" marR="0" marT="0" marB="0"/>
                </a:tc>
                <a:tc>
                  <a:txBody>
                    <a:bodyPr/>
                    <a:lstStyle/>
                    <a:p>
                      <a:pPr marL="152400" indent="0"/>
                      <a:r>
                        <a:rPr lang="en-US" sz="1150" b="1">
                          <a:latin typeface="Times New Roman"/>
                        </a:rPr>
                        <a:t>Pass</a:t>
                      </a:r>
                    </a:p>
                  </a:txBody>
                  <a:tcPr marL="0" marR="0" marT="0" marB="0"/>
                </a:tc>
                <a:extLst>
                  <a:ext uri="{0D108BD9-81ED-4DB2-BD59-A6C34878D82A}">
                    <a16:rowId xmlns:a16="http://schemas.microsoft.com/office/drawing/2014/main" val="10001"/>
                  </a:ext>
                </a:extLst>
              </a:tr>
              <a:tr h="1143000">
                <a:tc>
                  <a:txBody>
                    <a:bodyPr/>
                    <a:lstStyle/>
                    <a:p>
                      <a:pPr marL="165100" indent="0"/>
                      <a:r>
                        <a:rPr lang="en-US" sz="1150" b="1">
                          <a:latin typeface="Times New Roman"/>
                        </a:rPr>
                        <a:t>2</a:t>
                      </a:r>
                    </a:p>
                  </a:txBody>
                  <a:tcPr marL="0" marR="0" marT="0" marB="0"/>
                </a:tc>
                <a:tc>
                  <a:txBody>
                    <a:bodyPr/>
                    <a:lstStyle/>
                    <a:p>
                      <a:pPr marL="152400" indent="0"/>
                      <a:r>
                        <a:rPr lang="en-US" sz="1100">
                          <a:latin typeface="Times New Roman"/>
                        </a:rPr>
                        <a:t>Contact Page</a:t>
                      </a:r>
                    </a:p>
                  </a:txBody>
                  <a:tcPr marL="0" marR="0" marT="0" marB="0"/>
                </a:tc>
                <a:tc>
                  <a:txBody>
                    <a:bodyPr/>
                    <a:lstStyle/>
                    <a:p>
                      <a:pPr marL="152400" marR="88900" indent="0" algn="just">
                        <a:lnSpc>
                          <a:spcPts val="1968"/>
                        </a:lnSpc>
                      </a:pPr>
                      <a:r>
                        <a:rPr lang="en-US" sz="1100">
                          <a:latin typeface="Times New Roman"/>
                        </a:rPr>
                        <a:t>Form to Contact the website admistration(i.e, CSED)</a:t>
                      </a:r>
                    </a:p>
                  </a:txBody>
                  <a:tcPr marL="0" marR="0" marT="0" marB="0"/>
                </a:tc>
                <a:tc>
                  <a:txBody>
                    <a:bodyPr/>
                    <a:lstStyle/>
                    <a:p>
                      <a:pPr marL="152400" indent="0"/>
                      <a:r>
                        <a:rPr lang="en-US" sz="1150" b="1">
                          <a:latin typeface="Times New Roman"/>
                        </a:rPr>
                        <a:t>Pass</a:t>
                      </a:r>
                    </a:p>
                  </a:txBody>
                  <a:tcPr marL="0" marR="0" marT="0" marB="0"/>
                </a:tc>
                <a:extLst>
                  <a:ext uri="{0D108BD9-81ED-4DB2-BD59-A6C34878D82A}">
                    <a16:rowId xmlns:a16="http://schemas.microsoft.com/office/drawing/2014/main" val="10002"/>
                  </a:ext>
                </a:extLst>
              </a:tr>
              <a:tr h="1207008">
                <a:tc>
                  <a:txBody>
                    <a:bodyPr/>
                    <a:lstStyle/>
                    <a:p>
                      <a:pPr marL="165100" indent="0"/>
                      <a:r>
                        <a:rPr lang="en-US" sz="1150" b="1">
                          <a:latin typeface="Times New Roman"/>
                        </a:rPr>
                        <a:t>3</a:t>
                      </a:r>
                    </a:p>
                  </a:txBody>
                  <a:tcPr marL="0" marR="0" marT="0" marB="0"/>
                </a:tc>
                <a:tc>
                  <a:txBody>
                    <a:bodyPr/>
                    <a:lstStyle/>
                    <a:p>
                      <a:pPr marL="152400" indent="0"/>
                      <a:r>
                        <a:rPr lang="en-US" sz="1100">
                          <a:latin typeface="Times New Roman"/>
                        </a:rPr>
                        <a:t>Support Page</a:t>
                      </a:r>
                    </a:p>
                  </a:txBody>
                  <a:tcPr marL="0" marR="0" marT="0" marB="0"/>
                </a:tc>
                <a:tc>
                  <a:txBody>
                    <a:bodyPr/>
                    <a:lstStyle/>
                    <a:p>
                      <a:pPr marL="152400" indent="0">
                        <a:lnSpc>
                          <a:spcPts val="1992"/>
                        </a:lnSpc>
                      </a:pPr>
                      <a:r>
                        <a:rPr lang="en-US" sz="1100">
                          <a:latin typeface="Times New Roman"/>
                        </a:rPr>
                        <a:t>Should display the form of the support page for ideas.</a:t>
                      </a:r>
                    </a:p>
                  </a:txBody>
                  <a:tcPr marL="0" marR="0" marT="0" marB="0"/>
                </a:tc>
                <a:tc>
                  <a:txBody>
                    <a:bodyPr/>
                    <a:lstStyle/>
                    <a:p>
                      <a:pPr marL="152400" indent="0"/>
                      <a:r>
                        <a:rPr lang="en-US" sz="1150" b="1">
                          <a:latin typeface="Times New Roman"/>
                        </a:rPr>
                        <a:t>Pass</a:t>
                      </a:r>
                    </a:p>
                  </a:txBody>
                  <a:tcPr marL="0" marR="0" marT="0" marB="0"/>
                </a:tc>
                <a:extLst>
                  <a:ext uri="{0D108BD9-81ED-4DB2-BD59-A6C34878D82A}">
                    <a16:rowId xmlns:a16="http://schemas.microsoft.com/office/drawing/2014/main" val="10003"/>
                  </a:ext>
                </a:extLst>
              </a:tr>
              <a:tr h="1371600">
                <a:tc>
                  <a:txBody>
                    <a:bodyPr/>
                    <a:lstStyle/>
                    <a:p>
                      <a:pPr marL="165100" indent="0"/>
                      <a:r>
                        <a:rPr lang="en-US" sz="1150" b="1">
                          <a:latin typeface="Times New Roman"/>
                        </a:rPr>
                        <a:t>4</a:t>
                      </a:r>
                    </a:p>
                  </a:txBody>
                  <a:tcPr marL="0" marR="0" marT="0" marB="0"/>
                </a:tc>
                <a:tc>
                  <a:txBody>
                    <a:bodyPr/>
                    <a:lstStyle/>
                    <a:p>
                      <a:pPr marL="152400" indent="0"/>
                      <a:r>
                        <a:rPr lang="en-US" sz="1100">
                          <a:latin typeface="Times New Roman"/>
                        </a:rPr>
                        <a:t>project Page</a:t>
                      </a:r>
                    </a:p>
                  </a:txBody>
                  <a:tcPr marL="0" marR="0" marT="0" marB="0"/>
                </a:tc>
                <a:tc>
                  <a:txBody>
                    <a:bodyPr/>
                    <a:lstStyle/>
                    <a:p>
                      <a:pPr marL="152400" marR="88900" indent="0" algn="just">
                        <a:lnSpc>
                          <a:spcPts val="1968"/>
                        </a:lnSpc>
                      </a:pPr>
                      <a:r>
                        <a:rPr lang="en-US" sz="1100">
                          <a:latin typeface="Times New Roman"/>
                        </a:rPr>
                        <a:t>Should display the projects performed practically in the CSED lab.</a:t>
                      </a:r>
                    </a:p>
                  </a:txBody>
                  <a:tcPr marL="0" marR="0" marT="0" marB="0"/>
                </a:tc>
                <a:tc>
                  <a:txBody>
                    <a:bodyPr/>
                    <a:lstStyle/>
                    <a:p>
                      <a:pPr marL="152400" indent="0"/>
                      <a:r>
                        <a:rPr lang="en-US" sz="1150" b="1">
                          <a:latin typeface="Times New Roman"/>
                        </a:rPr>
                        <a:t>Pass</a:t>
                      </a:r>
                    </a:p>
                  </a:txBody>
                  <a:tcPr marL="0" marR="0" marT="0" marB="0"/>
                </a:tc>
                <a:extLst>
                  <a:ext uri="{0D108BD9-81ED-4DB2-BD59-A6C34878D82A}">
                    <a16:rowId xmlns:a16="http://schemas.microsoft.com/office/drawing/2014/main" val="10004"/>
                  </a:ext>
                </a:extLst>
              </a:tr>
            </a:tbl>
          </a:graphicData>
        </a:graphic>
      </p:graphicFrame>
      <p:sp>
        <p:nvSpPr>
          <p:cNvPr id="4" name="Rectangle 3"/>
          <p:cNvSpPr/>
          <p:nvPr/>
        </p:nvSpPr>
        <p:spPr>
          <a:xfrm>
            <a:off x="557784" y="910742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5" name="Rectangle 4"/>
          <p:cNvSpPr/>
          <p:nvPr/>
        </p:nvSpPr>
        <p:spPr>
          <a:xfrm>
            <a:off x="6739128" y="9107424"/>
            <a:ext cx="557784" cy="176784"/>
          </a:xfrm>
          <a:prstGeom prst="rect">
            <a:avLst/>
          </a:prstGeom>
        </p:spPr>
        <p:txBody>
          <a:bodyPr wrap="none" lIns="0" tIns="0" rIns="0" bIns="0">
            <a:noAutofit/>
          </a:bodyPr>
          <a:lstStyle/>
          <a:p>
            <a:pPr indent="0"/>
            <a:r>
              <a:rPr lang="en-US" sz="1100">
                <a:latin typeface="Arial"/>
              </a:rPr>
              <a:t>Page 23</a:t>
            </a:r>
          </a:p>
        </p:txBody>
      </p:sp>
    </p:spTree>
  </p:cSld>
  <p:clrMapOvr>
    <a:overrideClrMapping bg1="lt1" tx1="dk1" bg2="lt2" tx2="dk2" accent1="accent1" accent2="accent2" accent3="accent3" accent4="accent4" accent5="accent5" accent6="accent6" hlink="hlink" folHlink="folHlink"/>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8304" y="1027176"/>
            <a:ext cx="1261872" cy="198120"/>
          </a:xfrm>
          <a:prstGeom prst="rect">
            <a:avLst/>
          </a:prstGeom>
        </p:spPr>
        <p:txBody>
          <a:bodyPr wrap="none" lIns="0" tIns="0" rIns="0" bIns="0">
            <a:noAutofit/>
          </a:bodyPr>
          <a:lstStyle/>
          <a:p>
            <a:pPr indent="0"/>
            <a:r>
              <a:rPr lang="en-US" sz="1300" b="1">
                <a:latin typeface="Times New Roman"/>
              </a:rPr>
              <a:t>6.3 User Testing</a:t>
            </a:r>
          </a:p>
        </p:txBody>
      </p:sp>
      <p:sp>
        <p:nvSpPr>
          <p:cNvPr id="3" name="Rectangle 2"/>
          <p:cNvSpPr/>
          <p:nvPr/>
        </p:nvSpPr>
        <p:spPr>
          <a:xfrm>
            <a:off x="896112" y="1444752"/>
            <a:ext cx="5983224" cy="1941576"/>
          </a:xfrm>
          <a:prstGeom prst="rect">
            <a:avLst/>
          </a:prstGeom>
        </p:spPr>
        <p:txBody>
          <a:bodyPr lIns="0" tIns="0" rIns="0" bIns="0">
            <a:noAutofit/>
          </a:bodyPr>
          <a:lstStyle/>
          <a:p>
            <a:pPr indent="0" algn="just">
              <a:lnSpc>
                <a:spcPts val="1968"/>
              </a:lnSpc>
            </a:pPr>
            <a:r>
              <a:rPr lang="en-US" sz="1100">
                <a:latin typeface="Times New Roman"/>
              </a:rPr>
              <a:t>User testing is the process through which the interface and functions of a website, product, or service are tested by real users who perform specific tasks in realistic conditions. The purpose of this process is to evaluate the usability of that website and to decide whether the product is ready to be launched for real users.</a:t>
            </a:r>
          </a:p>
          <a:p>
            <a:pPr indent="0" algn="just">
              <a:lnSpc>
                <a:spcPts val="1968"/>
              </a:lnSpc>
              <a:spcAft>
                <a:spcPts val="2730"/>
              </a:spcAft>
            </a:pPr>
            <a:r>
              <a:rPr lang="en-US" sz="1100">
                <a:latin typeface="Times New Roman"/>
              </a:rPr>
              <a:t>This website was tested by our team mates and friends who are using different laptop screen (and having different screen sizes) also tested on local server to check its performance and it seems to be working fine and users of this Website are satisfied with the facilities and performance of the Website and like the way how the website is worked.</a:t>
            </a:r>
          </a:p>
        </p:txBody>
      </p:sp>
      <p:sp>
        <p:nvSpPr>
          <p:cNvPr id="4" name="Rectangle 3"/>
          <p:cNvSpPr/>
          <p:nvPr/>
        </p:nvSpPr>
        <p:spPr>
          <a:xfrm>
            <a:off x="899160" y="3956304"/>
            <a:ext cx="5967984" cy="4489704"/>
          </a:xfrm>
          <a:prstGeom prst="rect">
            <a:avLst/>
          </a:prstGeom>
        </p:spPr>
        <p:txBody>
          <a:bodyPr lIns="0" tIns="0" rIns="0" bIns="0">
            <a:noAutofit/>
          </a:bodyPr>
          <a:lstStyle/>
          <a:p>
            <a:pPr indent="0" algn="just">
              <a:spcBef>
                <a:spcPts val="2730"/>
              </a:spcBef>
              <a:spcAft>
                <a:spcPts val="1470"/>
              </a:spcAft>
            </a:pPr>
            <a:r>
              <a:rPr lang="en-US" sz="1300" b="1">
                <a:latin typeface="Times New Roman"/>
              </a:rPr>
              <a:t>6.4 Performance Testing</a:t>
            </a:r>
          </a:p>
          <a:p>
            <a:pPr indent="0" algn="just">
              <a:lnSpc>
                <a:spcPts val="1368"/>
              </a:lnSpc>
            </a:pPr>
            <a:r>
              <a:rPr lang="en-US" sz="1100">
                <a:solidFill>
                  <a:srgbClr val="1E1E1E"/>
                </a:solidFill>
                <a:latin typeface="Times New Roman"/>
              </a:rPr>
              <a:t>Performance Testing is a software testing process used for testing the speed, response time, stability, reliability, scalability and resource usage of a software Website under particular workload.</a:t>
            </a:r>
          </a:p>
          <a:p>
            <a:pPr indent="0" algn="just">
              <a:lnSpc>
                <a:spcPts val="1368"/>
              </a:lnSpc>
              <a:spcAft>
                <a:spcPts val="840"/>
              </a:spcAft>
            </a:pPr>
            <a:r>
              <a:rPr lang="en-US" sz="1100">
                <a:solidFill>
                  <a:srgbClr val="1E1E1E"/>
                </a:solidFill>
                <a:latin typeface="Times New Roman"/>
              </a:rPr>
              <a:t>The focus of Performance Testing is checking a software program’s</a:t>
            </a:r>
          </a:p>
          <a:p>
            <a:pPr marL="261620" indent="0" algn="just">
              <a:lnSpc>
                <a:spcPts val="1464"/>
              </a:lnSpc>
            </a:pPr>
            <a:r>
              <a:rPr lang="en-US" sz="1100">
                <a:solidFill>
                  <a:srgbClr val="1E1E1E"/>
                </a:solidFill>
                <a:latin typeface="Times New Roman"/>
              </a:rPr>
              <a:t>•    Speed - Determines whether the website responds quickly.</a:t>
            </a:r>
          </a:p>
          <a:p>
            <a:pPr marL="261620" indent="0" algn="just">
              <a:lnSpc>
                <a:spcPts val="1464"/>
              </a:lnSpc>
            </a:pPr>
            <a:r>
              <a:rPr lang="en-US" sz="1100">
                <a:solidFill>
                  <a:srgbClr val="1E1E1E"/>
                </a:solidFill>
                <a:latin typeface="Times New Roman"/>
              </a:rPr>
              <a:t>•    Scalability - Determines maximum user load the software website can handle.</a:t>
            </a:r>
          </a:p>
          <a:p>
            <a:pPr marL="261620" indent="0" algn="just">
              <a:lnSpc>
                <a:spcPts val="1464"/>
              </a:lnSpc>
              <a:spcAft>
                <a:spcPts val="840"/>
              </a:spcAft>
            </a:pPr>
            <a:r>
              <a:rPr lang="en-US" sz="1100">
                <a:solidFill>
                  <a:srgbClr val="1E1E1E"/>
                </a:solidFill>
                <a:latin typeface="Times New Roman"/>
              </a:rPr>
              <a:t>•    Stability - Determines if the website is stable under varying loads.</a:t>
            </a:r>
          </a:p>
          <a:p>
            <a:pPr indent="0" algn="just">
              <a:lnSpc>
                <a:spcPts val="1368"/>
              </a:lnSpc>
            </a:pPr>
            <a:r>
              <a:rPr lang="en-US" sz="1100">
                <a:latin typeface="Times New Roman"/>
              </a:rPr>
              <a:t>Performance testing in a project can be used as a diagnostic aid to locate computing or communications bottlenecks within a system. Bottlenecks are a single point or component within a system's overall function that holds back overall performance. For example, even the fastest computer will function poorly on the web if the bandwidth is less than 1 megabit per second </a:t>
            </a:r>
            <a:r>
              <a:rPr lang="en-US" sz="1100" u="sng">
                <a:latin typeface="Times New Roman"/>
                <a:hlinkClick r:id="rId2"/>
              </a:rPr>
              <a:t>(Mbps)</a:t>
            </a:r>
            <a:r>
              <a:rPr lang="en-US" sz="1100">
                <a:latin typeface="Times New Roman"/>
              </a:rPr>
              <a:t>.</a:t>
            </a:r>
          </a:p>
          <a:p>
            <a:pPr indent="0" algn="just">
              <a:lnSpc>
                <a:spcPts val="1368"/>
              </a:lnSpc>
              <a:spcAft>
                <a:spcPts val="420"/>
              </a:spcAft>
            </a:pPr>
            <a:r>
              <a:rPr lang="en-US" sz="1100">
                <a:latin typeface="Times New Roman"/>
              </a:rPr>
              <a:t>In this type of testing we have checked the performances of our application under some peculiar conditions are checked. Those conditions include:</a:t>
            </a:r>
          </a:p>
          <a:p>
            <a:pPr marL="883920" indent="0" algn="just">
              <a:spcAft>
                <a:spcPts val="420"/>
              </a:spcAft>
            </a:pPr>
            <a:r>
              <a:rPr lang="en-US" sz="1100">
                <a:latin typeface="Times New Roman"/>
              </a:rPr>
              <a:t>•    Poor/Bad network reception.</a:t>
            </a:r>
          </a:p>
          <a:p>
            <a:pPr marL="883920" indent="0" algn="just">
              <a:spcAft>
                <a:spcPts val="1680"/>
              </a:spcAft>
            </a:pPr>
            <a:r>
              <a:rPr lang="en-US" sz="1100">
                <a:latin typeface="Times New Roman"/>
              </a:rPr>
              <a:t>•    Use of non - certified browsers</a:t>
            </a:r>
          </a:p>
          <a:p>
            <a:pPr indent="0" algn="just">
              <a:lnSpc>
                <a:spcPts val="1368"/>
              </a:lnSpc>
            </a:pPr>
            <a:r>
              <a:rPr lang="en-US" sz="1100">
                <a:latin typeface="Times New Roman"/>
              </a:rPr>
              <a:t>Performance is basically tested from 2 ends, website end, and the website server end. Our application is also performing well in this phase of testing as well. And we are getting positive feedback from the users of our website.</a:t>
            </a:r>
          </a:p>
        </p:txBody>
      </p:sp>
      <p:sp>
        <p:nvSpPr>
          <p:cNvPr id="5" name="Rectangle 4"/>
          <p:cNvSpPr/>
          <p:nvPr/>
        </p:nvSpPr>
        <p:spPr>
          <a:xfrm>
            <a:off x="557784" y="910742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6" name="Rectangle 5"/>
          <p:cNvSpPr/>
          <p:nvPr/>
        </p:nvSpPr>
        <p:spPr>
          <a:xfrm>
            <a:off x="6739128" y="9107424"/>
            <a:ext cx="557784" cy="176784"/>
          </a:xfrm>
          <a:prstGeom prst="rect">
            <a:avLst/>
          </a:prstGeom>
        </p:spPr>
        <p:txBody>
          <a:bodyPr wrap="none" lIns="0" tIns="0" rIns="0" bIns="0">
            <a:noAutofit/>
          </a:bodyPr>
          <a:lstStyle/>
          <a:p>
            <a:pPr indent="0"/>
            <a:r>
              <a:rPr lang="en-US" sz="1100">
                <a:latin typeface="Arial"/>
              </a:rPr>
              <a:t>Page 24</a:t>
            </a:r>
          </a:p>
        </p:txBody>
      </p:sp>
    </p:spTree>
  </p:cSld>
  <p:clrMapOvr>
    <a:overrideClrMapping bg1="lt1" tx1="dk1" bg2="lt2" tx2="dk2" accent1="accent1" accent2="accent2" accent3="accent3" accent4="accent4" accent5="accent5" accent6="accent6" hlink="hlink" folHlink="folHlink"/>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160776" y="890016"/>
            <a:ext cx="954024" cy="207264"/>
          </a:xfrm>
          <a:prstGeom prst="rect">
            <a:avLst/>
          </a:prstGeom>
        </p:spPr>
        <p:txBody>
          <a:bodyPr wrap="none" lIns="0" tIns="0" rIns="0" bIns="0">
            <a:noAutofit/>
          </a:bodyPr>
          <a:lstStyle/>
          <a:p>
            <a:pPr indent="0">
              <a:spcAft>
                <a:spcPts val="1470"/>
              </a:spcAft>
            </a:pPr>
            <a:r>
              <a:rPr lang="en-US" sz="1800" b="1" u="sng">
                <a:latin typeface="Times New Roman"/>
              </a:rPr>
              <a:t>Abstract</a:t>
            </a:r>
          </a:p>
        </p:txBody>
      </p:sp>
      <p:sp>
        <p:nvSpPr>
          <p:cNvPr id="3" name="Rectangle 2"/>
          <p:cNvSpPr/>
          <p:nvPr/>
        </p:nvSpPr>
        <p:spPr>
          <a:xfrm>
            <a:off x="902208" y="1341120"/>
            <a:ext cx="6053328" cy="3602736"/>
          </a:xfrm>
          <a:prstGeom prst="rect">
            <a:avLst/>
          </a:prstGeom>
        </p:spPr>
        <p:txBody>
          <a:bodyPr lIns="0" tIns="0" rIns="0" bIns="0">
            <a:noAutofit/>
          </a:bodyPr>
          <a:lstStyle/>
          <a:p>
            <a:pPr indent="0" algn="just">
              <a:lnSpc>
                <a:spcPts val="1584"/>
              </a:lnSpc>
              <a:spcBef>
                <a:spcPts val="1470"/>
              </a:spcBef>
            </a:pPr>
            <a:r>
              <a:rPr lang="en-US" sz="1100">
                <a:latin typeface="Times New Roman"/>
              </a:rPr>
              <a:t>In this project, we are creating a full-stack Website, named </a:t>
            </a:r>
            <a:r>
              <a:rPr lang="en-US" sz="1150" b="1">
                <a:latin typeface="Times New Roman"/>
              </a:rPr>
              <a:t>GLA-CSED</a:t>
            </a:r>
            <a:r>
              <a:rPr lang="en-US" sz="1100">
                <a:latin typeface="Times New Roman"/>
              </a:rPr>
              <a:t>. It is a blended learning and training platform that aims to make students provide with full practical support. Our website provides services like idea submission, contact us for your ideas to make them come True!! just by communicate with our best Trainers.</a:t>
            </a:r>
          </a:p>
          <a:p>
            <a:pPr indent="0" algn="just">
              <a:lnSpc>
                <a:spcPts val="1584"/>
              </a:lnSpc>
            </a:pPr>
            <a:r>
              <a:rPr lang="en-US" sz="1100">
                <a:latin typeface="Times New Roman"/>
              </a:rPr>
              <a:t>The beautiful thing about </a:t>
            </a:r>
            <a:r>
              <a:rPr lang="en-US" sz="1150" b="1">
                <a:latin typeface="Times New Roman"/>
              </a:rPr>
              <a:t>GLA-CSED </a:t>
            </a:r>
            <a:r>
              <a:rPr lang="en-US" sz="1100">
                <a:latin typeface="Times New Roman"/>
              </a:rPr>
              <a:t>is that it is self-contained so that only people in your domain have access to it, so it adds a level of privacy for students.</a:t>
            </a:r>
          </a:p>
          <a:p>
            <a:pPr indent="0" algn="just">
              <a:lnSpc>
                <a:spcPts val="1584"/>
              </a:lnSpc>
              <a:spcAft>
                <a:spcPts val="3360"/>
              </a:spcAft>
            </a:pPr>
            <a:r>
              <a:rPr lang="en-US" sz="1100">
                <a:latin typeface="Times New Roman"/>
              </a:rPr>
              <a:t>The rapid changes and increased complexity of today’s world present new challenges and put new demands on our education system. There has been generally a growing awareness of the necessity to change and improve the preparation of students for productive functioning in the continually changing and highly demanding environment. In confronting this challenge it is necessary to consider the complexity of the education system itself and the multitude of problems that must be addressed. The modern, developed and industrialized world is running on the wheels of education. To be able to survive in the competitive world, we all need education as a torch that leads the way. Web App ecosystem is diverse and is changing people’s life all over the world. Web using users are expected to increase because of the advance changes of the operating system and the way it deals with issues and compatibility with other mobile devices. Furthermore designing solutions for the problems that we may face in future is essential. Like this Website definitely stands the need of students at any time at their fingertips without any barrier of place.</a:t>
            </a:r>
          </a:p>
        </p:txBody>
      </p:sp>
      <p:sp>
        <p:nvSpPr>
          <p:cNvPr id="4" name="Rectangle 3"/>
          <p:cNvSpPr/>
          <p:nvPr/>
        </p:nvSpPr>
        <p:spPr>
          <a:xfrm>
            <a:off x="2008632" y="5623560"/>
            <a:ext cx="3465576" cy="377952"/>
          </a:xfrm>
          <a:prstGeom prst="rect">
            <a:avLst/>
          </a:prstGeom>
        </p:spPr>
        <p:txBody>
          <a:bodyPr lIns="0" tIns="0" rIns="0" bIns="0">
            <a:noAutofit/>
          </a:bodyPr>
          <a:lstStyle/>
          <a:p>
            <a:pPr indent="0">
              <a:spcBef>
                <a:spcPts val="3360"/>
              </a:spcBef>
              <a:spcAft>
                <a:spcPts val="420"/>
              </a:spcAft>
            </a:pPr>
            <a:r>
              <a:rPr lang="en-US" sz="1050" i="1">
                <a:latin typeface="Times New Roman"/>
              </a:rPr>
              <a:t>Education is not a problem, it’s an opportunity.</a:t>
            </a:r>
          </a:p>
          <a:p>
            <a:pPr marL="2233676" indent="0"/>
            <a:r>
              <a:rPr lang="en-US" sz="1050" i="1">
                <a:latin typeface="Times New Roman"/>
              </a:rPr>
              <a:t>-Lyndon B. Johnson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86968" y="899160"/>
            <a:ext cx="5974080" cy="173736"/>
          </a:xfrm>
          <a:prstGeom prst="rect">
            <a:avLst/>
          </a:prstGeom>
        </p:spPr>
        <p:txBody>
          <a:bodyPr wrap="none" lIns="0" tIns="0" rIns="0" bIns="0">
            <a:noAutofit/>
          </a:bodyPr>
          <a:lstStyle/>
          <a:p>
            <a:pPr indent="0"/>
            <a:r>
              <a:rPr lang="en-US" sz="1300" b="1">
                <a:latin typeface="Times New Roman"/>
              </a:rPr>
              <a:t>6.5 Compatibility Testing</a:t>
            </a:r>
          </a:p>
        </p:txBody>
      </p:sp>
      <p:sp>
        <p:nvSpPr>
          <p:cNvPr id="3" name="Rectangle 2"/>
          <p:cNvSpPr/>
          <p:nvPr/>
        </p:nvSpPr>
        <p:spPr>
          <a:xfrm>
            <a:off x="886968" y="1194816"/>
            <a:ext cx="5974080" cy="335280"/>
          </a:xfrm>
          <a:prstGeom prst="rect">
            <a:avLst/>
          </a:prstGeom>
        </p:spPr>
        <p:txBody>
          <a:bodyPr lIns="0" tIns="0" rIns="0" bIns="0">
            <a:noAutofit/>
          </a:bodyPr>
          <a:lstStyle/>
          <a:p>
            <a:pPr indent="0">
              <a:lnSpc>
                <a:spcPts val="1392"/>
              </a:lnSpc>
              <a:spcAft>
                <a:spcPts val="3780"/>
              </a:spcAft>
            </a:pPr>
            <a:r>
              <a:rPr lang="en-US" sz="1100">
                <a:latin typeface="Times New Roman"/>
              </a:rPr>
              <a:t>This website was tested and used on different devices. The website worked fine and is stable. The website worked fine in portrait mode and there isn't any problem with compatibility.</a:t>
            </a:r>
          </a:p>
        </p:txBody>
      </p:sp>
      <p:sp>
        <p:nvSpPr>
          <p:cNvPr id="4" name="Rectangle 3"/>
          <p:cNvSpPr/>
          <p:nvPr/>
        </p:nvSpPr>
        <p:spPr>
          <a:xfrm>
            <a:off x="941832" y="2234184"/>
            <a:ext cx="5885688" cy="368808"/>
          </a:xfrm>
          <a:prstGeom prst="rect">
            <a:avLst/>
          </a:prstGeom>
        </p:spPr>
        <p:txBody>
          <a:bodyPr lIns="0" tIns="0" rIns="0" bIns="0">
            <a:noAutofit/>
          </a:bodyPr>
          <a:lstStyle/>
          <a:p>
            <a:pPr indent="0">
              <a:spcBef>
                <a:spcPts val="3780"/>
              </a:spcBef>
              <a:spcAft>
                <a:spcPts val="210"/>
              </a:spcAft>
            </a:pPr>
            <a:r>
              <a:rPr lang="en-US" sz="1400" i="1">
                <a:latin typeface="Times New Roman"/>
              </a:rPr>
              <a:t>On all types of testing (that we have performed above) are performing well on our</a:t>
            </a:r>
          </a:p>
          <a:p>
            <a:pPr marL="1742948" indent="0"/>
            <a:r>
              <a:rPr lang="en-US" sz="1400" i="1">
                <a:latin typeface="Times New Roman"/>
              </a:rPr>
              <a:t>website i.e. </a:t>
            </a:r>
            <a:r>
              <a:rPr lang="en-US" sz="1400" b="1" i="1">
                <a:latin typeface="Times New Roman"/>
              </a:rPr>
              <a:t>GLA-CSED Website.</a:t>
            </a:r>
          </a:p>
        </p:txBody>
      </p:sp>
      <p:sp>
        <p:nvSpPr>
          <p:cNvPr id="5" name="Rectangle 4"/>
          <p:cNvSpPr/>
          <p:nvPr/>
        </p:nvSpPr>
        <p:spPr>
          <a:xfrm>
            <a:off x="557784" y="910742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6" name="Rectangle 5"/>
          <p:cNvSpPr/>
          <p:nvPr/>
        </p:nvSpPr>
        <p:spPr>
          <a:xfrm>
            <a:off x="6739128" y="9107424"/>
            <a:ext cx="557784" cy="176784"/>
          </a:xfrm>
          <a:prstGeom prst="rect">
            <a:avLst/>
          </a:prstGeom>
        </p:spPr>
        <p:txBody>
          <a:bodyPr wrap="none" lIns="0" tIns="0" rIns="0" bIns="0">
            <a:noAutofit/>
          </a:bodyPr>
          <a:lstStyle/>
          <a:p>
            <a:pPr indent="0"/>
            <a:r>
              <a:rPr lang="en-US" sz="1100">
                <a:latin typeface="Arial"/>
              </a:rPr>
              <a:t>Page 25</a:t>
            </a:r>
          </a:p>
        </p:txBody>
      </p:sp>
    </p:spTree>
  </p:cSld>
  <p:clrMapOvr>
    <a:overrideClrMapping bg1="lt1" tx1="dk1" bg2="lt2" tx2="dk2" accent1="accent1" accent2="accent2" accent3="accent3" accent4="accent4" accent5="accent5" accent6="accent6" hlink="hlink" folHlink="folHlink"/>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206496" y="786384"/>
            <a:ext cx="1310640" cy="195072"/>
          </a:xfrm>
          <a:prstGeom prst="rect">
            <a:avLst/>
          </a:prstGeom>
        </p:spPr>
        <p:txBody>
          <a:bodyPr wrap="none" lIns="0" tIns="0" rIns="0" bIns="0">
            <a:noAutofit/>
          </a:bodyPr>
          <a:lstStyle/>
          <a:p>
            <a:pPr indent="0">
              <a:spcAft>
                <a:spcPts val="1890"/>
              </a:spcAft>
            </a:pPr>
            <a:r>
              <a:rPr lang="en-US" sz="1800" b="1">
                <a:latin typeface="Times New Roman"/>
              </a:rPr>
              <a:t>CHAPTER -7</a:t>
            </a:r>
          </a:p>
        </p:txBody>
      </p:sp>
      <p:sp>
        <p:nvSpPr>
          <p:cNvPr id="3" name="Rectangle 2"/>
          <p:cNvSpPr/>
          <p:nvPr/>
        </p:nvSpPr>
        <p:spPr>
          <a:xfrm>
            <a:off x="3191256" y="1316736"/>
            <a:ext cx="1402080" cy="179832"/>
          </a:xfrm>
          <a:prstGeom prst="rect">
            <a:avLst/>
          </a:prstGeom>
        </p:spPr>
        <p:txBody>
          <a:bodyPr wrap="none" lIns="0" tIns="0" rIns="0" bIns="0">
            <a:noAutofit/>
          </a:bodyPr>
          <a:lstStyle/>
          <a:p>
            <a:pPr indent="0">
              <a:spcBef>
                <a:spcPts val="1890"/>
              </a:spcBef>
              <a:spcAft>
                <a:spcPts val="2310"/>
              </a:spcAft>
            </a:pPr>
            <a:r>
              <a:rPr lang="en-US" sz="1500" b="1" u="sng">
                <a:latin typeface="Times New Roman"/>
              </a:rPr>
              <a:t>CONCLUSION</a:t>
            </a:r>
          </a:p>
        </p:txBody>
      </p:sp>
      <p:sp>
        <p:nvSpPr>
          <p:cNvPr id="4" name="Rectangle 3"/>
          <p:cNvSpPr/>
          <p:nvPr/>
        </p:nvSpPr>
        <p:spPr>
          <a:xfrm>
            <a:off x="883920" y="1886712"/>
            <a:ext cx="5995416" cy="4066032"/>
          </a:xfrm>
          <a:prstGeom prst="rect">
            <a:avLst/>
          </a:prstGeom>
        </p:spPr>
        <p:txBody>
          <a:bodyPr lIns="0" tIns="0" rIns="0" bIns="0">
            <a:noAutofit/>
          </a:bodyPr>
          <a:lstStyle/>
          <a:p>
            <a:pPr indent="0" algn="just">
              <a:lnSpc>
                <a:spcPts val="1368"/>
              </a:lnSpc>
              <a:spcBef>
                <a:spcPts val="2310"/>
              </a:spcBef>
              <a:spcAft>
                <a:spcPts val="1050"/>
              </a:spcAft>
            </a:pPr>
            <a:r>
              <a:rPr lang="en-US" sz="1100">
                <a:latin typeface="Times New Roman"/>
              </a:rPr>
              <a:t>Industrial Training has brought a positive impact in the lives of students and working professionals. It has given an opportunity to take up additional courses along with their studies or job as per their convenience. Industrial Training has also helped the faculty in the institutions to ask students to learn Industry Work experience which can’t be possible in academics. So the Industrial Training helps the faculty to save time in which they can interact with the students more.</a:t>
            </a:r>
          </a:p>
          <a:p>
            <a:pPr indent="0" algn="just">
              <a:lnSpc>
                <a:spcPts val="1368"/>
              </a:lnSpc>
              <a:spcAft>
                <a:spcPts val="630"/>
              </a:spcAft>
            </a:pPr>
            <a:r>
              <a:rPr lang="en-US" sz="1100">
                <a:latin typeface="Times New Roman"/>
              </a:rPr>
              <a:t>GLA-CSED Website is probably best described as a good start. It's intuitive, with plenty of genuinely useful features for faculties and students, and could actually help to reach the students in such a Easy way.</a:t>
            </a:r>
          </a:p>
          <a:p>
            <a:pPr indent="0" algn="just">
              <a:lnSpc>
                <a:spcPts val="1368"/>
              </a:lnSpc>
            </a:pPr>
            <a:r>
              <a:rPr lang="en-US" sz="1100">
                <a:latin typeface="Times New Roman"/>
              </a:rPr>
              <a:t>GLA-CSED Website seems perfect for students in college that don't have a industrial training platform. For Industrial Training,</a:t>
            </a:r>
          </a:p>
          <a:p>
            <a:pPr indent="0" algn="just">
              <a:lnSpc>
                <a:spcPts val="1368"/>
              </a:lnSpc>
              <a:spcAft>
                <a:spcPts val="630"/>
              </a:spcAft>
            </a:pPr>
            <a:r>
              <a:rPr lang="en-US" sz="1100">
                <a:latin typeface="Times New Roman"/>
              </a:rPr>
              <a:t>It comes up with properties like:</a:t>
            </a:r>
          </a:p>
          <a:p>
            <a:pPr marL="899160" indent="0" algn="just">
              <a:spcAft>
                <a:spcPts val="210"/>
              </a:spcAft>
            </a:pPr>
            <a:r>
              <a:rPr lang="en-US" sz="1100">
                <a:latin typeface="Times New Roman"/>
              </a:rPr>
              <a:t>•    incorporate technology in their curriculum and makes you a industry ready.</a:t>
            </a:r>
          </a:p>
          <a:p>
            <a:pPr marL="899160" indent="0" algn="just">
              <a:spcAft>
                <a:spcPts val="1050"/>
              </a:spcAft>
            </a:pPr>
            <a:r>
              <a:rPr lang="en-US" sz="1100">
                <a:latin typeface="Times New Roman"/>
              </a:rPr>
              <a:t>•    provide more resources to their students in an easier way.</a:t>
            </a:r>
          </a:p>
          <a:p>
            <a:pPr indent="0" algn="just">
              <a:lnSpc>
                <a:spcPts val="1368"/>
              </a:lnSpc>
              <a:spcAft>
                <a:spcPts val="10080"/>
              </a:spcAft>
            </a:pPr>
            <a:r>
              <a:rPr lang="en-US" sz="1100">
                <a:latin typeface="Times New Roman"/>
              </a:rPr>
              <a:t>In summary, </a:t>
            </a:r>
            <a:r>
              <a:rPr lang="en-US" sz="1100">
                <a:solidFill>
                  <a:srgbClr val="001133"/>
                </a:solidFill>
                <a:latin typeface="Times New Roman"/>
              </a:rPr>
              <a:t>GLA-CSED Website can be treated as a free website platform that was introduced for college’s that work to get project idea’s and get them implemented. This blended platform saves great ideas! It allows admin’s to make students communicate to best faculties, and give them opportunities to make their idea coming True practically. This CSED program was introduced two years ago and continues to grow in interest.</a:t>
            </a:r>
          </a:p>
        </p:txBody>
      </p:sp>
      <p:sp>
        <p:nvSpPr>
          <p:cNvPr id="5" name="Rectangle 4"/>
          <p:cNvSpPr/>
          <p:nvPr/>
        </p:nvSpPr>
        <p:spPr>
          <a:xfrm>
            <a:off x="1929384" y="7769352"/>
            <a:ext cx="4279392" cy="429768"/>
          </a:xfrm>
          <a:prstGeom prst="rect">
            <a:avLst/>
          </a:prstGeom>
        </p:spPr>
        <p:txBody>
          <a:bodyPr lIns="0" tIns="0" rIns="0" bIns="0">
            <a:noAutofit/>
          </a:bodyPr>
          <a:lstStyle/>
          <a:p>
            <a:pPr indent="0">
              <a:spcBef>
                <a:spcPts val="10080"/>
              </a:spcBef>
              <a:spcAft>
                <a:spcPts val="210"/>
              </a:spcAft>
            </a:pPr>
            <a:r>
              <a:rPr lang="en-US" sz="1400" b="1" i="1">
                <a:solidFill>
                  <a:srgbClr val="001133"/>
                </a:solidFill>
                <a:latin typeface="Times New Roman"/>
              </a:rPr>
              <a:t>I’m not telling you it's going to be easy,</a:t>
            </a:r>
          </a:p>
          <a:p>
            <a:pPr marL="933196" indent="0"/>
            <a:r>
              <a:rPr lang="en-US" sz="1400" b="1" i="1">
                <a:solidFill>
                  <a:srgbClr val="001133"/>
                </a:solidFill>
                <a:latin typeface="Times New Roman"/>
              </a:rPr>
              <a:t>I’m telling you it’s going to be WORTH IT.</a:t>
            </a:r>
          </a:p>
        </p:txBody>
      </p:sp>
      <p:sp>
        <p:nvSpPr>
          <p:cNvPr id="6" name="Rectangle 5"/>
          <p:cNvSpPr/>
          <p:nvPr/>
        </p:nvSpPr>
        <p:spPr>
          <a:xfrm>
            <a:off x="557784" y="910742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739128" y="9107424"/>
            <a:ext cx="554736" cy="176784"/>
          </a:xfrm>
          <a:prstGeom prst="rect">
            <a:avLst/>
          </a:prstGeom>
        </p:spPr>
        <p:txBody>
          <a:bodyPr wrap="none" lIns="0" tIns="0" rIns="0" bIns="0">
            <a:noAutofit/>
          </a:bodyPr>
          <a:lstStyle/>
          <a:p>
            <a:pPr indent="0"/>
            <a:r>
              <a:rPr lang="en-US" sz="1100">
                <a:latin typeface="Arial"/>
              </a:rPr>
              <a:t>Page 26</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023616" y="740664"/>
            <a:ext cx="1560576" cy="195072"/>
          </a:xfrm>
          <a:prstGeom prst="rect">
            <a:avLst/>
          </a:prstGeom>
        </p:spPr>
        <p:txBody>
          <a:bodyPr wrap="none" lIns="0" tIns="0" rIns="0" bIns="0">
            <a:noAutofit/>
          </a:bodyPr>
          <a:lstStyle/>
          <a:p>
            <a:pPr indent="0">
              <a:spcAft>
                <a:spcPts val="3150"/>
              </a:spcAft>
            </a:pPr>
            <a:r>
              <a:rPr lang="en-US" sz="1800" b="1" u="sng">
                <a:latin typeface="Times New Roman"/>
              </a:rPr>
              <a:t>REFERENCES</a:t>
            </a:r>
          </a:p>
        </p:txBody>
      </p:sp>
      <p:sp>
        <p:nvSpPr>
          <p:cNvPr id="3" name="Rectangle 2"/>
          <p:cNvSpPr/>
          <p:nvPr/>
        </p:nvSpPr>
        <p:spPr>
          <a:xfrm>
            <a:off x="1310640" y="1487424"/>
            <a:ext cx="4191000" cy="2459736"/>
          </a:xfrm>
          <a:prstGeom prst="rect">
            <a:avLst/>
          </a:prstGeom>
        </p:spPr>
        <p:txBody>
          <a:bodyPr lIns="0" tIns="0" rIns="0" bIns="0">
            <a:noAutofit/>
          </a:bodyPr>
          <a:lstStyle/>
          <a:p>
            <a:pPr indent="0" algn="just">
              <a:spcBef>
                <a:spcPts val="3150"/>
              </a:spcBef>
              <a:spcAft>
                <a:spcPts val="210"/>
              </a:spcAft>
            </a:pPr>
            <a:r>
              <a:rPr lang="en-US" sz="1100">
                <a:latin typeface="Times New Roman"/>
              </a:rPr>
              <a:t>•    W3Schools:</a:t>
            </a:r>
          </a:p>
          <a:p>
            <a:pPr marL="653796" indent="0">
              <a:spcAft>
                <a:spcPts val="2100"/>
              </a:spcAft>
            </a:pPr>
            <a:r>
              <a:rPr lang="en-US" sz="1100" u="sng">
                <a:solidFill>
                  <a:srgbClr val="0000FF"/>
                </a:solidFill>
                <a:latin typeface="Times New Roman"/>
                <a:hlinkClick r:id="rId2"/>
              </a:rPr>
              <a:t>https://www.w3schools.com/</a:t>
            </a:r>
          </a:p>
          <a:p>
            <a:pPr indent="0" algn="just">
              <a:spcAft>
                <a:spcPts val="210"/>
              </a:spcAft>
            </a:pPr>
            <a:r>
              <a:rPr lang="en-US" sz="1100">
                <a:latin typeface="Times New Roman"/>
              </a:rPr>
              <a:t>•    Wikipedia:</a:t>
            </a:r>
          </a:p>
          <a:p>
            <a:pPr marL="653796" indent="0">
              <a:spcAft>
                <a:spcPts val="2100"/>
              </a:spcAft>
            </a:pPr>
            <a:r>
              <a:rPr lang="en-US" sz="1100" u="sng">
                <a:solidFill>
                  <a:srgbClr val="0000FF"/>
                </a:solidFill>
                <a:latin typeface="Times New Roman"/>
                <a:hlinkClick r:id="rId3"/>
              </a:rPr>
              <a:t>https://en.wikipedia.org/?title=Full stack&amp;redirect=no</a:t>
            </a:r>
          </a:p>
          <a:p>
            <a:pPr indent="0" algn="just">
              <a:spcAft>
                <a:spcPts val="210"/>
              </a:spcAft>
            </a:pPr>
            <a:r>
              <a:rPr lang="en-US" sz="1100">
                <a:latin typeface="Times New Roman"/>
              </a:rPr>
              <a:t>•    Stack-overflow:</a:t>
            </a:r>
          </a:p>
          <a:p>
            <a:pPr marL="653796" indent="0">
              <a:spcAft>
                <a:spcPts val="2100"/>
              </a:spcAft>
            </a:pPr>
            <a:r>
              <a:rPr lang="en-US" sz="1100" u="sng">
                <a:solidFill>
                  <a:srgbClr val="0000FF"/>
                </a:solidFill>
                <a:latin typeface="Times New Roman"/>
                <a:hlinkClick r:id="rId4"/>
              </a:rPr>
              <a:t>https://stackoverflow.com/</a:t>
            </a:r>
          </a:p>
          <a:p>
            <a:pPr indent="0" algn="just">
              <a:spcAft>
                <a:spcPts val="210"/>
              </a:spcAft>
            </a:pPr>
            <a:r>
              <a:rPr lang="en-US" sz="1100">
                <a:latin typeface="Times New Roman"/>
              </a:rPr>
              <a:t>•    Beta-Labs:</a:t>
            </a:r>
          </a:p>
          <a:p>
            <a:pPr marL="653796" indent="0">
              <a:spcAft>
                <a:spcPts val="4830"/>
              </a:spcAft>
            </a:pPr>
            <a:r>
              <a:rPr lang="en-US" sz="1100" u="sng">
                <a:solidFill>
                  <a:srgbClr val="0000FF"/>
                </a:solidFill>
                <a:latin typeface="Times New Roman"/>
                <a:hlinkClick r:id="rId5"/>
              </a:rPr>
              <a:t>https://www.beta-labs.in/</a:t>
            </a:r>
          </a:p>
        </p:txBody>
      </p:sp>
      <p:sp>
        <p:nvSpPr>
          <p:cNvPr id="4" name="Rectangle 3"/>
          <p:cNvSpPr/>
          <p:nvPr/>
        </p:nvSpPr>
        <p:spPr>
          <a:xfrm>
            <a:off x="798576" y="4770120"/>
            <a:ext cx="5282184" cy="691896"/>
          </a:xfrm>
          <a:prstGeom prst="rect">
            <a:avLst/>
          </a:prstGeom>
        </p:spPr>
        <p:txBody>
          <a:bodyPr lIns="0" tIns="0" rIns="0" bIns="0">
            <a:noAutofit/>
          </a:bodyPr>
          <a:lstStyle/>
          <a:p>
            <a:pPr indent="0">
              <a:spcBef>
                <a:spcPts val="4830"/>
              </a:spcBef>
              <a:spcAft>
                <a:spcPts val="2100"/>
              </a:spcAft>
            </a:pPr>
            <a:r>
              <a:rPr lang="en-US" sz="1500" b="1" u="sng" dirty="0">
                <a:latin typeface="Times New Roman"/>
              </a:rPr>
              <a:t>Google Drive Link for Project:</a:t>
            </a:r>
          </a:p>
          <a:p>
            <a:pPr marL="530860" indent="0" algn="just"/>
            <a:r>
              <a:rPr lang="en-US" sz="1400" b="1" i="1" dirty="0">
                <a:solidFill>
                  <a:srgbClr val="0070C0"/>
                </a:solidFill>
                <a:latin typeface="Times New Roman"/>
                <a:hlinkClick r:id="rId6"/>
              </a:rPr>
              <a:t>https://mega.nz/folder/mcBiSDgA</a:t>
            </a:r>
            <a:r>
              <a:rPr lang="en-US" sz="1400" b="1" i="1" dirty="0">
                <a:solidFill>
                  <a:srgbClr val="0070C0"/>
                </a:solidFill>
                <a:latin typeface="Times New Roman"/>
              </a:rPr>
              <a:t>#KmvOV4bW-tQaR1f67fF9LA</a:t>
            </a:r>
          </a:p>
        </p:txBody>
      </p:sp>
      <p:sp>
        <p:nvSpPr>
          <p:cNvPr id="5" name="Rectangle 4"/>
          <p:cNvSpPr/>
          <p:nvPr/>
        </p:nvSpPr>
        <p:spPr>
          <a:xfrm>
            <a:off x="557784" y="910742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6" name="Rectangle 5"/>
          <p:cNvSpPr/>
          <p:nvPr/>
        </p:nvSpPr>
        <p:spPr>
          <a:xfrm>
            <a:off x="6739128" y="9107424"/>
            <a:ext cx="557784" cy="176784"/>
          </a:xfrm>
          <a:prstGeom prst="rect">
            <a:avLst/>
          </a:prstGeom>
        </p:spPr>
        <p:txBody>
          <a:bodyPr wrap="none" lIns="0" tIns="0" rIns="0" bIns="0">
            <a:noAutofit/>
          </a:bodyPr>
          <a:lstStyle/>
          <a:p>
            <a:pPr indent="0"/>
            <a:r>
              <a:rPr lang="en-US" sz="1100">
                <a:latin typeface="Arial"/>
              </a:rPr>
              <a:t>Page 27</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307080" y="762000"/>
            <a:ext cx="1139952" cy="179832"/>
          </a:xfrm>
          <a:prstGeom prst="rect">
            <a:avLst/>
          </a:prstGeom>
        </p:spPr>
        <p:txBody>
          <a:bodyPr wrap="none" lIns="0" tIns="0" rIns="0" bIns="0">
            <a:noAutofit/>
          </a:bodyPr>
          <a:lstStyle/>
          <a:p>
            <a:pPr indent="0" algn="ctr">
              <a:spcAft>
                <a:spcPts val="1050"/>
              </a:spcAft>
            </a:pPr>
            <a:r>
              <a:rPr lang="en-US" sz="1500" b="1" u="sng">
                <a:latin typeface="Times New Roman"/>
              </a:rPr>
              <a:t>CONTENTS</a:t>
            </a:r>
          </a:p>
        </p:txBody>
      </p:sp>
      <p:sp>
        <p:nvSpPr>
          <p:cNvPr id="3" name="Rectangle 2"/>
          <p:cNvSpPr/>
          <p:nvPr/>
        </p:nvSpPr>
        <p:spPr>
          <a:xfrm>
            <a:off x="896112" y="1136904"/>
            <a:ext cx="5724144" cy="7391400"/>
          </a:xfrm>
          <a:prstGeom prst="rect">
            <a:avLst/>
          </a:prstGeom>
        </p:spPr>
        <p:txBody>
          <a:bodyPr lIns="0" tIns="0" rIns="0" bIns="0">
            <a:noAutofit/>
          </a:bodyPr>
          <a:lstStyle/>
          <a:p>
            <a:pPr indent="0" algn="just">
              <a:lnSpc>
                <a:spcPts val="3048"/>
              </a:lnSpc>
              <a:spcBef>
                <a:spcPts val="1050"/>
              </a:spcBef>
            </a:pPr>
            <a:r>
              <a:rPr lang="en-US" sz="1200">
                <a:latin typeface="Times New Roman"/>
              </a:rPr>
              <a:t>Cover Page..............................................................................</a:t>
            </a:r>
          </a:p>
          <a:p>
            <a:pPr indent="0" algn="just">
              <a:lnSpc>
                <a:spcPts val="3048"/>
              </a:lnSpc>
            </a:pPr>
            <a:r>
              <a:rPr lang="en-US" sz="1200">
                <a:latin typeface="Times New Roman"/>
              </a:rPr>
              <a:t>Declaration..............................................................................</a:t>
            </a:r>
          </a:p>
          <a:p>
            <a:pPr indent="0" algn="just">
              <a:lnSpc>
                <a:spcPts val="3048"/>
              </a:lnSpc>
            </a:pPr>
            <a:r>
              <a:rPr lang="en-US" sz="1200">
                <a:latin typeface="Times New Roman"/>
              </a:rPr>
              <a:t>Certificate...............................................................................</a:t>
            </a:r>
          </a:p>
          <a:p>
            <a:pPr indent="0" algn="just">
              <a:lnSpc>
                <a:spcPts val="3384"/>
              </a:lnSpc>
            </a:pPr>
            <a:r>
              <a:rPr lang="en-US" sz="1200">
                <a:latin typeface="Times New Roman"/>
              </a:rPr>
              <a:t>Acknowledgement.....................................................................</a:t>
            </a:r>
          </a:p>
          <a:p>
            <a:pPr indent="0" algn="just">
              <a:lnSpc>
                <a:spcPts val="3384"/>
              </a:lnSpc>
            </a:pPr>
            <a:r>
              <a:rPr lang="en-US" sz="1200">
                <a:latin typeface="Times New Roman"/>
              </a:rPr>
              <a:t>Abstract..................................................................................</a:t>
            </a:r>
          </a:p>
          <a:p>
            <a:pPr indent="0" algn="just">
              <a:lnSpc>
                <a:spcPts val="3384"/>
              </a:lnSpc>
            </a:pPr>
            <a:r>
              <a:rPr lang="en-US" sz="1200">
                <a:latin typeface="Times New Roman"/>
              </a:rPr>
              <a:t>Content...................................................................................</a:t>
            </a:r>
          </a:p>
          <a:p>
            <a:pPr indent="0" algn="just">
              <a:lnSpc>
                <a:spcPts val="3384"/>
              </a:lnSpc>
            </a:pPr>
            <a:r>
              <a:rPr lang="en-US" sz="1200">
                <a:latin typeface="Times New Roman"/>
              </a:rPr>
              <a:t>Chapter 1</a:t>
            </a:r>
          </a:p>
          <a:p>
            <a:pPr indent="0" algn="just">
              <a:spcAft>
                <a:spcPts val="210"/>
              </a:spcAft>
            </a:pPr>
            <a:r>
              <a:rPr lang="en-US" sz="1200">
                <a:latin typeface="Times New Roman"/>
              </a:rPr>
              <a:t>Introduction........................................................................... 1</a:t>
            </a:r>
          </a:p>
          <a:p>
            <a:pPr marL="254000" indent="0" algn="just">
              <a:spcAft>
                <a:spcPts val="210"/>
              </a:spcAft>
            </a:pPr>
            <a:r>
              <a:rPr lang="en-US" sz="1200">
                <a:latin typeface="Times New Roman"/>
              </a:rPr>
              <a:t>•    1.1    Content.................................................................... 1</a:t>
            </a:r>
          </a:p>
          <a:p>
            <a:pPr marL="254000" indent="0" algn="just">
              <a:lnSpc>
                <a:spcPts val="1560"/>
              </a:lnSpc>
            </a:pPr>
            <a:r>
              <a:rPr lang="en-US" sz="1200">
                <a:latin typeface="Times New Roman"/>
              </a:rPr>
              <a:t>•    1.2    Motivation................................................................. 1</a:t>
            </a:r>
          </a:p>
          <a:p>
            <a:pPr marL="254000" indent="0" algn="just">
              <a:lnSpc>
                <a:spcPts val="1560"/>
              </a:lnSpc>
            </a:pPr>
            <a:r>
              <a:rPr lang="en-US" sz="1200">
                <a:latin typeface="Times New Roman"/>
              </a:rPr>
              <a:t>•    1.3    Objective.................................................................. 1</a:t>
            </a:r>
          </a:p>
          <a:p>
            <a:pPr marL="254000" indent="0" algn="just">
              <a:lnSpc>
                <a:spcPts val="1560"/>
              </a:lnSpc>
              <a:spcAft>
                <a:spcPts val="210"/>
              </a:spcAft>
            </a:pPr>
            <a:r>
              <a:rPr lang="en-US" sz="1200">
                <a:latin typeface="Times New Roman"/>
              </a:rPr>
              <a:t>•    1.4    Existing System........................................................... 2</a:t>
            </a:r>
          </a:p>
          <a:p>
            <a:pPr marL="254000" indent="0" algn="just">
              <a:lnSpc>
                <a:spcPts val="1896"/>
              </a:lnSpc>
            </a:pPr>
            <a:r>
              <a:rPr lang="en-US" sz="1200">
                <a:latin typeface="Times New Roman"/>
              </a:rPr>
              <a:t>•    1.5    Sources..................................................................... 2</a:t>
            </a:r>
          </a:p>
          <a:p>
            <a:pPr marL="254000" indent="0" algn="just">
              <a:lnSpc>
                <a:spcPts val="1896"/>
              </a:lnSpc>
            </a:pPr>
            <a:r>
              <a:rPr lang="en-US" sz="1200">
                <a:latin typeface="Times New Roman"/>
              </a:rPr>
              <a:t>•    1.6    Future Scope.............................................................. 2</a:t>
            </a:r>
          </a:p>
          <a:p>
            <a:pPr marL="254000" indent="0" algn="just">
              <a:lnSpc>
                <a:spcPts val="1896"/>
              </a:lnSpc>
              <a:spcAft>
                <a:spcPts val="1050"/>
              </a:spcAft>
            </a:pPr>
            <a:r>
              <a:rPr lang="en-US" sz="1200">
                <a:latin typeface="Times New Roman"/>
              </a:rPr>
              <a:t>•    1.7    Use of the project......................................................... 3</a:t>
            </a:r>
          </a:p>
          <a:p>
            <a:pPr indent="0" algn="just">
              <a:spcAft>
                <a:spcPts val="210"/>
              </a:spcAft>
            </a:pPr>
            <a:r>
              <a:rPr lang="en-US" sz="1200">
                <a:latin typeface="Times New Roman"/>
              </a:rPr>
              <a:t>Chapter 2</a:t>
            </a:r>
          </a:p>
          <a:p>
            <a:pPr indent="0" algn="just">
              <a:lnSpc>
                <a:spcPts val="1896"/>
              </a:lnSpc>
            </a:pPr>
            <a:r>
              <a:rPr lang="en-US" sz="1200">
                <a:latin typeface="Times New Roman"/>
              </a:rPr>
              <a:t>Software Requirement Analysis..................................................... 4</a:t>
            </a:r>
          </a:p>
          <a:p>
            <a:pPr marL="254000" indent="0" algn="just">
              <a:lnSpc>
                <a:spcPts val="1896"/>
              </a:lnSpc>
            </a:pPr>
            <a:r>
              <a:rPr lang="en-US" sz="1200">
                <a:latin typeface="Times New Roman"/>
              </a:rPr>
              <a:t>•    2.1 Importance of Education................................................. 4</a:t>
            </a:r>
          </a:p>
          <a:p>
            <a:pPr marL="254000" indent="0" algn="just">
              <a:lnSpc>
                <a:spcPts val="1896"/>
              </a:lnSpc>
            </a:pPr>
            <a:r>
              <a:rPr lang="en-US" sz="1200">
                <a:latin typeface="Times New Roman"/>
              </a:rPr>
              <a:t>•    2.2 Problem Statement......................................................... 4</a:t>
            </a:r>
          </a:p>
          <a:p>
            <a:pPr marL="254000" indent="0" algn="just">
              <a:lnSpc>
                <a:spcPts val="1896"/>
              </a:lnSpc>
            </a:pPr>
            <a:r>
              <a:rPr lang="en-US" sz="1200">
                <a:latin typeface="Times New Roman"/>
              </a:rPr>
              <a:t>•    2.3 Hardware and Software Requirements................................... 5</a:t>
            </a:r>
          </a:p>
          <a:p>
            <a:pPr marL="254000" indent="0" algn="just">
              <a:lnSpc>
                <a:spcPts val="1896"/>
              </a:lnSpc>
              <a:spcAft>
                <a:spcPts val="1050"/>
              </a:spcAft>
            </a:pPr>
            <a:r>
              <a:rPr lang="en-US" sz="1200">
                <a:latin typeface="Times New Roman"/>
              </a:rPr>
              <a:t>•    2.4 Modules and Functionalities............................................... 5</a:t>
            </a:r>
          </a:p>
          <a:p>
            <a:pPr indent="0" algn="just">
              <a:spcAft>
                <a:spcPts val="210"/>
              </a:spcAft>
            </a:pPr>
            <a:r>
              <a:rPr lang="en-US" sz="1200">
                <a:latin typeface="Times New Roman"/>
              </a:rPr>
              <a:t>Chapter - 3</a:t>
            </a:r>
          </a:p>
          <a:p>
            <a:pPr indent="0" algn="just">
              <a:lnSpc>
                <a:spcPts val="1896"/>
              </a:lnSpc>
            </a:pPr>
            <a:r>
              <a:rPr lang="en-US" sz="1200">
                <a:latin typeface="Times New Roman"/>
              </a:rPr>
              <a:t>Software Design............................................................................ 6</a:t>
            </a:r>
          </a:p>
          <a:p>
            <a:pPr marL="254000" indent="0" algn="just">
              <a:lnSpc>
                <a:spcPts val="1896"/>
              </a:lnSpc>
            </a:pPr>
            <a:r>
              <a:rPr lang="en-US" sz="1200">
                <a:latin typeface="Times New Roman"/>
              </a:rPr>
              <a:t>•    3.1 Use Case Diagram............................................................. 6</a:t>
            </a:r>
          </a:p>
          <a:p>
            <a:pPr marL="254000" indent="0" algn="just">
              <a:lnSpc>
                <a:spcPts val="1896"/>
              </a:lnSpc>
            </a:pPr>
            <a:r>
              <a:rPr lang="en-US" sz="1200">
                <a:latin typeface="Times New Roman"/>
              </a:rPr>
              <a:t>•    3.2 ER Diagram.................................................................... 7</a:t>
            </a:r>
          </a:p>
          <a:p>
            <a:pPr marL="254000" indent="0" algn="just">
              <a:lnSpc>
                <a:spcPts val="1896"/>
              </a:lnSpc>
            </a:pPr>
            <a:r>
              <a:rPr lang="en-US" sz="1200">
                <a:latin typeface="Times New Roman"/>
              </a:rPr>
              <a:t>•    3.3 Data Flow Diagram......................................................................................8</a:t>
            </a:r>
          </a:p>
        </p:txBody>
      </p:sp>
    </p:spTree>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5256" y="527304"/>
            <a:ext cx="5797296" cy="5273040"/>
          </a:xfrm>
          <a:prstGeom prst="rect">
            <a:avLst/>
          </a:prstGeom>
        </p:spPr>
        <p:txBody>
          <a:bodyPr lIns="0" tIns="0" rIns="0" bIns="0">
            <a:noAutofit/>
          </a:bodyPr>
          <a:lstStyle/>
          <a:p>
            <a:pPr indent="0" algn="just">
              <a:lnSpc>
                <a:spcPts val="1512"/>
              </a:lnSpc>
            </a:pPr>
            <a:r>
              <a:rPr lang="en-US" sz="1200">
                <a:latin typeface="Times New Roman"/>
              </a:rPr>
              <a:t>Chapter - 4</a:t>
            </a:r>
          </a:p>
          <a:p>
            <a:pPr indent="0" algn="just">
              <a:lnSpc>
                <a:spcPts val="1512"/>
              </a:lnSpc>
            </a:pPr>
            <a:r>
              <a:rPr lang="en-US" sz="1200">
                <a:latin typeface="Times New Roman"/>
              </a:rPr>
              <a:t>Technology Used...........................................................................................................9</a:t>
            </a:r>
          </a:p>
          <a:p>
            <a:pPr marL="244856" indent="0" algn="just">
              <a:lnSpc>
                <a:spcPts val="1512"/>
              </a:lnSpc>
            </a:pPr>
            <a:r>
              <a:rPr lang="en-US" sz="1200">
                <a:latin typeface="Times New Roman"/>
              </a:rPr>
              <a:t>•    4.1 Full - Stack Development............................................................................9</a:t>
            </a:r>
          </a:p>
          <a:p>
            <a:pPr marL="244856" indent="0" algn="just">
              <a:spcAft>
                <a:spcPts val="1680"/>
              </a:spcAft>
            </a:pPr>
            <a:r>
              <a:rPr lang="en-US" sz="1200">
                <a:latin typeface="Times New Roman"/>
              </a:rPr>
              <a:t>•    4.2 Programming Languages Used....................................................................10</a:t>
            </a:r>
          </a:p>
          <a:p>
            <a:pPr indent="0" algn="just">
              <a:spcAft>
                <a:spcPts val="420"/>
              </a:spcAft>
            </a:pPr>
            <a:r>
              <a:rPr lang="en-US" sz="1200">
                <a:latin typeface="Times New Roman"/>
              </a:rPr>
              <a:t>Chapter - 5</a:t>
            </a:r>
          </a:p>
          <a:p>
            <a:pPr indent="0" algn="just">
              <a:lnSpc>
                <a:spcPts val="1896"/>
              </a:lnSpc>
            </a:pPr>
            <a:r>
              <a:rPr lang="en-US" sz="1200">
                <a:latin typeface="Times New Roman"/>
              </a:rPr>
              <a:t>Implementation and User Interface...............................................................................11</a:t>
            </a:r>
          </a:p>
          <a:p>
            <a:pPr marL="244856" indent="0" algn="just">
              <a:lnSpc>
                <a:spcPts val="1896"/>
              </a:lnSpc>
            </a:pPr>
            <a:r>
              <a:rPr lang="en-US" sz="1200">
                <a:latin typeface="Times New Roman"/>
              </a:rPr>
              <a:t>•    5.1 Implementation of GLA-CSED ..................................................................11</a:t>
            </a:r>
          </a:p>
          <a:p>
            <a:pPr marL="244856" indent="0" algn="just">
              <a:lnSpc>
                <a:spcPts val="1896"/>
              </a:lnSpc>
            </a:pPr>
            <a:r>
              <a:rPr lang="en-US" sz="1200">
                <a:latin typeface="Times New Roman"/>
              </a:rPr>
              <a:t>•    5.2 User Interface...............................................................................................13</a:t>
            </a:r>
          </a:p>
          <a:p>
            <a:pPr marL="244856" indent="0" algn="just">
              <a:spcAft>
                <a:spcPts val="1680"/>
              </a:spcAft>
            </a:pPr>
            <a:r>
              <a:rPr lang="en-US" sz="1200">
                <a:latin typeface="Times New Roman"/>
              </a:rPr>
              <a:t>•    5.3 Flow Chart for Assignment Submission......................................................21</a:t>
            </a:r>
          </a:p>
          <a:p>
            <a:pPr indent="0" algn="just">
              <a:spcAft>
                <a:spcPts val="420"/>
              </a:spcAft>
            </a:pPr>
            <a:r>
              <a:rPr lang="en-US" sz="1200">
                <a:latin typeface="Times New Roman"/>
              </a:rPr>
              <a:t>Chapter - 6</a:t>
            </a:r>
          </a:p>
          <a:p>
            <a:pPr indent="0" algn="just">
              <a:lnSpc>
                <a:spcPts val="1896"/>
              </a:lnSpc>
            </a:pPr>
            <a:r>
              <a:rPr lang="en-US" sz="1200">
                <a:latin typeface="Times New Roman"/>
              </a:rPr>
              <a:t>Testing................................................................................. 22</a:t>
            </a:r>
          </a:p>
          <a:p>
            <a:pPr marL="244856" indent="0" algn="just">
              <a:lnSpc>
                <a:spcPts val="1896"/>
              </a:lnSpc>
            </a:pPr>
            <a:r>
              <a:rPr lang="en-US" sz="1200">
                <a:latin typeface="Times New Roman"/>
              </a:rPr>
              <a:t>•    6.1 Installation Testing......................................................... 22</a:t>
            </a:r>
          </a:p>
          <a:p>
            <a:pPr marL="244856" indent="0" algn="just">
              <a:lnSpc>
                <a:spcPts val="1896"/>
              </a:lnSpc>
            </a:pPr>
            <a:r>
              <a:rPr lang="en-US" sz="1200">
                <a:latin typeface="Times New Roman"/>
              </a:rPr>
              <a:t>•    6.2 Unit Testing.................................................................. 23</a:t>
            </a:r>
          </a:p>
          <a:p>
            <a:pPr marL="244856" indent="0" algn="just">
              <a:lnSpc>
                <a:spcPts val="1896"/>
              </a:lnSpc>
            </a:pPr>
            <a:r>
              <a:rPr lang="en-US" sz="1200">
                <a:latin typeface="Times New Roman"/>
              </a:rPr>
              <a:t>•    6.3 User Testing.................................................................. 24</a:t>
            </a:r>
          </a:p>
          <a:p>
            <a:pPr marL="244856" indent="0" algn="just">
              <a:lnSpc>
                <a:spcPts val="1896"/>
              </a:lnSpc>
            </a:pPr>
            <a:r>
              <a:rPr lang="en-US" sz="1200">
                <a:latin typeface="Times New Roman"/>
              </a:rPr>
              <a:t>•    6.4 Performance Testing.......................................................... 24</a:t>
            </a:r>
          </a:p>
          <a:p>
            <a:pPr marL="244856" indent="0" algn="just">
              <a:lnSpc>
                <a:spcPts val="1896"/>
              </a:lnSpc>
              <a:spcAft>
                <a:spcPts val="840"/>
              </a:spcAft>
            </a:pPr>
            <a:r>
              <a:rPr lang="en-US" sz="1200">
                <a:latin typeface="Times New Roman"/>
              </a:rPr>
              <a:t>•    6.5 Compatibility Testing........................................................ 25</a:t>
            </a:r>
          </a:p>
          <a:p>
            <a:pPr indent="0" algn="just">
              <a:spcAft>
                <a:spcPts val="420"/>
              </a:spcAft>
            </a:pPr>
            <a:r>
              <a:rPr lang="en-US" sz="1200">
                <a:latin typeface="Times New Roman"/>
              </a:rPr>
              <a:t>Chapter - 7</a:t>
            </a:r>
          </a:p>
          <a:p>
            <a:pPr indent="0" algn="just">
              <a:spcAft>
                <a:spcPts val="2940"/>
              </a:spcAft>
            </a:pPr>
            <a:r>
              <a:rPr lang="en-US" sz="1200">
                <a:latin typeface="Times New Roman"/>
              </a:rPr>
              <a:t>Conclusion .....................................................................................................................26</a:t>
            </a:r>
          </a:p>
          <a:p>
            <a:pPr indent="0" algn="just"/>
            <a:r>
              <a:rPr lang="en-US" sz="1200">
                <a:latin typeface="Times New Roman"/>
              </a:rPr>
              <a:t>References.............................................................................. 27</a:t>
            </a:r>
          </a:p>
        </p:txBody>
      </p:sp>
    </p:spTree>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200400" y="661416"/>
            <a:ext cx="1316736" cy="195072"/>
          </a:xfrm>
          <a:prstGeom prst="rect">
            <a:avLst/>
          </a:prstGeom>
        </p:spPr>
        <p:txBody>
          <a:bodyPr wrap="none" lIns="0" tIns="0" rIns="0" bIns="0">
            <a:noAutofit/>
          </a:bodyPr>
          <a:lstStyle/>
          <a:p>
            <a:pPr indent="0"/>
            <a:r>
              <a:rPr lang="en-US" sz="1800" b="1">
                <a:latin typeface="Times New Roman"/>
              </a:rPr>
              <a:t>CHAPTER-1</a:t>
            </a:r>
          </a:p>
        </p:txBody>
      </p:sp>
      <p:sp>
        <p:nvSpPr>
          <p:cNvPr id="3" name="Rectangle 2"/>
          <p:cNvSpPr/>
          <p:nvPr/>
        </p:nvSpPr>
        <p:spPr>
          <a:xfrm>
            <a:off x="3108960" y="1124712"/>
            <a:ext cx="1652016" cy="179832"/>
          </a:xfrm>
          <a:prstGeom prst="rect">
            <a:avLst/>
          </a:prstGeom>
        </p:spPr>
        <p:txBody>
          <a:bodyPr wrap="none" lIns="0" tIns="0" rIns="0" bIns="0">
            <a:noAutofit/>
          </a:bodyPr>
          <a:lstStyle/>
          <a:p>
            <a:pPr indent="0" algn="ctr">
              <a:spcAft>
                <a:spcPts val="3570"/>
              </a:spcAft>
            </a:pPr>
            <a:r>
              <a:rPr lang="en-US" sz="1500" b="1" u="sng">
                <a:latin typeface="Times New Roman"/>
              </a:rPr>
              <a:t>INTRODUCTION</a:t>
            </a:r>
          </a:p>
        </p:txBody>
      </p:sp>
      <p:sp>
        <p:nvSpPr>
          <p:cNvPr id="4" name="Rectangle 3"/>
          <p:cNvSpPr/>
          <p:nvPr/>
        </p:nvSpPr>
        <p:spPr>
          <a:xfrm>
            <a:off x="899160" y="1926336"/>
            <a:ext cx="6019800" cy="1225296"/>
          </a:xfrm>
          <a:prstGeom prst="rect">
            <a:avLst/>
          </a:prstGeom>
        </p:spPr>
        <p:txBody>
          <a:bodyPr lIns="0" tIns="0" rIns="0" bIns="0">
            <a:noAutofit/>
          </a:bodyPr>
          <a:lstStyle/>
          <a:p>
            <a:pPr indent="0" algn="just">
              <a:spcBef>
                <a:spcPts val="3570"/>
              </a:spcBef>
              <a:spcAft>
                <a:spcPts val="1050"/>
              </a:spcAft>
            </a:pPr>
            <a:r>
              <a:rPr lang="en-US" sz="1300" b="1">
                <a:latin typeface="Times New Roman"/>
              </a:rPr>
              <a:t>1.1 CONTEXT</a:t>
            </a:r>
          </a:p>
          <a:p>
            <a:pPr indent="0" algn="just">
              <a:lnSpc>
                <a:spcPts val="1368"/>
              </a:lnSpc>
              <a:spcAft>
                <a:spcPts val="3150"/>
              </a:spcAft>
            </a:pPr>
            <a:r>
              <a:rPr lang="en-US" sz="1100">
                <a:latin typeface="Times New Roman"/>
              </a:rPr>
              <a:t>This Website “</a:t>
            </a:r>
            <a:r>
              <a:rPr lang="en-US" sz="1150" b="1">
                <a:latin typeface="Times New Roman"/>
              </a:rPr>
              <a:t>GLA-CSED</a:t>
            </a:r>
            <a:r>
              <a:rPr lang="en-US" sz="1100">
                <a:latin typeface="Times New Roman"/>
              </a:rPr>
              <a:t>” has been submitted in partial fulfillment of the requirements for the award of the degree of Bachelor of Technology in Computer Science Engineering at </a:t>
            </a:r>
            <a:r>
              <a:rPr lang="en-US" sz="1150" b="1">
                <a:latin typeface="Times New Roman"/>
              </a:rPr>
              <a:t>GLA University, Mathura </a:t>
            </a:r>
            <a:r>
              <a:rPr lang="en-US" sz="1100">
                <a:latin typeface="Times New Roman"/>
              </a:rPr>
              <a:t>supervised by </a:t>
            </a:r>
            <a:r>
              <a:rPr lang="en-US" sz="1150" b="1">
                <a:latin typeface="Times New Roman"/>
              </a:rPr>
              <a:t>Mrs. Ruchi Gupta</a:t>
            </a:r>
            <a:r>
              <a:rPr lang="en-US" sz="1100">
                <a:latin typeface="Times New Roman"/>
              </a:rPr>
              <a:t>. This project has been completed approximately two months and has been executed in modules, meetings have been organized to check the progress of the work and for instructions and guidelines.</a:t>
            </a:r>
          </a:p>
        </p:txBody>
      </p:sp>
      <p:sp>
        <p:nvSpPr>
          <p:cNvPr id="5" name="Rectangle 4"/>
          <p:cNvSpPr/>
          <p:nvPr/>
        </p:nvSpPr>
        <p:spPr>
          <a:xfrm>
            <a:off x="899160" y="3724656"/>
            <a:ext cx="6019800" cy="2087880"/>
          </a:xfrm>
          <a:prstGeom prst="rect">
            <a:avLst/>
          </a:prstGeom>
        </p:spPr>
        <p:txBody>
          <a:bodyPr lIns="0" tIns="0" rIns="0" bIns="0">
            <a:noAutofit/>
          </a:bodyPr>
          <a:lstStyle/>
          <a:p>
            <a:pPr indent="0" algn="just">
              <a:spcBef>
                <a:spcPts val="3150"/>
              </a:spcBef>
              <a:spcAft>
                <a:spcPts val="1050"/>
              </a:spcAft>
            </a:pPr>
            <a:r>
              <a:rPr lang="en-US" sz="1300" b="1">
                <a:latin typeface="Times New Roman"/>
              </a:rPr>
              <a:t>1.2 MOTIVATION</a:t>
            </a:r>
          </a:p>
          <a:p>
            <a:pPr indent="0" algn="just">
              <a:lnSpc>
                <a:spcPts val="1368"/>
              </a:lnSpc>
            </a:pPr>
            <a:r>
              <a:rPr lang="en-US" sz="1100">
                <a:latin typeface="Times New Roman"/>
              </a:rPr>
              <a:t>In the recent years, we have realized the importance of Industrial Training and how important it is for us to have our resources online. Education has to be provided to each and having them at the reach of our fingertips would be an opportunity hardly any student would afford to miss. In the century we are living the world is progressing at a really great pace, a lot number of technologies come up every single day. To keep up with the technology is also important to survive in this world of digitalization and learning. Along with this we need to have a place to keep the resources for areas of our interest so we thought of developing an Website which could provide us with Industrial Training of students as well as a platform where we could keep all the tabulation work.</a:t>
            </a:r>
          </a:p>
          <a:p>
            <a:pPr indent="0" algn="just">
              <a:lnSpc>
                <a:spcPts val="1368"/>
              </a:lnSpc>
              <a:spcAft>
                <a:spcPts val="1680"/>
              </a:spcAft>
            </a:pPr>
            <a:r>
              <a:rPr lang="en-US" sz="1100">
                <a:latin typeface="Times New Roman"/>
              </a:rPr>
              <a:t>Moreover this kind of Website can be used in colleges where faculties help students to become a Industrialist. This would be an excellent effort to provide education without any boundaries to all.</a:t>
            </a:r>
          </a:p>
        </p:txBody>
      </p:sp>
      <p:sp>
        <p:nvSpPr>
          <p:cNvPr id="6" name="Rectangle 5"/>
          <p:cNvSpPr/>
          <p:nvPr/>
        </p:nvSpPr>
        <p:spPr>
          <a:xfrm>
            <a:off x="902208" y="6144768"/>
            <a:ext cx="5794248" cy="1578864"/>
          </a:xfrm>
          <a:prstGeom prst="rect">
            <a:avLst/>
          </a:prstGeom>
        </p:spPr>
        <p:txBody>
          <a:bodyPr lIns="0" tIns="0" rIns="0" bIns="0">
            <a:noAutofit/>
          </a:bodyPr>
          <a:lstStyle/>
          <a:p>
            <a:pPr indent="0" algn="just">
              <a:spcBef>
                <a:spcPts val="1680"/>
              </a:spcBef>
              <a:spcAft>
                <a:spcPts val="1260"/>
              </a:spcAft>
            </a:pPr>
            <a:r>
              <a:rPr lang="en-US" sz="1300" b="1">
                <a:latin typeface="Times New Roman"/>
              </a:rPr>
              <a:t>1.3 OBJECTIVE</a:t>
            </a:r>
          </a:p>
          <a:p>
            <a:pPr indent="0">
              <a:lnSpc>
                <a:spcPts val="1584"/>
              </a:lnSpc>
            </a:pPr>
            <a:r>
              <a:rPr lang="en-US" sz="1150" b="1">
                <a:latin typeface="Times New Roman"/>
              </a:rPr>
              <a:t>GLA-CSED </a:t>
            </a:r>
            <a:r>
              <a:rPr lang="en-US" sz="1100">
                <a:latin typeface="Times New Roman"/>
              </a:rPr>
              <a:t>have a objective to provide facility such as kits and resources for projects which are great ideas in students mind. In future the platform itself must be used to interact with students who want to implement their ideas in real with our Top faculties.</a:t>
            </a:r>
          </a:p>
          <a:p>
            <a:pPr indent="0">
              <a:lnSpc>
                <a:spcPts val="1584"/>
              </a:lnSpc>
            </a:pPr>
            <a:r>
              <a:rPr lang="en-US" sz="1100">
                <a:latin typeface="Times New Roman"/>
              </a:rPr>
              <a:t>Also the students who are enrolled in courses in CSED, it will have a feature for enrolled learners to benefit from the experience and skills of their peers, and also allows teacher to take tests on the platform to enhance and check individual learning.</a:t>
            </a:r>
          </a:p>
        </p:txBody>
      </p:sp>
      <p:sp>
        <p:nvSpPr>
          <p:cNvPr id="7" name="Rectangle 6"/>
          <p:cNvSpPr/>
          <p:nvPr/>
        </p:nvSpPr>
        <p:spPr>
          <a:xfrm>
            <a:off x="438912" y="9015984"/>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8" name="Rectangle 7"/>
          <p:cNvSpPr/>
          <p:nvPr/>
        </p:nvSpPr>
        <p:spPr>
          <a:xfrm>
            <a:off x="6611112" y="9022080"/>
            <a:ext cx="426720" cy="170688"/>
          </a:xfrm>
          <a:prstGeom prst="rect">
            <a:avLst/>
          </a:prstGeom>
        </p:spPr>
        <p:txBody>
          <a:bodyPr wrap="none" lIns="0" tIns="0" rIns="0" bIns="0">
            <a:noAutofit/>
          </a:bodyPr>
          <a:lstStyle/>
          <a:p>
            <a:pPr indent="0"/>
            <a:r>
              <a:rPr lang="en-US" sz="1200">
                <a:latin typeface="Times New Roman"/>
              </a:rPr>
              <a:t>Page 1</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69264" y="722376"/>
            <a:ext cx="1932432" cy="161544"/>
          </a:xfrm>
          <a:prstGeom prst="rect">
            <a:avLst/>
          </a:prstGeom>
        </p:spPr>
        <p:txBody>
          <a:bodyPr wrap="none" lIns="0" tIns="0" rIns="0" bIns="0">
            <a:noAutofit/>
          </a:bodyPr>
          <a:lstStyle/>
          <a:p>
            <a:pPr indent="0" algn="just">
              <a:spcAft>
                <a:spcPts val="1260"/>
              </a:spcAft>
            </a:pPr>
            <a:r>
              <a:rPr lang="en-US" sz="1300" b="1">
                <a:latin typeface="Times New Roman"/>
              </a:rPr>
              <a:t>1.4 EXISTING SYSTEM</a:t>
            </a:r>
          </a:p>
        </p:txBody>
      </p:sp>
      <p:sp>
        <p:nvSpPr>
          <p:cNvPr id="3" name="Rectangle 2"/>
          <p:cNvSpPr/>
          <p:nvPr/>
        </p:nvSpPr>
        <p:spPr>
          <a:xfrm>
            <a:off x="725424" y="1121664"/>
            <a:ext cx="6556248" cy="6492240"/>
          </a:xfrm>
          <a:prstGeom prst="rect">
            <a:avLst/>
          </a:prstGeom>
        </p:spPr>
        <p:txBody>
          <a:bodyPr lIns="0" tIns="0" rIns="0" bIns="0">
            <a:noAutofit/>
          </a:bodyPr>
          <a:lstStyle/>
          <a:p>
            <a:pPr marL="203200" marR="355600" indent="0" algn="just">
              <a:lnSpc>
                <a:spcPts val="1584"/>
              </a:lnSpc>
              <a:spcBef>
                <a:spcPts val="1260"/>
              </a:spcBef>
            </a:pPr>
            <a:r>
              <a:rPr lang="en-US" sz="1200">
                <a:latin typeface="Times New Roman"/>
              </a:rPr>
              <a:t>The rapid changes and increased complexity of today’s world present new challenges and put new demands on our education system. There has been generally a growing awareness of the necessity to change and improve the preparation of students for productive functioning in the continually changing and highly demanding environment. In confronting this challenge it is necessary to consider the complexity of the education system itself and the multitude of problems that must be addressed.</a:t>
            </a:r>
          </a:p>
          <a:p>
            <a:pPr marL="203200" marR="355600" indent="0" algn="just">
              <a:lnSpc>
                <a:spcPts val="1584"/>
              </a:lnSpc>
            </a:pPr>
            <a:r>
              <a:rPr lang="en-US" sz="1200">
                <a:latin typeface="Times New Roman"/>
              </a:rPr>
              <a:t>The modern, developed and industrialized world is running on the wheels of education. To be able to survive in the competitive world, we all need education as a torch that leads the way.</a:t>
            </a:r>
          </a:p>
          <a:p>
            <a:pPr marL="203200" marR="355600" indent="0" algn="just">
              <a:lnSpc>
                <a:spcPts val="1584"/>
              </a:lnSpc>
              <a:spcAft>
                <a:spcPts val="840"/>
              </a:spcAft>
            </a:pPr>
            <a:r>
              <a:rPr lang="en-US" sz="1150" b="1">
                <a:latin typeface="Times New Roman"/>
              </a:rPr>
              <a:t>GLA-CSED </a:t>
            </a:r>
            <a:r>
              <a:rPr lang="en-US" sz="1200">
                <a:latin typeface="Times New Roman"/>
              </a:rPr>
              <a:t>can be used as a great strategy to introduce students to methods of Industry that is how Industry works and make Industry ready. It can be introduced in the elementary and fully utilized colleges.</a:t>
            </a:r>
          </a:p>
          <a:p>
            <a:pPr marL="254000" indent="-254000">
              <a:lnSpc>
                <a:spcPts val="1368"/>
              </a:lnSpc>
              <a:spcAft>
                <a:spcPts val="840"/>
              </a:spcAft>
            </a:pPr>
            <a:r>
              <a:rPr lang="en-US" sz="1200">
                <a:latin typeface="Times New Roman"/>
              </a:rPr>
              <a:t>*    As there is no particular CSED website for the students for this program and Now,we are going to build a real-time easy access website for the students so that they can easily represent their innovative ideas.</a:t>
            </a:r>
          </a:p>
          <a:p>
            <a:pPr marL="254000" indent="-254000">
              <a:lnSpc>
                <a:spcPts val="1440"/>
              </a:lnSpc>
              <a:spcAft>
                <a:spcPts val="840"/>
              </a:spcAft>
            </a:pPr>
            <a:r>
              <a:rPr lang="en-US" sz="1200">
                <a:latin typeface="Times New Roman"/>
              </a:rPr>
              <a:t>*    As we also included a Techtalks section by which students can also get the knowledge of corporate sector and can also learn that how industry actually runs .</a:t>
            </a:r>
          </a:p>
          <a:p>
            <a:pPr marL="203200" indent="0" algn="just">
              <a:spcAft>
                <a:spcPts val="1260"/>
              </a:spcAft>
            </a:pPr>
            <a:r>
              <a:rPr lang="en-US" sz="1300" b="1">
                <a:latin typeface="Times New Roman"/>
              </a:rPr>
              <a:t>1.5    SOURCES</a:t>
            </a:r>
          </a:p>
          <a:p>
            <a:pPr marL="203200" marR="355600" indent="0" algn="just">
              <a:lnSpc>
                <a:spcPts val="1368"/>
              </a:lnSpc>
              <a:spcAft>
                <a:spcPts val="840"/>
              </a:spcAft>
            </a:pPr>
            <a:r>
              <a:rPr lang="en-US" sz="1200">
                <a:solidFill>
                  <a:srgbClr val="1E1E1E"/>
                </a:solidFill>
                <a:latin typeface="Times New Roman"/>
              </a:rPr>
              <a:t>The source of our project (including all the project work, documentations and presentations) will is available at the following link :</a:t>
            </a:r>
          </a:p>
          <a:p>
            <a:pPr marL="1536700" indent="0">
              <a:spcAft>
                <a:spcPts val="1260"/>
              </a:spcAft>
            </a:pPr>
            <a:r>
              <a:rPr lang="en-US" sz="1150" b="1" i="1">
                <a:solidFill>
                  <a:srgbClr val="0070C0"/>
                </a:solidFill>
                <a:latin typeface="Times New Roman"/>
                <a:hlinkClick r:id="rId2"/>
              </a:rPr>
              <a:t>https://github.com/Dipanshrawat/GLA-CSED</a:t>
            </a:r>
          </a:p>
          <a:p>
            <a:pPr marL="203200" indent="0" algn="just">
              <a:spcAft>
                <a:spcPts val="1260"/>
              </a:spcAft>
            </a:pPr>
            <a:r>
              <a:rPr lang="en-US" sz="1300" b="1">
                <a:latin typeface="Times New Roman"/>
              </a:rPr>
              <a:t>1.6    FUTURE SCOPE:</a:t>
            </a:r>
          </a:p>
          <a:p>
            <a:pPr marL="203200" indent="-114300">
              <a:lnSpc>
                <a:spcPts val="1368"/>
              </a:lnSpc>
              <a:spcAft>
                <a:spcPts val="840"/>
              </a:spcAft>
            </a:pPr>
            <a:r>
              <a:rPr lang="en-US" sz="1200">
                <a:latin typeface="Times New Roman"/>
              </a:rPr>
              <a:t>*    To promote </a:t>
            </a:r>
            <a:r>
              <a:rPr lang="en-US" sz="1150" b="1" u="sng">
                <a:latin typeface="Times New Roman"/>
              </a:rPr>
              <a:t>CSED</a:t>
            </a:r>
            <a:r>
              <a:rPr lang="en-US" sz="1150" b="1">
                <a:latin typeface="Times New Roman"/>
              </a:rPr>
              <a:t> </a:t>
            </a:r>
            <a:r>
              <a:rPr lang="en-US" sz="1200">
                <a:latin typeface="Times New Roman"/>
              </a:rPr>
              <a:t>Program in </a:t>
            </a:r>
            <a:r>
              <a:rPr lang="en-US" sz="1150" b="1" u="sng">
                <a:latin typeface="Times New Roman"/>
              </a:rPr>
              <a:t>GLA</a:t>
            </a:r>
            <a:r>
              <a:rPr lang="en-US" sz="1150" b="1">
                <a:latin typeface="Times New Roman"/>
              </a:rPr>
              <a:t> </a:t>
            </a:r>
            <a:r>
              <a:rPr lang="en-US" sz="1200">
                <a:latin typeface="Times New Roman"/>
              </a:rPr>
              <a:t>to provide Industrial training with real-life projects in the campus itself.</a:t>
            </a:r>
          </a:p>
          <a:p>
            <a:pPr marL="203200" indent="-114300">
              <a:lnSpc>
                <a:spcPts val="1392"/>
              </a:lnSpc>
              <a:spcAft>
                <a:spcPts val="840"/>
              </a:spcAft>
            </a:pPr>
            <a:r>
              <a:rPr lang="en-US" sz="1200">
                <a:latin typeface="Times New Roman"/>
              </a:rPr>
              <a:t>*    To help students with resources who have great ideas but don’t have resources to implement them. So, we at </a:t>
            </a:r>
            <a:r>
              <a:rPr lang="en-US" sz="1150" b="1" u="sng">
                <a:latin typeface="Times New Roman"/>
              </a:rPr>
              <a:t>CSED in GLA</a:t>
            </a:r>
            <a:r>
              <a:rPr lang="en-US" sz="1150" b="1">
                <a:latin typeface="Times New Roman"/>
              </a:rPr>
              <a:t> _</a:t>
            </a:r>
            <a:r>
              <a:rPr lang="en-US" sz="1200">
                <a:latin typeface="Times New Roman"/>
              </a:rPr>
              <a:t>are here to provide resources to such students for free.</a:t>
            </a:r>
          </a:p>
          <a:p>
            <a:pPr marL="88900" indent="0" algn="just"/>
            <a:r>
              <a:rPr lang="en-US" sz="1200">
                <a:latin typeface="Times New Roman"/>
              </a:rPr>
              <a:t>*    We at </a:t>
            </a:r>
            <a:r>
              <a:rPr lang="en-US" sz="1150" b="1" u="sng">
                <a:latin typeface="Times New Roman"/>
              </a:rPr>
              <a:t>CSED in GLA</a:t>
            </a:r>
            <a:r>
              <a:rPr lang="en-US" sz="1150" b="1">
                <a:latin typeface="Times New Roman"/>
              </a:rPr>
              <a:t> _</a:t>
            </a:r>
            <a:r>
              <a:rPr lang="en-US" sz="1200">
                <a:latin typeface="Times New Roman"/>
              </a:rPr>
              <a:t>are here to deliver the hardware and technical support the best we have.</a:t>
            </a:r>
          </a:p>
        </p:txBody>
      </p:sp>
      <p:sp>
        <p:nvSpPr>
          <p:cNvPr id="4" name="Rectangle 3"/>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5" name="Rectangle 4"/>
          <p:cNvSpPr/>
          <p:nvPr/>
        </p:nvSpPr>
        <p:spPr>
          <a:xfrm>
            <a:off x="6553200" y="9119616"/>
            <a:ext cx="487680" cy="176784"/>
          </a:xfrm>
          <a:prstGeom prst="rect">
            <a:avLst/>
          </a:prstGeom>
        </p:spPr>
        <p:txBody>
          <a:bodyPr wrap="none" lIns="0" tIns="0" rIns="0" bIns="0">
            <a:noAutofit/>
          </a:bodyPr>
          <a:lstStyle/>
          <a:p>
            <a:pPr indent="0"/>
            <a:r>
              <a:rPr lang="en-US" sz="1100">
                <a:latin typeface="Arial"/>
              </a:rPr>
              <a:t>Page 2</a:t>
            </a:r>
          </a:p>
        </p:txBody>
      </p:sp>
    </p:spTree>
  </p:cSld>
  <p:clrMapOvr>
    <a:overrideClrMapping bg1="lt1" tx1="dk1" bg2="lt2" tx2="dk2" accent1="accent1" accent2="accent2" accent3="accent3" accent4="accent4" accent5="accent5" accent6="accent6" hlink="hlink" folHlink="folHlink"/>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62584" y="716280"/>
            <a:ext cx="2261616" cy="161544"/>
          </a:xfrm>
          <a:prstGeom prst="rect">
            <a:avLst/>
          </a:prstGeom>
        </p:spPr>
        <p:txBody>
          <a:bodyPr wrap="none" lIns="0" tIns="0" rIns="0" bIns="0">
            <a:noAutofit/>
          </a:bodyPr>
          <a:lstStyle/>
          <a:p>
            <a:pPr indent="0" algn="just">
              <a:spcAft>
                <a:spcPts val="2520"/>
              </a:spcAft>
            </a:pPr>
            <a:r>
              <a:rPr lang="en-US" sz="1300" b="1">
                <a:latin typeface="Times New Roman"/>
              </a:rPr>
              <a:t>1.7 USE OF THE PROJECT:</a:t>
            </a:r>
          </a:p>
        </p:txBody>
      </p:sp>
      <p:sp>
        <p:nvSpPr>
          <p:cNvPr id="3" name="Rectangle 2"/>
          <p:cNvSpPr/>
          <p:nvPr/>
        </p:nvSpPr>
        <p:spPr>
          <a:xfrm>
            <a:off x="801624" y="1322832"/>
            <a:ext cx="6303264" cy="1801368"/>
          </a:xfrm>
          <a:prstGeom prst="rect">
            <a:avLst/>
          </a:prstGeom>
        </p:spPr>
        <p:txBody>
          <a:bodyPr lIns="0" tIns="0" rIns="0" bIns="0">
            <a:noAutofit/>
          </a:bodyPr>
          <a:lstStyle/>
          <a:p>
            <a:pPr indent="0" algn="just">
              <a:spcBef>
                <a:spcPts val="2520"/>
              </a:spcBef>
              <a:spcAft>
                <a:spcPts val="1890"/>
              </a:spcAft>
            </a:pPr>
            <a:r>
              <a:rPr lang="en-US" sz="1200">
                <a:latin typeface="Times New Roman"/>
              </a:rPr>
              <a:t>*    The main purpose of the project is to promote the CSED program in GLA.</a:t>
            </a:r>
          </a:p>
          <a:p>
            <a:pPr marL="254000" indent="-241300">
              <a:lnSpc>
                <a:spcPts val="1728"/>
              </a:lnSpc>
              <a:spcAft>
                <a:spcPts val="1050"/>
              </a:spcAft>
            </a:pPr>
            <a:r>
              <a:rPr lang="en-US" sz="1200">
                <a:latin typeface="Times New Roman"/>
              </a:rPr>
              <a:t>*    This project will help students to know more about the CSED program that how it actually works.</a:t>
            </a:r>
          </a:p>
          <a:p>
            <a:pPr marL="254000" indent="-241300">
              <a:lnSpc>
                <a:spcPts val="1704"/>
              </a:lnSpc>
              <a:spcAft>
                <a:spcPts val="1470"/>
              </a:spcAft>
            </a:pPr>
            <a:r>
              <a:rPr lang="en-US" sz="1200">
                <a:latin typeface="Times New Roman"/>
              </a:rPr>
              <a:t>*    The CSED is an IIOT program where we implement our ideas and make a successful prototype as here we are also helping students with resources who have great ideas but don’t have resources to implement them.</a:t>
            </a:r>
          </a:p>
        </p:txBody>
      </p:sp>
      <p:sp>
        <p:nvSpPr>
          <p:cNvPr id="4" name="Rectangle 3"/>
          <p:cNvSpPr/>
          <p:nvPr/>
        </p:nvSpPr>
        <p:spPr>
          <a:xfrm>
            <a:off x="498546" y="2915412"/>
            <a:ext cx="1517904" cy="417576"/>
          </a:xfrm>
          <a:prstGeom prst="rect">
            <a:avLst/>
          </a:prstGeom>
        </p:spPr>
        <p:txBody>
          <a:bodyPr lIns="0" tIns="0" rIns="0" bIns="0">
            <a:noAutofit/>
          </a:bodyPr>
          <a:lstStyle/>
          <a:p>
            <a:pPr indent="0" algn="r">
              <a:lnSpc>
                <a:spcPts val="1704"/>
              </a:lnSpc>
            </a:pPr>
            <a:r>
              <a:rPr lang="en-US" sz="1200" dirty="0">
                <a:latin typeface="Times New Roman"/>
              </a:rPr>
              <a:t>* They can visit the </a:t>
            </a:r>
          </a:p>
        </p:txBody>
      </p:sp>
      <p:sp>
        <p:nvSpPr>
          <p:cNvPr id="5" name="Rectangle 4"/>
          <p:cNvSpPr/>
          <p:nvPr/>
        </p:nvSpPr>
        <p:spPr>
          <a:xfrm>
            <a:off x="2107692" y="2915412"/>
            <a:ext cx="4690872" cy="381000"/>
          </a:xfrm>
          <a:prstGeom prst="rect">
            <a:avLst/>
          </a:prstGeom>
        </p:spPr>
        <p:txBody>
          <a:bodyPr lIns="0" tIns="0" rIns="0" bIns="0">
            <a:noAutofit/>
          </a:bodyPr>
          <a:lstStyle/>
          <a:p>
            <a:pPr indent="0">
              <a:lnSpc>
                <a:spcPts val="1704"/>
              </a:lnSpc>
              <a:spcBef>
                <a:spcPts val="1470"/>
              </a:spcBef>
            </a:pPr>
            <a:r>
              <a:rPr lang="en-US" sz="1200" dirty="0">
                <a:latin typeface="Times New Roman"/>
              </a:rPr>
              <a:t>website and can write there thought which will help to take a step ideas.</a:t>
            </a:r>
          </a:p>
        </p:txBody>
      </p:sp>
      <p:sp>
        <p:nvSpPr>
          <p:cNvPr id="6" name="Rectangle 5"/>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553200" y="9119616"/>
            <a:ext cx="490728" cy="176784"/>
          </a:xfrm>
          <a:prstGeom prst="rect">
            <a:avLst/>
          </a:prstGeom>
        </p:spPr>
        <p:txBody>
          <a:bodyPr wrap="none" lIns="0" tIns="0" rIns="0" bIns="0">
            <a:noAutofit/>
          </a:bodyPr>
          <a:lstStyle/>
          <a:p>
            <a:pPr indent="0"/>
            <a:r>
              <a:rPr lang="en-US" sz="1100">
                <a:latin typeface="Arial"/>
              </a:rPr>
              <a:t>Page 3</a:t>
            </a:r>
          </a:p>
        </p:txBody>
      </p:sp>
    </p:spTree>
  </p:cSld>
  <p:clrMapOvr>
    <a:overrideClrMapping bg1="lt1" tx1="dk1" bg2="lt2" tx2="dk2" accent1="accent1" accent2="accent2" accent3="accent3" accent4="accent4" accent5="accent5" accent6="accent6" hlink="hlink" folHlink="folHlink"/>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279648" y="563880"/>
            <a:ext cx="1383792" cy="195072"/>
          </a:xfrm>
          <a:prstGeom prst="rect">
            <a:avLst/>
          </a:prstGeom>
        </p:spPr>
        <p:txBody>
          <a:bodyPr wrap="none" lIns="0" tIns="0" rIns="0" bIns="0">
            <a:noAutofit/>
          </a:bodyPr>
          <a:lstStyle/>
          <a:p>
            <a:pPr indent="0"/>
            <a:r>
              <a:rPr lang="en-US" sz="1800" b="1">
                <a:latin typeface="Times New Roman"/>
              </a:rPr>
              <a:t>CHAPTER -2</a:t>
            </a:r>
          </a:p>
        </p:txBody>
      </p:sp>
      <p:sp>
        <p:nvSpPr>
          <p:cNvPr id="3" name="Rectangle 2"/>
          <p:cNvSpPr/>
          <p:nvPr/>
        </p:nvSpPr>
        <p:spPr>
          <a:xfrm>
            <a:off x="2206752" y="987552"/>
            <a:ext cx="3867912" cy="210312"/>
          </a:xfrm>
          <a:prstGeom prst="rect">
            <a:avLst/>
          </a:prstGeom>
        </p:spPr>
        <p:txBody>
          <a:bodyPr wrap="none" lIns="0" tIns="0" rIns="0" bIns="0">
            <a:noAutofit/>
          </a:bodyPr>
          <a:lstStyle/>
          <a:p>
            <a:pPr indent="0">
              <a:spcAft>
                <a:spcPts val="3990"/>
              </a:spcAft>
            </a:pPr>
            <a:r>
              <a:rPr lang="en-US" sz="1500" b="1" u="sng">
                <a:latin typeface="Times New Roman"/>
              </a:rPr>
              <a:t>SOFTWARE REQUIREMENT ANALYSTS</a:t>
            </a:r>
          </a:p>
        </p:txBody>
      </p:sp>
      <p:sp>
        <p:nvSpPr>
          <p:cNvPr id="4" name="Rectangle 3"/>
          <p:cNvSpPr/>
          <p:nvPr/>
        </p:nvSpPr>
        <p:spPr>
          <a:xfrm>
            <a:off x="899160" y="1865376"/>
            <a:ext cx="5992368" cy="4251960"/>
          </a:xfrm>
          <a:prstGeom prst="rect">
            <a:avLst/>
          </a:prstGeom>
        </p:spPr>
        <p:txBody>
          <a:bodyPr lIns="0" tIns="0" rIns="0" bIns="0">
            <a:noAutofit/>
          </a:bodyPr>
          <a:lstStyle/>
          <a:p>
            <a:pPr indent="0" algn="just">
              <a:spcBef>
                <a:spcPts val="3990"/>
              </a:spcBef>
              <a:spcAft>
                <a:spcPts val="1260"/>
              </a:spcAft>
            </a:pPr>
            <a:r>
              <a:rPr lang="en-US" sz="1300" b="1">
                <a:latin typeface="Times New Roman"/>
              </a:rPr>
              <a:t>2.1 IMPORTANCE OF EDUCATION</a:t>
            </a:r>
          </a:p>
          <a:p>
            <a:pPr indent="0" algn="just">
              <a:lnSpc>
                <a:spcPts val="1368"/>
              </a:lnSpc>
            </a:pPr>
            <a:r>
              <a:rPr lang="en-US" sz="1100">
                <a:solidFill>
                  <a:srgbClr val="1E1E1E"/>
                </a:solidFill>
                <a:latin typeface="Times New Roman"/>
              </a:rPr>
              <a:t>Proper and good education is very important for all of us. It facilitates quality learning all through the life among people of any age group, cast, creed, religion and region. It is the process of achieving knowledge, values, skills, beliefs, and moral habits. People need to get high level awareness about the importance of knowledge more than before. Education is very necessary for each and everyone in order to improve knowledge, way of living as well as social and economic status throughout the life.</a:t>
            </a:r>
          </a:p>
          <a:p>
            <a:pPr indent="0" algn="just">
              <a:lnSpc>
                <a:spcPts val="1368"/>
              </a:lnSpc>
            </a:pPr>
            <a:r>
              <a:rPr lang="en-US" sz="1100">
                <a:solidFill>
                  <a:srgbClr val="1E1E1E"/>
                </a:solidFill>
                <a:latin typeface="Times New Roman"/>
              </a:rPr>
              <a:t>Education is the ultimate way to get victory over all the personal and social problems. Education is very important to all of us as it plays very important roles in our life. In order to live a better and peaceful life, we need to be educated.</a:t>
            </a:r>
          </a:p>
          <a:p>
            <a:pPr indent="0" algn="just">
              <a:lnSpc>
                <a:spcPts val="1368"/>
              </a:lnSpc>
            </a:pPr>
            <a:r>
              <a:rPr lang="en-US" sz="1100">
                <a:solidFill>
                  <a:srgbClr val="1E1E1E"/>
                </a:solidFill>
                <a:latin typeface="Times New Roman"/>
              </a:rPr>
              <a:t>It helps a person to get knowledge and improve confidence level all through the life. It plays a great role in our career growth as well as in the personal growth. It has no limitation; people of any age group can get education anytime. It helps us to determine about good and bad things. An educated person having good education becomes the good citizen in the society.</a:t>
            </a:r>
          </a:p>
          <a:p>
            <a:pPr indent="0" algn="just">
              <a:lnSpc>
                <a:spcPts val="1368"/>
              </a:lnSpc>
            </a:pPr>
            <a:r>
              <a:rPr lang="en-US" sz="1100">
                <a:latin typeface="Times New Roman"/>
              </a:rPr>
              <a:t>Above all, Education is extremely important for employment. It certainly is a great opportunity to make a decent living. This is due to the skills of a high paying job that Education provides. Uneducated people are probably at a huge disadvantage when it comes to jobs. It seems like many poor people improve their lives with the help of Education. People become more mature with the help of Education Above all, Education teaches the value of discipline to individuals. Educated people also realize the value of time much more. To educated people, time is equal to money.</a:t>
            </a:r>
          </a:p>
          <a:p>
            <a:pPr indent="0" algn="just">
              <a:lnSpc>
                <a:spcPts val="1368"/>
              </a:lnSpc>
              <a:spcAft>
                <a:spcPts val="2310"/>
              </a:spcAft>
            </a:pPr>
            <a:r>
              <a:rPr lang="en-US" sz="1100">
                <a:latin typeface="Times New Roman"/>
              </a:rPr>
              <a:t>Finally, Educations enables individuals to express their views efficiently. Educated individuals can explain their opinions in a clear manner. Hence, educated people are quite likely to convince people to their point of view.</a:t>
            </a:r>
          </a:p>
        </p:txBody>
      </p:sp>
      <p:sp>
        <p:nvSpPr>
          <p:cNvPr id="5" name="Rectangle 4"/>
          <p:cNvSpPr/>
          <p:nvPr/>
        </p:nvSpPr>
        <p:spPr>
          <a:xfrm>
            <a:off x="899160" y="6577584"/>
            <a:ext cx="5989320" cy="2267712"/>
          </a:xfrm>
          <a:prstGeom prst="rect">
            <a:avLst/>
          </a:prstGeom>
        </p:spPr>
        <p:txBody>
          <a:bodyPr lIns="0" tIns="0" rIns="0" bIns="0">
            <a:noAutofit/>
          </a:bodyPr>
          <a:lstStyle/>
          <a:p>
            <a:pPr indent="0" algn="just">
              <a:spcBef>
                <a:spcPts val="2310"/>
              </a:spcBef>
              <a:spcAft>
                <a:spcPts val="1260"/>
              </a:spcAft>
            </a:pPr>
            <a:r>
              <a:rPr lang="en-US" sz="1150" b="1">
                <a:latin typeface="Times New Roman"/>
              </a:rPr>
              <a:t>2.2 PROBLEM STATEMENT</a:t>
            </a:r>
          </a:p>
          <a:p>
            <a:pPr indent="0">
              <a:lnSpc>
                <a:spcPts val="1368"/>
              </a:lnSpc>
            </a:pPr>
            <a:r>
              <a:rPr lang="en-US" sz="1100">
                <a:latin typeface="Times New Roman"/>
              </a:rPr>
              <a:t>Online education has become a viable and exciting method for instructional delivery in the global business society that runs on a 24/7 schedule because it provides students with great flexibility. Hence, </a:t>
            </a:r>
            <a:r>
              <a:rPr lang="en-US" sz="1150" b="1">
                <a:latin typeface="Times New Roman"/>
              </a:rPr>
              <a:t>GLA-CSED </a:t>
            </a:r>
            <a:r>
              <a:rPr lang="en-US" sz="1100">
                <a:latin typeface="Times New Roman"/>
              </a:rPr>
              <a:t>provides the various facilities which can overcome the problems during the online education, and even can reduce the pressure of work during offline as well. It will be overcoming the problems by having facilities like: It creates one central place where you can post resources, assignments, and other class information; Feedback on announcements and assignments - student can comment on your posts and help each other understand if an assignment doesn’t make sense; You can have discussions in context of a topic without separate accounts for clunky message boards; This also provides options such as sharing notes, assignment submissions with deadline and also a private chat option for direct interaction; Quick and convenient set up, easy to log in, easy to receive and turn in assignments; and many more.....</a:t>
            </a:r>
          </a:p>
        </p:txBody>
      </p:sp>
      <p:sp>
        <p:nvSpPr>
          <p:cNvPr id="6" name="Rectangle 5"/>
          <p:cNvSpPr/>
          <p:nvPr/>
        </p:nvSpPr>
        <p:spPr>
          <a:xfrm>
            <a:off x="557784" y="9131808"/>
            <a:ext cx="1969008" cy="176784"/>
          </a:xfrm>
          <a:prstGeom prst="rect">
            <a:avLst/>
          </a:prstGeom>
        </p:spPr>
        <p:txBody>
          <a:bodyPr wrap="none" lIns="0" tIns="0" rIns="0" bIns="0">
            <a:noAutofit/>
          </a:bodyPr>
          <a:lstStyle/>
          <a:p>
            <a:pPr indent="0"/>
            <a:r>
              <a:rPr lang="en-US" sz="1200">
                <a:latin typeface="Times New Roman"/>
              </a:rPr>
              <a:t>Dept. of CEA, GLAU, Mathura</a:t>
            </a:r>
          </a:p>
        </p:txBody>
      </p:sp>
      <p:sp>
        <p:nvSpPr>
          <p:cNvPr id="7" name="Rectangle 6"/>
          <p:cNvSpPr/>
          <p:nvPr/>
        </p:nvSpPr>
        <p:spPr>
          <a:xfrm>
            <a:off x="6553200" y="9119616"/>
            <a:ext cx="490728" cy="176784"/>
          </a:xfrm>
          <a:prstGeom prst="rect">
            <a:avLst/>
          </a:prstGeom>
        </p:spPr>
        <p:txBody>
          <a:bodyPr wrap="none" lIns="0" tIns="0" rIns="0" bIns="0">
            <a:noAutofit/>
          </a:bodyPr>
          <a:lstStyle/>
          <a:p>
            <a:pPr indent="0"/>
            <a:r>
              <a:rPr lang="en-US" sz="1100">
                <a:latin typeface="Arial"/>
              </a:rPr>
              <a:t>Page 4</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{981B34A3-B89B-814B-A68A-9777282E1B48}tf10001062</Template>
  <TotalTime>116</TotalTime>
  <Words>5331</Words>
  <Application>Microsoft Macintosh PowerPoint</Application>
  <PresentationFormat>Custom</PresentationFormat>
  <Paragraphs>376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Candara</vt:lpstr>
      <vt:lpstr>Century Gothic</vt:lpstr>
      <vt:lpstr>Courier New</vt:lpstr>
      <vt:lpstr>Impact</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Naman Seth</dc:creator>
  <cp:keywords/>
  <cp:lastModifiedBy>Microsoft Office User</cp:lastModifiedBy>
  <cp:revision>3</cp:revision>
  <dcterms:modified xsi:type="dcterms:W3CDTF">2021-12-09T16:32:00Z</dcterms:modified>
</cp:coreProperties>
</file>