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6" r:id="rId1"/>
  </p:sldMasterIdLst>
  <p:sldIdLst>
    <p:sldId id="256" r:id="rId2"/>
    <p:sldId id="257" r:id="rId3"/>
    <p:sldId id="258" r:id="rId4"/>
    <p:sldId id="259" r:id="rId5"/>
    <p:sldId id="262" r:id="rId6"/>
    <p:sldId id="261" r:id="rId7"/>
    <p:sldId id="260" r:id="rId8"/>
    <p:sldId id="263" r:id="rId9"/>
    <p:sldId id="265" r:id="rId10"/>
    <p:sldId id="266"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78" d="100"/>
          <a:sy n="78" d="100"/>
        </p:scale>
        <p:origin x="83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E:\GenderPrediction_Arpi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[GenderPrediction_Arpit.xlsx]Model!PivotTable2</c:name>
    <c:fmtId val="5"/>
  </c:pivotSource>
  <c:chart>
    <c:autoTitleDeleted val="1"/>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Model!$B$1:$B$2</c:f>
              <c:strCache>
                <c:ptCount val="1"/>
                <c:pt idx="0">
                  <c:v>Female</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c:spPr>
          <c:invertIfNegative val="0"/>
          <c:cat>
            <c:strRef>
              <c:f>Model!$A$3:$A$26</c:f>
              <c:strCache>
                <c:ptCount val="23"/>
                <c:pt idx="0">
                  <c:v>a</c:v>
                </c:pt>
                <c:pt idx="1">
                  <c:v>b</c:v>
                </c:pt>
                <c:pt idx="2">
                  <c:v>d</c:v>
                </c:pt>
                <c:pt idx="3">
                  <c:v>e</c:v>
                </c:pt>
                <c:pt idx="4">
                  <c:v>f</c:v>
                </c:pt>
                <c:pt idx="5">
                  <c:v>g</c:v>
                </c:pt>
                <c:pt idx="6">
                  <c:v>h</c:v>
                </c:pt>
                <c:pt idx="7">
                  <c:v>i</c:v>
                </c:pt>
                <c:pt idx="8">
                  <c:v>j</c:v>
                </c:pt>
                <c:pt idx="9">
                  <c:v>k</c:v>
                </c:pt>
                <c:pt idx="10">
                  <c:v>l</c:v>
                </c:pt>
                <c:pt idx="11">
                  <c:v>m</c:v>
                </c:pt>
                <c:pt idx="12">
                  <c:v>n</c:v>
                </c:pt>
                <c:pt idx="13">
                  <c:v>o</c:v>
                </c:pt>
                <c:pt idx="14">
                  <c:v>p</c:v>
                </c:pt>
                <c:pt idx="15">
                  <c:v>q</c:v>
                </c:pt>
                <c:pt idx="16">
                  <c:v>r</c:v>
                </c:pt>
                <c:pt idx="17">
                  <c:v>s</c:v>
                </c:pt>
                <c:pt idx="18">
                  <c:v>t</c:v>
                </c:pt>
                <c:pt idx="19">
                  <c:v>u</c:v>
                </c:pt>
                <c:pt idx="20">
                  <c:v>v</c:v>
                </c:pt>
                <c:pt idx="21">
                  <c:v>y</c:v>
                </c:pt>
                <c:pt idx="22">
                  <c:v>z</c:v>
                </c:pt>
              </c:strCache>
            </c:strRef>
          </c:cat>
          <c:val>
            <c:numRef>
              <c:f>Model!$B$3:$B$26</c:f>
              <c:numCache>
                <c:formatCode>0.00%</c:formatCode>
                <c:ptCount val="23"/>
                <c:pt idx="0">
                  <c:v>0.73152478952291866</c:v>
                </c:pt>
                <c:pt idx="1">
                  <c:v>0.15789473684210525</c:v>
                </c:pt>
                <c:pt idx="2">
                  <c:v>5.0847457627118647E-2</c:v>
                </c:pt>
                <c:pt idx="3">
                  <c:v>0.47619047619047616</c:v>
                </c:pt>
                <c:pt idx="4">
                  <c:v>0.33333333333333331</c:v>
                </c:pt>
                <c:pt idx="5">
                  <c:v>5.2631578947368418E-2</c:v>
                </c:pt>
                <c:pt idx="6">
                  <c:v>3.7234042553191488E-2</c:v>
                </c:pt>
                <c:pt idx="7">
                  <c:v>0.82037996545768566</c:v>
                </c:pt>
                <c:pt idx="8">
                  <c:v>2.6315789473684209E-2</c:v>
                </c:pt>
                <c:pt idx="9">
                  <c:v>6.25E-2</c:v>
                </c:pt>
                <c:pt idx="10">
                  <c:v>0.28260869565217389</c:v>
                </c:pt>
                <c:pt idx="11">
                  <c:v>0.171875</c:v>
                </c:pt>
                <c:pt idx="12">
                  <c:v>6.5384615384615388E-2</c:v>
                </c:pt>
                <c:pt idx="13">
                  <c:v>0.33333333333333331</c:v>
                </c:pt>
                <c:pt idx="14">
                  <c:v>4.7619047619047616E-2</c:v>
                </c:pt>
                <c:pt idx="15">
                  <c:v>0</c:v>
                </c:pt>
                <c:pt idx="16">
                  <c:v>0.06</c:v>
                </c:pt>
                <c:pt idx="17">
                  <c:v>0.10810810810810811</c:v>
                </c:pt>
                <c:pt idx="18">
                  <c:v>8.6538461538461536E-2</c:v>
                </c:pt>
                <c:pt idx="19">
                  <c:v>0.15492957746478872</c:v>
                </c:pt>
                <c:pt idx="20">
                  <c:v>0</c:v>
                </c:pt>
                <c:pt idx="21">
                  <c:v>5.5555555555555552E-2</c:v>
                </c:pt>
                <c:pt idx="22">
                  <c:v>0.18181818181818182</c:v>
                </c:pt>
              </c:numCache>
            </c:numRef>
          </c:val>
          <c:extLst>
            <c:ext xmlns:c16="http://schemas.microsoft.com/office/drawing/2014/chart" uri="{C3380CC4-5D6E-409C-BE32-E72D297353CC}">
              <c16:uniqueId val="{00000000-F17A-491D-A1F2-49197F485E06}"/>
            </c:ext>
          </c:extLst>
        </c:ser>
        <c:ser>
          <c:idx val="1"/>
          <c:order val="1"/>
          <c:tx>
            <c:strRef>
              <c:f>Model!$C$1:$C$2</c:f>
              <c:strCache>
                <c:ptCount val="1"/>
                <c:pt idx="0">
                  <c:v>Male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c:spPr>
          <c:invertIfNegative val="0"/>
          <c:cat>
            <c:strRef>
              <c:f>Model!$A$3:$A$26</c:f>
              <c:strCache>
                <c:ptCount val="23"/>
                <c:pt idx="0">
                  <c:v>a</c:v>
                </c:pt>
                <c:pt idx="1">
                  <c:v>b</c:v>
                </c:pt>
                <c:pt idx="2">
                  <c:v>d</c:v>
                </c:pt>
                <c:pt idx="3">
                  <c:v>e</c:v>
                </c:pt>
                <c:pt idx="4">
                  <c:v>f</c:v>
                </c:pt>
                <c:pt idx="5">
                  <c:v>g</c:v>
                </c:pt>
                <c:pt idx="6">
                  <c:v>h</c:v>
                </c:pt>
                <c:pt idx="7">
                  <c:v>i</c:v>
                </c:pt>
                <c:pt idx="8">
                  <c:v>j</c:v>
                </c:pt>
                <c:pt idx="9">
                  <c:v>k</c:v>
                </c:pt>
                <c:pt idx="10">
                  <c:v>l</c:v>
                </c:pt>
                <c:pt idx="11">
                  <c:v>m</c:v>
                </c:pt>
                <c:pt idx="12">
                  <c:v>n</c:v>
                </c:pt>
                <c:pt idx="13">
                  <c:v>o</c:v>
                </c:pt>
                <c:pt idx="14">
                  <c:v>p</c:v>
                </c:pt>
                <c:pt idx="15">
                  <c:v>q</c:v>
                </c:pt>
                <c:pt idx="16">
                  <c:v>r</c:v>
                </c:pt>
                <c:pt idx="17">
                  <c:v>s</c:v>
                </c:pt>
                <c:pt idx="18">
                  <c:v>t</c:v>
                </c:pt>
                <c:pt idx="19">
                  <c:v>u</c:v>
                </c:pt>
                <c:pt idx="20">
                  <c:v>v</c:v>
                </c:pt>
                <c:pt idx="21">
                  <c:v>y</c:v>
                </c:pt>
                <c:pt idx="22">
                  <c:v>z</c:v>
                </c:pt>
              </c:strCache>
            </c:strRef>
          </c:cat>
          <c:val>
            <c:numRef>
              <c:f>Model!$C$3:$C$26</c:f>
              <c:numCache>
                <c:formatCode>0.00%</c:formatCode>
                <c:ptCount val="23"/>
                <c:pt idx="0">
                  <c:v>0.26847521047708139</c:v>
                </c:pt>
                <c:pt idx="1">
                  <c:v>0.84210526315789469</c:v>
                </c:pt>
                <c:pt idx="2">
                  <c:v>0.94915254237288138</c:v>
                </c:pt>
                <c:pt idx="3">
                  <c:v>0.52380952380952384</c:v>
                </c:pt>
                <c:pt idx="4">
                  <c:v>0.66666666666666663</c:v>
                </c:pt>
                <c:pt idx="5">
                  <c:v>0.94736842105263153</c:v>
                </c:pt>
                <c:pt idx="6">
                  <c:v>0.96276595744680848</c:v>
                </c:pt>
                <c:pt idx="7">
                  <c:v>0.17962003454231434</c:v>
                </c:pt>
                <c:pt idx="8">
                  <c:v>0.97368421052631582</c:v>
                </c:pt>
                <c:pt idx="9">
                  <c:v>0.9375</c:v>
                </c:pt>
                <c:pt idx="10">
                  <c:v>0.71739130434782605</c:v>
                </c:pt>
                <c:pt idx="11">
                  <c:v>0.828125</c:v>
                </c:pt>
                <c:pt idx="12">
                  <c:v>0.93461538461538463</c:v>
                </c:pt>
                <c:pt idx="13">
                  <c:v>0.66666666666666663</c:v>
                </c:pt>
                <c:pt idx="14">
                  <c:v>0.95238095238095233</c:v>
                </c:pt>
                <c:pt idx="15">
                  <c:v>1</c:v>
                </c:pt>
                <c:pt idx="16">
                  <c:v>0.94</c:v>
                </c:pt>
                <c:pt idx="17">
                  <c:v>0.89189189189189189</c:v>
                </c:pt>
                <c:pt idx="18">
                  <c:v>0.91346153846153844</c:v>
                </c:pt>
                <c:pt idx="19">
                  <c:v>0.84507042253521125</c:v>
                </c:pt>
                <c:pt idx="20">
                  <c:v>1</c:v>
                </c:pt>
                <c:pt idx="21">
                  <c:v>0.94444444444444442</c:v>
                </c:pt>
                <c:pt idx="22">
                  <c:v>0.81818181818181823</c:v>
                </c:pt>
              </c:numCache>
            </c:numRef>
          </c:val>
          <c:extLst>
            <c:ext xmlns:c16="http://schemas.microsoft.com/office/drawing/2014/chart" uri="{C3380CC4-5D6E-409C-BE32-E72D297353CC}">
              <c16:uniqueId val="{00000001-F17A-491D-A1F2-49197F485E06}"/>
            </c:ext>
          </c:extLst>
        </c:ser>
        <c:dLbls>
          <c:showLegendKey val="0"/>
          <c:showVal val="0"/>
          <c:showCatName val="0"/>
          <c:showSerName val="0"/>
          <c:showPercent val="0"/>
          <c:showBubbleSize val="0"/>
        </c:dLbls>
        <c:gapWidth val="150"/>
        <c:shape val="box"/>
        <c:axId val="613172272"/>
        <c:axId val="613173712"/>
        <c:axId val="0"/>
      </c:bar3DChart>
      <c:catAx>
        <c:axId val="613172272"/>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13173712"/>
        <c:crosses val="autoZero"/>
        <c:auto val="1"/>
        <c:lblAlgn val="ctr"/>
        <c:lblOffset val="100"/>
        <c:noMultiLvlLbl val="0"/>
      </c:catAx>
      <c:valAx>
        <c:axId val="613173712"/>
        <c:scaling>
          <c:orientation val="minMax"/>
        </c:scaling>
        <c:delete val="0"/>
        <c:axPos val="l"/>
        <c:majorGridlines>
          <c:spPr>
            <a:ln w="9525" cap="flat" cmpd="sng" algn="ctr">
              <a:solidFill>
                <a:schemeClr val="dk1">
                  <a:lumMod val="50000"/>
                  <a:lumOff val="50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1317227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E8476A-F7B7-4587-91C1-E753A5A4F60D}" type="datetimeFigureOut">
              <a:rPr lang="en-US" smtClean="0"/>
              <a:t>4/3/2025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FD4E10-A0C6-4867-BAE5-C1D07E781CBD}" type="slidenum">
              <a:rPr lang="en-US" smtClean="0"/>
              <a:t>‹#›</a:t>
            </a:fld>
            <a:endParaRPr lang="en-US"/>
          </a:p>
        </p:txBody>
      </p:sp>
    </p:spTree>
    <p:extLst>
      <p:ext uri="{BB962C8B-B14F-4D97-AF65-F5344CB8AC3E}">
        <p14:creationId xmlns:p14="http://schemas.microsoft.com/office/powerpoint/2010/main" val="1403270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9E8476A-F7B7-4587-91C1-E753A5A4F60D}" type="datetimeFigureOut">
              <a:rPr lang="en-US" smtClean="0"/>
              <a:t>4/3/2025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FD4E10-A0C6-4867-BAE5-C1D07E781CBD}" type="slidenum">
              <a:rPr lang="en-US" smtClean="0"/>
              <a:t>‹#›</a:t>
            </a:fld>
            <a:endParaRPr lang="en-US"/>
          </a:p>
        </p:txBody>
      </p:sp>
    </p:spTree>
    <p:extLst>
      <p:ext uri="{BB962C8B-B14F-4D97-AF65-F5344CB8AC3E}">
        <p14:creationId xmlns:p14="http://schemas.microsoft.com/office/powerpoint/2010/main" val="2800385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9E8476A-F7B7-4587-91C1-E753A5A4F60D}" type="datetimeFigureOut">
              <a:rPr lang="en-US" smtClean="0"/>
              <a:t>4/3/2025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FD4E10-A0C6-4867-BAE5-C1D07E781CBD}" type="slidenum">
              <a:rPr lang="en-US" smtClean="0"/>
              <a:t>‹#›</a:t>
            </a:fld>
            <a:endParaRPr lang="en-US"/>
          </a:p>
        </p:txBody>
      </p:sp>
    </p:spTree>
    <p:extLst>
      <p:ext uri="{BB962C8B-B14F-4D97-AF65-F5344CB8AC3E}">
        <p14:creationId xmlns:p14="http://schemas.microsoft.com/office/powerpoint/2010/main" val="15444167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9E8476A-F7B7-4587-91C1-E753A5A4F60D}" type="datetimeFigureOut">
              <a:rPr lang="en-US" smtClean="0"/>
              <a:t>4/3/2025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FD4E10-A0C6-4867-BAE5-C1D07E781CBD}"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169231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9E8476A-F7B7-4587-91C1-E753A5A4F60D}" type="datetimeFigureOut">
              <a:rPr lang="en-US" smtClean="0"/>
              <a:t>4/3/2025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FD4E10-A0C6-4867-BAE5-C1D07E781CBD}" type="slidenum">
              <a:rPr lang="en-US" smtClean="0"/>
              <a:t>‹#›</a:t>
            </a:fld>
            <a:endParaRPr lang="en-US"/>
          </a:p>
        </p:txBody>
      </p:sp>
    </p:spTree>
    <p:extLst>
      <p:ext uri="{BB962C8B-B14F-4D97-AF65-F5344CB8AC3E}">
        <p14:creationId xmlns:p14="http://schemas.microsoft.com/office/powerpoint/2010/main" val="19365659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9E8476A-F7B7-4587-91C1-E753A5A4F60D}" type="datetimeFigureOut">
              <a:rPr lang="en-US" smtClean="0"/>
              <a:t>4/3/2025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FD4E10-A0C6-4867-BAE5-C1D07E781CBD}" type="slidenum">
              <a:rPr lang="en-US" smtClean="0"/>
              <a:t>‹#›</a:t>
            </a:fld>
            <a:endParaRPr lang="en-US"/>
          </a:p>
        </p:txBody>
      </p:sp>
    </p:spTree>
    <p:extLst>
      <p:ext uri="{BB962C8B-B14F-4D97-AF65-F5344CB8AC3E}">
        <p14:creationId xmlns:p14="http://schemas.microsoft.com/office/powerpoint/2010/main" val="18768484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9E8476A-F7B7-4587-91C1-E753A5A4F60D}" type="datetimeFigureOut">
              <a:rPr lang="en-US" smtClean="0"/>
              <a:t>4/3/2025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FD4E10-A0C6-4867-BAE5-C1D07E781CBD}" type="slidenum">
              <a:rPr lang="en-US" smtClean="0"/>
              <a:t>‹#›</a:t>
            </a:fld>
            <a:endParaRPr lang="en-US"/>
          </a:p>
        </p:txBody>
      </p:sp>
    </p:spTree>
    <p:extLst>
      <p:ext uri="{BB962C8B-B14F-4D97-AF65-F5344CB8AC3E}">
        <p14:creationId xmlns:p14="http://schemas.microsoft.com/office/powerpoint/2010/main" val="659685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E8476A-F7B7-4587-91C1-E753A5A4F60D}" type="datetimeFigureOut">
              <a:rPr lang="en-US" smtClean="0"/>
              <a:t>4/3/2025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FD4E10-A0C6-4867-BAE5-C1D07E781CBD}" type="slidenum">
              <a:rPr lang="en-US" smtClean="0"/>
              <a:t>‹#›</a:t>
            </a:fld>
            <a:endParaRPr lang="en-US"/>
          </a:p>
        </p:txBody>
      </p:sp>
    </p:spTree>
    <p:extLst>
      <p:ext uri="{BB962C8B-B14F-4D97-AF65-F5344CB8AC3E}">
        <p14:creationId xmlns:p14="http://schemas.microsoft.com/office/powerpoint/2010/main" val="16358202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E8476A-F7B7-4587-91C1-E753A5A4F60D}" type="datetimeFigureOut">
              <a:rPr lang="en-US" smtClean="0"/>
              <a:t>4/3/2025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FD4E10-A0C6-4867-BAE5-C1D07E781CBD}" type="slidenum">
              <a:rPr lang="en-US" smtClean="0"/>
              <a:t>‹#›</a:t>
            </a:fld>
            <a:endParaRPr lang="en-US"/>
          </a:p>
        </p:txBody>
      </p:sp>
    </p:spTree>
    <p:extLst>
      <p:ext uri="{BB962C8B-B14F-4D97-AF65-F5344CB8AC3E}">
        <p14:creationId xmlns:p14="http://schemas.microsoft.com/office/powerpoint/2010/main" val="2574508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9E8476A-F7B7-4587-91C1-E753A5A4F60D}" type="datetimeFigureOut">
              <a:rPr lang="en-US" smtClean="0"/>
              <a:t>4/3/2025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FD4E10-A0C6-4867-BAE5-C1D07E781CBD}" type="slidenum">
              <a:rPr lang="en-US" smtClean="0"/>
              <a:t>‹#›</a:t>
            </a:fld>
            <a:endParaRPr lang="en-US"/>
          </a:p>
        </p:txBody>
      </p:sp>
    </p:spTree>
    <p:extLst>
      <p:ext uri="{BB962C8B-B14F-4D97-AF65-F5344CB8AC3E}">
        <p14:creationId xmlns:p14="http://schemas.microsoft.com/office/powerpoint/2010/main" val="515044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E8476A-F7B7-4587-91C1-E753A5A4F60D}" type="datetimeFigureOut">
              <a:rPr lang="en-US" smtClean="0"/>
              <a:t>4/3/2025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FD4E10-A0C6-4867-BAE5-C1D07E781CBD}" type="slidenum">
              <a:rPr lang="en-US" smtClean="0"/>
              <a:t>‹#›</a:t>
            </a:fld>
            <a:endParaRPr lang="en-US"/>
          </a:p>
        </p:txBody>
      </p:sp>
    </p:spTree>
    <p:extLst>
      <p:ext uri="{BB962C8B-B14F-4D97-AF65-F5344CB8AC3E}">
        <p14:creationId xmlns:p14="http://schemas.microsoft.com/office/powerpoint/2010/main" val="1489886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E8476A-F7B7-4587-91C1-E753A5A4F60D}" type="datetimeFigureOut">
              <a:rPr lang="en-US" smtClean="0"/>
              <a:t>4/3/2025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FD4E10-A0C6-4867-BAE5-C1D07E781CBD}" type="slidenum">
              <a:rPr lang="en-US" smtClean="0"/>
              <a:t>‹#›</a:t>
            </a:fld>
            <a:endParaRPr lang="en-US"/>
          </a:p>
        </p:txBody>
      </p:sp>
    </p:spTree>
    <p:extLst>
      <p:ext uri="{BB962C8B-B14F-4D97-AF65-F5344CB8AC3E}">
        <p14:creationId xmlns:p14="http://schemas.microsoft.com/office/powerpoint/2010/main" val="376394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E8476A-F7B7-4587-91C1-E753A5A4F60D}" type="datetimeFigureOut">
              <a:rPr lang="en-US" smtClean="0"/>
              <a:t>4/3/2025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FD4E10-A0C6-4867-BAE5-C1D07E781CBD}" type="slidenum">
              <a:rPr lang="en-US" smtClean="0"/>
              <a:t>‹#›</a:t>
            </a:fld>
            <a:endParaRPr lang="en-US"/>
          </a:p>
        </p:txBody>
      </p:sp>
    </p:spTree>
    <p:extLst>
      <p:ext uri="{BB962C8B-B14F-4D97-AF65-F5344CB8AC3E}">
        <p14:creationId xmlns:p14="http://schemas.microsoft.com/office/powerpoint/2010/main" val="600702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E8476A-F7B7-4587-91C1-E753A5A4F60D}" type="datetimeFigureOut">
              <a:rPr lang="en-US" smtClean="0"/>
              <a:t>4/3/2025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FD4E10-A0C6-4867-BAE5-C1D07E781CBD}" type="slidenum">
              <a:rPr lang="en-US" smtClean="0"/>
              <a:t>‹#›</a:t>
            </a:fld>
            <a:endParaRPr lang="en-US"/>
          </a:p>
        </p:txBody>
      </p:sp>
    </p:spTree>
    <p:extLst>
      <p:ext uri="{BB962C8B-B14F-4D97-AF65-F5344CB8AC3E}">
        <p14:creationId xmlns:p14="http://schemas.microsoft.com/office/powerpoint/2010/main" val="2692946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E8476A-F7B7-4587-91C1-E753A5A4F60D}" type="datetimeFigureOut">
              <a:rPr lang="en-US" smtClean="0"/>
              <a:t>4/3/2025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FD4E10-A0C6-4867-BAE5-C1D07E781CBD}" type="slidenum">
              <a:rPr lang="en-US" smtClean="0"/>
              <a:t>‹#›</a:t>
            </a:fld>
            <a:endParaRPr lang="en-US"/>
          </a:p>
        </p:txBody>
      </p:sp>
    </p:spTree>
    <p:extLst>
      <p:ext uri="{BB962C8B-B14F-4D97-AF65-F5344CB8AC3E}">
        <p14:creationId xmlns:p14="http://schemas.microsoft.com/office/powerpoint/2010/main" val="4250835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E8476A-F7B7-4587-91C1-E753A5A4F60D}" type="datetimeFigureOut">
              <a:rPr lang="en-US" smtClean="0"/>
              <a:t>4/3/2025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FD4E10-A0C6-4867-BAE5-C1D07E781CBD}" type="slidenum">
              <a:rPr lang="en-US" smtClean="0"/>
              <a:t>‹#›</a:t>
            </a:fld>
            <a:endParaRPr lang="en-US"/>
          </a:p>
        </p:txBody>
      </p:sp>
    </p:spTree>
    <p:extLst>
      <p:ext uri="{BB962C8B-B14F-4D97-AF65-F5344CB8AC3E}">
        <p14:creationId xmlns:p14="http://schemas.microsoft.com/office/powerpoint/2010/main" val="164116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9E8476A-F7B7-4587-91C1-E753A5A4F60D}" type="datetimeFigureOut">
              <a:rPr lang="en-US" smtClean="0"/>
              <a:t>4/3/2025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FD4E10-A0C6-4867-BAE5-C1D07E781CBD}" type="slidenum">
              <a:rPr lang="en-US" smtClean="0"/>
              <a:t>‹#›</a:t>
            </a:fld>
            <a:endParaRPr lang="en-US"/>
          </a:p>
        </p:txBody>
      </p:sp>
    </p:spTree>
    <p:extLst>
      <p:ext uri="{BB962C8B-B14F-4D97-AF65-F5344CB8AC3E}">
        <p14:creationId xmlns:p14="http://schemas.microsoft.com/office/powerpoint/2010/main" val="662282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9E8476A-F7B7-4587-91C1-E753A5A4F60D}" type="datetimeFigureOut">
              <a:rPr lang="en-US" smtClean="0"/>
              <a:t>4/3/2025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FD4E10-A0C6-4867-BAE5-C1D07E781CBD}" type="slidenum">
              <a:rPr lang="en-US" smtClean="0"/>
              <a:t>‹#›</a:t>
            </a:fld>
            <a:endParaRPr lang="en-US"/>
          </a:p>
        </p:txBody>
      </p:sp>
    </p:spTree>
    <p:extLst>
      <p:ext uri="{BB962C8B-B14F-4D97-AF65-F5344CB8AC3E}">
        <p14:creationId xmlns:p14="http://schemas.microsoft.com/office/powerpoint/2010/main" val="4132116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9E8476A-F7B7-4587-91C1-E753A5A4F60D}" type="datetimeFigureOut">
              <a:rPr lang="en-US" smtClean="0"/>
              <a:t>4/3/2025</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9FD4E10-A0C6-4867-BAE5-C1D07E781CBD}" type="slidenum">
              <a:rPr lang="en-US" smtClean="0"/>
              <a:t>‹#›</a:t>
            </a:fld>
            <a:endParaRPr lang="en-US"/>
          </a:p>
        </p:txBody>
      </p:sp>
    </p:spTree>
    <p:extLst>
      <p:ext uri="{BB962C8B-B14F-4D97-AF65-F5344CB8AC3E}">
        <p14:creationId xmlns:p14="http://schemas.microsoft.com/office/powerpoint/2010/main" val="2784735113"/>
      </p:ext>
    </p:extLst>
  </p:cSld>
  <p:clrMap bg1="dk1" tx1="lt1" bg2="dk2" tx2="lt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 id="2147483948" r:id="rId12"/>
    <p:sldLayoutId id="2147483949" r:id="rId13"/>
    <p:sldLayoutId id="2147483950" r:id="rId14"/>
    <p:sldLayoutId id="2147483951" r:id="rId15"/>
    <p:sldLayoutId id="2147483952" r:id="rId16"/>
    <p:sldLayoutId id="2147483953" r:id="rId17"/>
    <p:sldLayoutId id="2147483954" r:id="rId18"/>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8.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92B912FC-672D-5BC3-B019-B0177D75EA8D}"/>
              </a:ext>
            </a:extLst>
          </p:cNvPr>
          <p:cNvSpPr>
            <a:spLocks noGrp="1" noChangeArrowheads="1"/>
          </p:cNvSpPr>
          <p:nvPr>
            <p:ph type="ctrTitle"/>
          </p:nvPr>
        </p:nvSpPr>
        <p:spPr bwMode="auto">
          <a:xfrm>
            <a:off x="776748" y="1945824"/>
            <a:ext cx="1027471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effectLst/>
                <a:latin typeface="Times New Roman" panose="02020603050405020304" pitchFamily="18" charset="0"/>
                <a:cs typeface="Times New Roman" panose="02020603050405020304" pitchFamily="18" charset="0"/>
              </a:rPr>
              <a:t>Predicting Gender from Names Using Last letter in Excel: </a:t>
            </a:r>
            <a:br>
              <a:rPr kumimoji="0" lang="en-US" altLang="en-US" sz="3200" b="1" i="0" u="none" strike="noStrike" cap="none" normalizeH="0" baseline="0" dirty="0">
                <a:ln>
                  <a:noFill/>
                </a:ln>
                <a:effectLst/>
                <a:latin typeface="Times New Roman" panose="02020603050405020304" pitchFamily="18" charset="0"/>
                <a:cs typeface="Times New Roman" panose="02020603050405020304" pitchFamily="18" charset="0"/>
              </a:rPr>
            </a:br>
            <a:r>
              <a:rPr kumimoji="0" lang="en-US" altLang="en-US" sz="3200" b="1" i="0" u="none" strike="noStrike" cap="none" normalizeH="0" baseline="0" dirty="0">
                <a:ln>
                  <a:noFill/>
                </a:ln>
                <a:effectLst/>
                <a:latin typeface="Times New Roman" panose="02020603050405020304" pitchFamily="18" charset="0"/>
                <a:cs typeface="Times New Roman" panose="02020603050405020304" pitchFamily="18" charset="0"/>
              </a:rPr>
              <a:t>A Train &amp; Validate Approach</a:t>
            </a:r>
          </a:p>
        </p:txBody>
      </p:sp>
      <p:pic>
        <p:nvPicPr>
          <p:cNvPr id="5" name="Picture 4">
            <a:extLst>
              <a:ext uri="{FF2B5EF4-FFF2-40B4-BE49-F238E27FC236}">
                <a16:creationId xmlns:a16="http://schemas.microsoft.com/office/drawing/2014/main" id="{0739C767-E697-438C-BB5E-665D1248483F}"/>
              </a:ext>
            </a:extLst>
          </p:cNvPr>
          <p:cNvPicPr>
            <a:picLocks noChangeAspect="1"/>
          </p:cNvPicPr>
          <p:nvPr/>
        </p:nvPicPr>
        <p:blipFill>
          <a:blip r:embed="rId2"/>
          <a:stretch>
            <a:fillRect/>
          </a:stretch>
        </p:blipFill>
        <p:spPr>
          <a:xfrm>
            <a:off x="10432640" y="0"/>
            <a:ext cx="1759360" cy="745067"/>
          </a:xfrm>
          <a:prstGeom prst="rect">
            <a:avLst/>
          </a:prstGeom>
        </p:spPr>
      </p:pic>
      <p:sp>
        <p:nvSpPr>
          <p:cNvPr id="6" name="TextBox 5">
            <a:extLst>
              <a:ext uri="{FF2B5EF4-FFF2-40B4-BE49-F238E27FC236}">
                <a16:creationId xmlns:a16="http://schemas.microsoft.com/office/drawing/2014/main" id="{B1F71A73-E049-3DBE-0BD3-DAA725DF1317}"/>
              </a:ext>
            </a:extLst>
          </p:cNvPr>
          <p:cNvSpPr txBox="1"/>
          <p:nvPr/>
        </p:nvSpPr>
        <p:spPr>
          <a:xfrm>
            <a:off x="6538452" y="3638314"/>
            <a:ext cx="4104148" cy="646331"/>
          </a:xfrm>
          <a:prstGeom prst="rect">
            <a:avLst/>
          </a:prstGeom>
          <a:noFill/>
        </p:spPr>
        <p:txBody>
          <a:bodyPr wrap="square" rtlCol="0">
            <a:spAutoFit/>
          </a:bodyPr>
          <a:lstStyle/>
          <a:p>
            <a:r>
              <a:rPr lang="en-US" dirty="0"/>
              <a:t>Email  : vermaarp2361@gmail.com</a:t>
            </a:r>
          </a:p>
          <a:p>
            <a:r>
              <a:rPr lang="en-US" dirty="0"/>
              <a:t>Name : Arpit Verma</a:t>
            </a:r>
          </a:p>
        </p:txBody>
      </p:sp>
    </p:spTree>
    <p:extLst>
      <p:ext uri="{BB962C8B-B14F-4D97-AF65-F5344CB8AC3E}">
        <p14:creationId xmlns:p14="http://schemas.microsoft.com/office/powerpoint/2010/main" val="2214769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91EBD-439D-5420-A456-E32631B9BE7D}"/>
              </a:ext>
            </a:extLst>
          </p:cNvPr>
          <p:cNvSpPr>
            <a:spLocks noGrp="1"/>
          </p:cNvSpPr>
          <p:nvPr>
            <p:ph type="title"/>
          </p:nvPr>
        </p:nvSpPr>
        <p:spPr>
          <a:xfrm>
            <a:off x="1363134" y="1066800"/>
            <a:ext cx="10141478" cy="838200"/>
          </a:xfrm>
        </p:spPr>
        <p:txBody>
          <a:bodyPr>
            <a:normAutofit/>
          </a:bodyPr>
          <a:lstStyle/>
          <a:p>
            <a:r>
              <a:rPr lang="en-US" b="1" dirty="0">
                <a:latin typeface="Times New Roman" panose="02020603050405020304" pitchFamily="18" charset="0"/>
                <a:cs typeface="Times New Roman" panose="02020603050405020304" pitchFamily="18" charset="0"/>
              </a:rPr>
              <a:t>Precision, Recall &amp; F1 Calculation:</a:t>
            </a:r>
          </a:p>
        </p:txBody>
      </p:sp>
      <p:pic>
        <p:nvPicPr>
          <p:cNvPr id="6" name="Picture 5">
            <a:extLst>
              <a:ext uri="{FF2B5EF4-FFF2-40B4-BE49-F238E27FC236}">
                <a16:creationId xmlns:a16="http://schemas.microsoft.com/office/drawing/2014/main" id="{4D7255A5-4FF7-B4CE-3D2C-9779B3C65A77}"/>
              </a:ext>
            </a:extLst>
          </p:cNvPr>
          <p:cNvPicPr>
            <a:picLocks noChangeAspect="1"/>
          </p:cNvPicPr>
          <p:nvPr/>
        </p:nvPicPr>
        <p:blipFill>
          <a:blip r:embed="rId2"/>
          <a:stretch>
            <a:fillRect/>
          </a:stretch>
        </p:blipFill>
        <p:spPr>
          <a:xfrm>
            <a:off x="10432640" y="0"/>
            <a:ext cx="1759360" cy="745067"/>
          </a:xfrm>
          <a:prstGeom prst="rect">
            <a:avLst/>
          </a:prstGeom>
        </p:spPr>
      </p:pic>
      <p:sp>
        <p:nvSpPr>
          <p:cNvPr id="7" name="TextBox 6">
            <a:extLst>
              <a:ext uri="{FF2B5EF4-FFF2-40B4-BE49-F238E27FC236}">
                <a16:creationId xmlns:a16="http://schemas.microsoft.com/office/drawing/2014/main" id="{C2B20DD2-194B-2840-281B-4DCA8F9CF011}"/>
              </a:ext>
            </a:extLst>
          </p:cNvPr>
          <p:cNvSpPr txBox="1"/>
          <p:nvPr/>
        </p:nvSpPr>
        <p:spPr>
          <a:xfrm>
            <a:off x="2192867" y="2387600"/>
            <a:ext cx="3310466" cy="2031325"/>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Calculating F1 Score in Excel: </a:t>
            </a:r>
          </a:p>
          <a:p>
            <a:r>
              <a:rPr lang="en-US" dirty="0">
                <a:latin typeface="Times New Roman" panose="02020603050405020304" pitchFamily="18" charset="0"/>
                <a:cs typeface="Times New Roman" panose="02020603050405020304" pitchFamily="18" charset="0"/>
              </a:rPr>
              <a:t>▪ The F1 Score is calculated as: F1=2 × Precision × Recall / Precision + Recall </a:t>
            </a:r>
          </a:p>
          <a:p>
            <a:r>
              <a:rPr lang="en-US" dirty="0">
                <a:latin typeface="Times New Roman" panose="02020603050405020304" pitchFamily="18" charset="0"/>
                <a:cs typeface="Times New Roman" panose="02020603050405020304" pitchFamily="18" charset="0"/>
              </a:rPr>
              <a:t>▪ Where: Precision = TP / (TP + FP) </a:t>
            </a:r>
          </a:p>
          <a:p>
            <a:r>
              <a:rPr lang="en-US" dirty="0">
                <a:latin typeface="Times New Roman" panose="02020603050405020304" pitchFamily="18" charset="0"/>
                <a:cs typeface="Times New Roman" panose="02020603050405020304" pitchFamily="18" charset="0"/>
              </a:rPr>
              <a:t>Recall = TP / (TP + FN)</a:t>
            </a:r>
          </a:p>
        </p:txBody>
      </p:sp>
      <p:pic>
        <p:nvPicPr>
          <p:cNvPr id="11" name="Picture 10">
            <a:extLst>
              <a:ext uri="{FF2B5EF4-FFF2-40B4-BE49-F238E27FC236}">
                <a16:creationId xmlns:a16="http://schemas.microsoft.com/office/drawing/2014/main" id="{30CD7980-FC3C-2E37-9495-A927BE9FB58F}"/>
              </a:ext>
            </a:extLst>
          </p:cNvPr>
          <p:cNvPicPr>
            <a:picLocks noChangeAspect="1"/>
          </p:cNvPicPr>
          <p:nvPr/>
        </p:nvPicPr>
        <p:blipFill>
          <a:blip r:embed="rId3"/>
          <a:stretch>
            <a:fillRect/>
          </a:stretch>
        </p:blipFill>
        <p:spPr>
          <a:xfrm>
            <a:off x="6096001" y="1988472"/>
            <a:ext cx="5408612" cy="3802728"/>
          </a:xfrm>
          <a:prstGeom prst="rect">
            <a:avLst/>
          </a:prstGeom>
        </p:spPr>
      </p:pic>
    </p:spTree>
    <p:extLst>
      <p:ext uri="{BB962C8B-B14F-4D97-AF65-F5344CB8AC3E}">
        <p14:creationId xmlns:p14="http://schemas.microsoft.com/office/powerpoint/2010/main" val="3221643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DE65DF-E634-AF2C-F7DF-7A6CB5020377}"/>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7C6A5753-953F-3712-74B4-93B39B173FAA}"/>
              </a:ext>
            </a:extLst>
          </p:cNvPr>
          <p:cNvPicPr>
            <a:picLocks noChangeAspect="1"/>
          </p:cNvPicPr>
          <p:nvPr/>
        </p:nvPicPr>
        <p:blipFill>
          <a:blip r:embed="rId2"/>
          <a:stretch>
            <a:fillRect/>
          </a:stretch>
        </p:blipFill>
        <p:spPr>
          <a:xfrm>
            <a:off x="10432640" y="0"/>
            <a:ext cx="1759360" cy="745067"/>
          </a:xfrm>
          <a:prstGeom prst="rect">
            <a:avLst/>
          </a:prstGeom>
        </p:spPr>
      </p:pic>
      <p:sp>
        <p:nvSpPr>
          <p:cNvPr id="8" name="Title 7">
            <a:extLst>
              <a:ext uri="{FF2B5EF4-FFF2-40B4-BE49-F238E27FC236}">
                <a16:creationId xmlns:a16="http://schemas.microsoft.com/office/drawing/2014/main" id="{BF3CA78C-6827-2846-9C3C-C03236B3DF0A}"/>
              </a:ext>
            </a:extLst>
          </p:cNvPr>
          <p:cNvSpPr>
            <a:spLocks noGrp="1"/>
          </p:cNvSpPr>
          <p:nvPr>
            <p:ph type="title"/>
          </p:nvPr>
        </p:nvSpPr>
        <p:spPr>
          <a:xfrm>
            <a:off x="3691466" y="2768601"/>
            <a:ext cx="4538133" cy="939799"/>
          </a:xfrm>
        </p:spPr>
        <p:txBody>
          <a:bodyPr>
            <a:normAutofit/>
          </a:bodyPr>
          <a:lstStyle/>
          <a:p>
            <a:r>
              <a:rPr lang="en-US" sz="4400" b="1" dirty="0"/>
              <a:t>THANK YOU </a:t>
            </a:r>
          </a:p>
        </p:txBody>
      </p:sp>
    </p:spTree>
    <p:extLst>
      <p:ext uri="{BB962C8B-B14F-4D97-AF65-F5344CB8AC3E}">
        <p14:creationId xmlns:p14="http://schemas.microsoft.com/office/powerpoint/2010/main" val="1510862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3728A-6451-1A7F-3750-CFBF7BBC7E7C}"/>
              </a:ext>
            </a:extLst>
          </p:cNvPr>
          <p:cNvSpPr>
            <a:spLocks noGrp="1"/>
          </p:cNvSpPr>
          <p:nvPr>
            <p:ph type="title"/>
          </p:nvPr>
        </p:nvSpPr>
        <p:spPr>
          <a:xfrm>
            <a:off x="1769533" y="624110"/>
            <a:ext cx="9735078" cy="679757"/>
          </a:xfrm>
        </p:spPr>
        <p:txBody>
          <a:bodyPr>
            <a:normAutofit/>
          </a:bodyPr>
          <a:lstStyle/>
          <a:p>
            <a:r>
              <a:rPr lang="en-US" b="1" dirty="0">
                <a:solidFill>
                  <a:schemeClr val="tx1">
                    <a:lumMod val="75000"/>
                    <a:lumOff val="25000"/>
                  </a:schemeClr>
                </a:solidFill>
                <a:latin typeface="Times New Roman" panose="02020603050405020304" pitchFamily="18" charset="0"/>
                <a:ea typeface="+mn-ea"/>
                <a:cs typeface="Times New Roman" panose="02020603050405020304" pitchFamily="18" charset="0"/>
              </a:rPr>
              <a:t>Contents</a:t>
            </a:r>
            <a:r>
              <a:rPr lang="en-US" sz="1800" dirty="0">
                <a:solidFill>
                  <a:schemeClr val="tx1">
                    <a:lumMod val="75000"/>
                    <a:lumOff val="25000"/>
                  </a:schemeClr>
                </a:solidFill>
                <a:latin typeface="Times New Roman" panose="02020603050405020304" pitchFamily="18" charset="0"/>
                <a:ea typeface="+mn-ea"/>
                <a:cs typeface="Times New Roman" panose="02020603050405020304" pitchFamily="18" charset="0"/>
              </a:rPr>
              <a:t>:</a:t>
            </a:r>
          </a:p>
        </p:txBody>
      </p:sp>
      <p:sp>
        <p:nvSpPr>
          <p:cNvPr id="3" name="Content Placeholder 2">
            <a:extLst>
              <a:ext uri="{FF2B5EF4-FFF2-40B4-BE49-F238E27FC236}">
                <a16:creationId xmlns:a16="http://schemas.microsoft.com/office/drawing/2014/main" id="{7BF474C7-FC8A-A1E9-3E6A-985E629AF180}"/>
              </a:ext>
            </a:extLst>
          </p:cNvPr>
          <p:cNvSpPr>
            <a:spLocks noGrp="1"/>
          </p:cNvSpPr>
          <p:nvPr>
            <p:ph sz="quarter" idx="13"/>
          </p:nvPr>
        </p:nvSpPr>
        <p:spPr>
          <a:xfrm>
            <a:off x="1896533" y="1735667"/>
            <a:ext cx="9381066" cy="4055533"/>
          </a:xfrm>
        </p:spPr>
        <p:txBody>
          <a:bodyPr>
            <a:normAutofit/>
          </a:bodyPr>
          <a:lstStyle/>
          <a:p>
            <a:r>
              <a:rPr lang="en-US" sz="2000" dirty="0">
                <a:latin typeface="Times New Roman" panose="02020603050405020304" pitchFamily="18" charset="0"/>
                <a:cs typeface="Times New Roman" panose="02020603050405020304" pitchFamily="18" charset="0"/>
              </a:rPr>
              <a:t>PROBLEM STATEMENT </a:t>
            </a:r>
          </a:p>
          <a:p>
            <a:r>
              <a:rPr lang="en-US" sz="2000" dirty="0">
                <a:latin typeface="Times New Roman" panose="02020603050405020304" pitchFamily="18" charset="0"/>
                <a:cs typeface="Times New Roman" panose="02020603050405020304" pitchFamily="18" charset="0"/>
              </a:rPr>
              <a:t>Approach</a:t>
            </a:r>
          </a:p>
          <a:p>
            <a:r>
              <a:rPr lang="en-US" altLang="en-US" sz="2000" dirty="0">
                <a:latin typeface="Times New Roman" panose="02020603050405020304" pitchFamily="18" charset="0"/>
                <a:cs typeface="Times New Roman" panose="02020603050405020304" pitchFamily="18" charset="0"/>
              </a:rPr>
              <a:t>Workflow</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Pivot Analysis </a:t>
            </a:r>
          </a:p>
          <a:p>
            <a:r>
              <a:rPr lang="en-US" sz="2000" dirty="0">
                <a:latin typeface="Times New Roman" panose="02020603050405020304" pitchFamily="18" charset="0"/>
                <a:cs typeface="Times New Roman" panose="02020603050405020304" pitchFamily="18" charset="0"/>
              </a:rPr>
              <a:t>Validation data &amp; Accuracy</a:t>
            </a:r>
          </a:p>
          <a:p>
            <a:r>
              <a:rPr lang="en-US" sz="2000" dirty="0">
                <a:latin typeface="Times New Roman" panose="02020603050405020304" pitchFamily="18" charset="0"/>
                <a:cs typeface="Times New Roman" panose="02020603050405020304" pitchFamily="18" charset="0"/>
              </a:rPr>
              <a:t>Visual Representation </a:t>
            </a:r>
          </a:p>
          <a:p>
            <a:r>
              <a:rPr lang="en-US" sz="2000" dirty="0">
                <a:latin typeface="Times New Roman" panose="02020603050405020304" pitchFamily="18" charset="0"/>
                <a:cs typeface="Times New Roman" panose="02020603050405020304" pitchFamily="18" charset="0"/>
              </a:rPr>
              <a:t>Measurement Of Accuracy</a:t>
            </a:r>
          </a:p>
          <a:p>
            <a:r>
              <a:rPr lang="en-US" sz="2000" dirty="0">
                <a:latin typeface="Times New Roman" panose="02020603050405020304" pitchFamily="18" charset="0"/>
                <a:cs typeface="Times New Roman" panose="02020603050405020304" pitchFamily="18" charset="0"/>
              </a:rPr>
              <a:t>Precision, Recall &amp; F1 Calculation</a:t>
            </a:r>
          </a:p>
        </p:txBody>
      </p:sp>
      <p:pic>
        <p:nvPicPr>
          <p:cNvPr id="4" name="Picture 3">
            <a:extLst>
              <a:ext uri="{FF2B5EF4-FFF2-40B4-BE49-F238E27FC236}">
                <a16:creationId xmlns:a16="http://schemas.microsoft.com/office/drawing/2014/main" id="{F6EEAF80-65CC-115B-45C7-5CB57AA72CC5}"/>
              </a:ext>
            </a:extLst>
          </p:cNvPr>
          <p:cNvPicPr>
            <a:picLocks noChangeAspect="1"/>
          </p:cNvPicPr>
          <p:nvPr/>
        </p:nvPicPr>
        <p:blipFill>
          <a:blip r:embed="rId2"/>
          <a:stretch>
            <a:fillRect/>
          </a:stretch>
        </p:blipFill>
        <p:spPr>
          <a:xfrm>
            <a:off x="10432640" y="0"/>
            <a:ext cx="1759360" cy="745067"/>
          </a:xfrm>
          <a:prstGeom prst="rect">
            <a:avLst/>
          </a:prstGeom>
        </p:spPr>
      </p:pic>
    </p:spTree>
    <p:extLst>
      <p:ext uri="{BB962C8B-B14F-4D97-AF65-F5344CB8AC3E}">
        <p14:creationId xmlns:p14="http://schemas.microsoft.com/office/powerpoint/2010/main" val="261734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D2A4F-4969-911F-5AD5-80171B108C2F}"/>
              </a:ext>
            </a:extLst>
          </p:cNvPr>
          <p:cNvSpPr>
            <a:spLocks noGrp="1"/>
          </p:cNvSpPr>
          <p:nvPr>
            <p:ph type="title"/>
          </p:nvPr>
        </p:nvSpPr>
        <p:spPr>
          <a:xfrm>
            <a:off x="1024468" y="624110"/>
            <a:ext cx="10480144" cy="671290"/>
          </a:xfrm>
        </p:spPr>
        <p:txBody>
          <a:bodyPr>
            <a:normAutofit/>
          </a:bodyPr>
          <a:lstStyle/>
          <a:p>
            <a:r>
              <a:rPr lang="en-US" b="1" dirty="0">
                <a:solidFill>
                  <a:schemeClr val="tx1">
                    <a:lumMod val="75000"/>
                    <a:lumOff val="25000"/>
                  </a:schemeClr>
                </a:solidFill>
                <a:latin typeface="Times New Roman" panose="02020603050405020304" pitchFamily="18" charset="0"/>
                <a:ea typeface="+mn-ea"/>
                <a:cs typeface="Times New Roman" panose="02020603050405020304" pitchFamily="18" charset="0"/>
              </a:rPr>
              <a:t>PROBLEM STATEMENT :</a:t>
            </a:r>
          </a:p>
        </p:txBody>
      </p:sp>
      <p:sp>
        <p:nvSpPr>
          <p:cNvPr id="3" name="Content Placeholder 2">
            <a:extLst>
              <a:ext uri="{FF2B5EF4-FFF2-40B4-BE49-F238E27FC236}">
                <a16:creationId xmlns:a16="http://schemas.microsoft.com/office/drawing/2014/main" id="{9F85211F-398F-C5CF-4C8E-4597F7754D91}"/>
              </a:ext>
            </a:extLst>
          </p:cNvPr>
          <p:cNvSpPr>
            <a:spLocks noGrp="1"/>
          </p:cNvSpPr>
          <p:nvPr>
            <p:ph sz="quarter" idx="13"/>
          </p:nvPr>
        </p:nvSpPr>
        <p:spPr>
          <a:xfrm>
            <a:off x="913774" y="1600200"/>
            <a:ext cx="10363826" cy="4190999"/>
          </a:xfrm>
        </p:spPr>
        <p:txBody>
          <a:bodyPr>
            <a:normAutofit/>
          </a:bodyPr>
          <a:lstStyle/>
          <a:p>
            <a:r>
              <a:rPr lang="en-US" sz="2000" dirty="0">
                <a:latin typeface="Times New Roman" panose="02020603050405020304" pitchFamily="18" charset="0"/>
                <a:cs typeface="Times New Roman" panose="02020603050405020304" pitchFamily="18" charset="0"/>
              </a:rPr>
              <a:t>Predict the gender based on their names using Excel. In many Business and research scenarios, determining the gender of individuals from their names is essential for data analysis, marketing strategies. However, manually identifying gender from names is time-consuming and prone to errors.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Importance of gender prediction for analytics and personalization. </a:t>
            </a:r>
          </a:p>
          <a:p>
            <a:r>
              <a:rPr lang="en-US" sz="2000" dirty="0">
                <a:latin typeface="Times New Roman" panose="02020603050405020304" pitchFamily="18" charset="0"/>
                <a:cs typeface="Times New Roman" panose="02020603050405020304" pitchFamily="18" charset="0"/>
              </a:rPr>
              <a:t>• Challenge: Names don’t always clearly indicate gender. </a:t>
            </a:r>
          </a:p>
          <a:p>
            <a:r>
              <a:rPr lang="en-US" sz="2000" dirty="0">
                <a:latin typeface="Times New Roman" panose="02020603050405020304" pitchFamily="18" charset="0"/>
                <a:cs typeface="Times New Roman" panose="02020603050405020304" pitchFamily="18" charset="0"/>
              </a:rPr>
              <a:t>• Objective: Develop a reliable method using Excel and pivot analysis.</a:t>
            </a:r>
          </a:p>
        </p:txBody>
      </p:sp>
      <p:pic>
        <p:nvPicPr>
          <p:cNvPr id="5" name="Picture 4">
            <a:extLst>
              <a:ext uri="{FF2B5EF4-FFF2-40B4-BE49-F238E27FC236}">
                <a16:creationId xmlns:a16="http://schemas.microsoft.com/office/drawing/2014/main" id="{EAF1CA52-CDF3-B859-4E56-124F78CA8D7C}"/>
              </a:ext>
            </a:extLst>
          </p:cNvPr>
          <p:cNvPicPr>
            <a:picLocks noChangeAspect="1"/>
          </p:cNvPicPr>
          <p:nvPr/>
        </p:nvPicPr>
        <p:blipFill>
          <a:blip r:embed="rId2"/>
          <a:stretch>
            <a:fillRect/>
          </a:stretch>
        </p:blipFill>
        <p:spPr>
          <a:xfrm>
            <a:off x="10432640" y="0"/>
            <a:ext cx="1759360" cy="745067"/>
          </a:xfrm>
          <a:prstGeom prst="rect">
            <a:avLst/>
          </a:prstGeom>
        </p:spPr>
      </p:pic>
    </p:spTree>
    <p:extLst>
      <p:ext uri="{BB962C8B-B14F-4D97-AF65-F5344CB8AC3E}">
        <p14:creationId xmlns:p14="http://schemas.microsoft.com/office/powerpoint/2010/main" val="2551728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7C981E-C7DE-DCDF-67BE-78C4F631C5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3E056B-647B-E073-ED58-DC90CE1AB559}"/>
              </a:ext>
            </a:extLst>
          </p:cNvPr>
          <p:cNvSpPr>
            <a:spLocks noGrp="1"/>
          </p:cNvSpPr>
          <p:nvPr>
            <p:ph type="title"/>
          </p:nvPr>
        </p:nvSpPr>
        <p:spPr>
          <a:xfrm>
            <a:off x="1049868" y="624110"/>
            <a:ext cx="10454744" cy="745067"/>
          </a:xfrm>
        </p:spPr>
        <p:txBody>
          <a:bodyPr>
            <a:normAutofit/>
          </a:bodyPr>
          <a:lstStyle/>
          <a:p>
            <a:r>
              <a:rPr lang="en-US" b="1" dirty="0">
                <a:solidFill>
                  <a:schemeClr val="tx1">
                    <a:lumMod val="75000"/>
                    <a:lumOff val="25000"/>
                  </a:schemeClr>
                </a:solidFill>
                <a:latin typeface="Times New Roman" panose="02020603050405020304" pitchFamily="18" charset="0"/>
                <a:ea typeface="+mn-ea"/>
                <a:cs typeface="Times New Roman" panose="02020603050405020304" pitchFamily="18" charset="0"/>
              </a:rPr>
              <a:t>Approach :</a:t>
            </a:r>
          </a:p>
        </p:txBody>
      </p:sp>
      <p:sp>
        <p:nvSpPr>
          <p:cNvPr id="3" name="Content Placeholder 2">
            <a:extLst>
              <a:ext uri="{FF2B5EF4-FFF2-40B4-BE49-F238E27FC236}">
                <a16:creationId xmlns:a16="http://schemas.microsoft.com/office/drawing/2014/main" id="{0EC70411-368F-49EA-894C-B653057C65F7}"/>
              </a:ext>
            </a:extLst>
          </p:cNvPr>
          <p:cNvSpPr>
            <a:spLocks noGrp="1"/>
          </p:cNvSpPr>
          <p:nvPr>
            <p:ph sz="quarter" idx="13"/>
          </p:nvPr>
        </p:nvSpPr>
        <p:spPr>
          <a:xfrm>
            <a:off x="913774" y="1532468"/>
            <a:ext cx="10363826" cy="4258732"/>
          </a:xfrm>
        </p:spPr>
        <p:txBody>
          <a:bodyPr>
            <a:normAutofit fontScale="92500" lnSpcReduction="20000"/>
          </a:bodyPr>
          <a:lstStyle/>
          <a:p>
            <a:r>
              <a:rPr lang="en-US" sz="2000" dirty="0">
                <a:latin typeface="Times New Roman" panose="02020603050405020304" pitchFamily="18" charset="0"/>
                <a:cs typeface="Times New Roman" panose="02020603050405020304" pitchFamily="18" charset="0"/>
              </a:rPr>
              <a:t>Our approach will predict gender based on the last letter of a name. We hypothesize that the last letter provides a basis for a viable prediction model. We will use a Stratified Split approach to assess the accuracy of this method.</a:t>
            </a:r>
          </a:p>
          <a:p>
            <a:r>
              <a:rPr lang="en-US" sz="2000" dirty="0">
                <a:latin typeface="Times New Roman" panose="02020603050405020304" pitchFamily="18" charset="0"/>
                <a:cs typeface="Times New Roman" panose="02020603050405020304" pitchFamily="18" charset="0"/>
              </a:rPr>
              <a:t>Stratified Split Approach : </a:t>
            </a:r>
          </a:p>
          <a:p>
            <a:r>
              <a:rPr lang="en-US" sz="2000" dirty="0">
                <a:latin typeface="Times New Roman" panose="02020603050405020304" pitchFamily="18" charset="0"/>
                <a:cs typeface="Times New Roman" panose="02020603050405020304" pitchFamily="18" charset="0"/>
              </a:rPr>
              <a:t> For this approach, we will first divide the dataset into a 70:30 ratio, with 70% of both the female and male data in the training set and the remaining 30% in the validation set. </a:t>
            </a:r>
          </a:p>
          <a:p>
            <a:r>
              <a:rPr lang="en-US" sz="2000" dirty="0">
                <a:latin typeface="Times New Roman" panose="02020603050405020304" pitchFamily="18" charset="0"/>
                <a:cs typeface="Times New Roman" panose="02020603050405020304" pitchFamily="18" charset="0"/>
              </a:rPr>
              <a:t>We will perform our analysis on the training set and then use this analysis to predict genders in the validation set. </a:t>
            </a:r>
          </a:p>
          <a:p>
            <a:r>
              <a:rPr lang="en-US" sz="2000" dirty="0">
                <a:latin typeface="Times New Roman" panose="02020603050405020304" pitchFamily="18" charset="0"/>
                <a:cs typeface="Times New Roman" panose="02020603050405020304" pitchFamily="18" charset="0"/>
              </a:rPr>
              <a:t>It is crucial to avoid sorting the data by name. Doing so would bias the training and validation sets, with the training set potentially containing mostly names starting with early letters of the alphabet and the validation set containing names starting with later letters. This uneven distribution would lead to inaccurate results.</a:t>
            </a:r>
          </a:p>
        </p:txBody>
      </p:sp>
      <p:pic>
        <p:nvPicPr>
          <p:cNvPr id="4" name="Picture 3">
            <a:extLst>
              <a:ext uri="{FF2B5EF4-FFF2-40B4-BE49-F238E27FC236}">
                <a16:creationId xmlns:a16="http://schemas.microsoft.com/office/drawing/2014/main" id="{48283395-13F6-6604-E29D-F06548AE7B92}"/>
              </a:ext>
            </a:extLst>
          </p:cNvPr>
          <p:cNvPicPr>
            <a:picLocks noChangeAspect="1"/>
          </p:cNvPicPr>
          <p:nvPr/>
        </p:nvPicPr>
        <p:blipFill>
          <a:blip r:embed="rId2"/>
          <a:stretch>
            <a:fillRect/>
          </a:stretch>
        </p:blipFill>
        <p:spPr>
          <a:xfrm>
            <a:off x="10432640" y="0"/>
            <a:ext cx="1759360" cy="745067"/>
          </a:xfrm>
          <a:prstGeom prst="rect">
            <a:avLst/>
          </a:prstGeom>
        </p:spPr>
      </p:pic>
    </p:spTree>
    <p:extLst>
      <p:ext uri="{BB962C8B-B14F-4D97-AF65-F5344CB8AC3E}">
        <p14:creationId xmlns:p14="http://schemas.microsoft.com/office/powerpoint/2010/main" val="973798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7C362A-F07D-864A-12CB-C24942A5CE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7BE3C7-011E-A360-A211-BD2A31DB26CF}"/>
              </a:ext>
            </a:extLst>
          </p:cNvPr>
          <p:cNvSpPr>
            <a:spLocks noGrp="1"/>
          </p:cNvSpPr>
          <p:nvPr>
            <p:ph type="title"/>
          </p:nvPr>
        </p:nvSpPr>
        <p:spPr>
          <a:xfrm>
            <a:off x="1016000" y="624110"/>
            <a:ext cx="10488611" cy="745067"/>
          </a:xfrm>
        </p:spPr>
        <p:txBody>
          <a:bodyPr>
            <a:normAutofit fontScale="90000"/>
          </a:bodyPr>
          <a:lstStyle/>
          <a:p>
            <a:r>
              <a:rPr kumimoji="0" lang="en-US" altLang="en-US" sz="3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Workflow:</a:t>
            </a:r>
            <a:br>
              <a:rPr kumimoji="0" lang="en-US" altLang="en-US" sz="3600" b="1" i="0" u="none" strike="noStrike" cap="none" normalizeH="0" baseline="0" dirty="0">
                <a:ln>
                  <a:noFill/>
                </a:ln>
                <a:solidFill>
                  <a:schemeClr val="tx1"/>
                </a:solidFill>
                <a:effectLst/>
                <a:latin typeface="Arial" panose="020B0604020202020204" pitchFamily="34" charset="0"/>
              </a:rPr>
            </a:br>
            <a:endParaRPr lang="en-US" b="1" dirty="0"/>
          </a:p>
        </p:txBody>
      </p:sp>
      <p:sp>
        <p:nvSpPr>
          <p:cNvPr id="5" name="Rectangle 1">
            <a:extLst>
              <a:ext uri="{FF2B5EF4-FFF2-40B4-BE49-F238E27FC236}">
                <a16:creationId xmlns:a16="http://schemas.microsoft.com/office/drawing/2014/main" id="{2E28EA92-ADD6-0607-CC93-44960DCBE19D}"/>
              </a:ext>
            </a:extLst>
          </p:cNvPr>
          <p:cNvSpPr>
            <a:spLocks noGrp="1" noChangeArrowheads="1"/>
          </p:cNvSpPr>
          <p:nvPr>
            <p:ph sz="quarter" idx="13"/>
          </p:nvPr>
        </p:nvSpPr>
        <p:spPr bwMode="auto">
          <a:xfrm>
            <a:off x="1016000" y="1426161"/>
            <a:ext cx="9529753"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Times New Roman" panose="02020603050405020304" pitchFamily="18" charset="0"/>
                <a:cs typeface="Times New Roman" panose="02020603050405020304" pitchFamily="18" charset="0"/>
              </a:rPr>
              <a:t>1️⃣ </a:t>
            </a:r>
            <a:r>
              <a:rPr lang="en-US" altLang="en-US" b="1" dirty="0">
                <a:latin typeface="Times New Roman" panose="02020603050405020304" pitchFamily="18" charset="0"/>
                <a:cs typeface="Times New Roman" panose="02020603050405020304" pitchFamily="18" charset="0"/>
              </a:rPr>
              <a:t>Data Collection &amp; Preprocessing</a:t>
            </a:r>
          </a:p>
          <a:p>
            <a:pPr marL="0" marR="0" lvl="0" indent="0" algn="l" defTabSz="914400" rtl="0" eaLnBrk="0" fontAlgn="base" latinLnBrk="0" hangingPunct="0">
              <a:lnSpc>
                <a:spcPct val="100000"/>
              </a:lnSpc>
              <a:spcBef>
                <a:spcPct val="0"/>
              </a:spcBef>
              <a:spcAft>
                <a:spcPct val="0"/>
              </a:spcAft>
              <a:buClrTx/>
              <a:buSzTx/>
              <a:buNone/>
              <a:tabLst/>
            </a:pPr>
            <a:r>
              <a:rPr lang="en-US" altLang="en-US" dirty="0">
                <a:latin typeface="Times New Roman" panose="02020603050405020304" pitchFamily="18" charset="0"/>
                <a:cs typeface="Times New Roman" panose="02020603050405020304" pitchFamily="18" charset="0"/>
              </a:rPr>
              <a:t>            Gather a dataset with names &amp; corresponding genders. </a:t>
            </a:r>
          </a:p>
          <a:p>
            <a:pPr marL="0" marR="0" lvl="0" indent="0" algn="l" defTabSz="914400" rtl="0" eaLnBrk="0" fontAlgn="base" latinLnBrk="0" hangingPunct="0">
              <a:lnSpc>
                <a:spcPct val="100000"/>
              </a:lnSpc>
              <a:spcBef>
                <a:spcPct val="0"/>
              </a:spcBef>
              <a:spcAft>
                <a:spcPct val="0"/>
              </a:spcAft>
              <a:buClrTx/>
              <a:buSzTx/>
              <a:buNone/>
              <a:tabLst/>
            </a:pPr>
            <a:r>
              <a:rPr lang="en-US" altLang="en-US" dirty="0">
                <a:latin typeface="Times New Roman" panose="02020603050405020304" pitchFamily="18" charset="0"/>
                <a:cs typeface="Times New Roman" panose="02020603050405020304" pitchFamily="18" charset="0"/>
              </a:rPr>
              <a:t>            Split into Training and Validation data.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Times New Roman" panose="02020603050405020304" pitchFamily="18" charset="0"/>
                <a:cs typeface="Times New Roman" panose="02020603050405020304" pitchFamily="18" charset="0"/>
              </a:rPr>
              <a:t>2️⃣ </a:t>
            </a:r>
            <a:r>
              <a:rPr lang="en-US" altLang="en-US" b="1" dirty="0">
                <a:latin typeface="Times New Roman" panose="02020603050405020304" pitchFamily="18" charset="0"/>
                <a:cs typeface="Times New Roman" panose="02020603050405020304" pitchFamily="18" charset="0"/>
              </a:rPr>
              <a:t>Feature Extraction</a:t>
            </a:r>
          </a:p>
          <a:p>
            <a:pPr marL="0" marR="0" lvl="0" indent="0" algn="l" defTabSz="914400" rtl="0" eaLnBrk="0" fontAlgn="base" latinLnBrk="0" hangingPunct="0">
              <a:lnSpc>
                <a:spcPct val="100000"/>
              </a:lnSpc>
              <a:spcBef>
                <a:spcPct val="0"/>
              </a:spcBef>
              <a:spcAft>
                <a:spcPct val="0"/>
              </a:spcAft>
              <a:buClrTx/>
              <a:buSzTx/>
              <a:buNone/>
              <a:tabLst/>
            </a:pPr>
            <a:r>
              <a:rPr lang="en-US" altLang="en-US" dirty="0">
                <a:latin typeface="Times New Roman" panose="02020603050405020304" pitchFamily="18" charset="0"/>
                <a:cs typeface="Times New Roman" panose="02020603050405020304" pitchFamily="18" charset="0"/>
              </a:rPr>
              <a:t>            Extract name-based features (e.g., last letter using RIGHT(A2,1)). </a:t>
            </a:r>
          </a:p>
          <a:p>
            <a:pPr marL="0" marR="0" lvl="0" indent="0" algn="l" defTabSz="914400" rtl="0" eaLnBrk="0" fontAlgn="base" latinLnBrk="0" hangingPunct="0">
              <a:lnSpc>
                <a:spcPct val="100000"/>
              </a:lnSpc>
              <a:spcBef>
                <a:spcPct val="0"/>
              </a:spcBef>
              <a:spcAft>
                <a:spcPct val="0"/>
              </a:spcAft>
              <a:buClrTx/>
              <a:buSzTx/>
              <a:buNone/>
              <a:tabLst/>
            </a:pPr>
            <a:r>
              <a:rPr lang="en-US" altLang="en-US" dirty="0">
                <a:latin typeface="Times New Roman" panose="02020603050405020304" pitchFamily="18" charset="0"/>
                <a:cs typeface="Times New Roman" panose="02020603050405020304" pitchFamily="18" charset="0"/>
              </a:rPr>
              <a:t>            Store extracted features in new columns.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Times New Roman" panose="02020603050405020304" pitchFamily="18" charset="0"/>
                <a:cs typeface="Times New Roman" panose="02020603050405020304" pitchFamily="18" charset="0"/>
              </a:rPr>
              <a:t>3️⃣ </a:t>
            </a:r>
            <a:r>
              <a:rPr lang="en-US" altLang="en-US" b="1" dirty="0">
                <a:latin typeface="Times New Roman" panose="02020603050405020304" pitchFamily="18" charset="0"/>
                <a:cs typeface="Times New Roman" panose="02020603050405020304" pitchFamily="18" charset="0"/>
              </a:rPr>
              <a:t>Training the Model</a:t>
            </a:r>
          </a:p>
          <a:p>
            <a:pPr marL="0" marR="0" lvl="0" indent="0" algn="l" defTabSz="914400" rtl="0" eaLnBrk="0" fontAlgn="base" latinLnBrk="0" hangingPunct="0">
              <a:lnSpc>
                <a:spcPct val="100000"/>
              </a:lnSpc>
              <a:spcBef>
                <a:spcPct val="0"/>
              </a:spcBef>
              <a:spcAft>
                <a:spcPct val="0"/>
              </a:spcAft>
              <a:buClrTx/>
              <a:buSzTx/>
              <a:buNone/>
              <a:tabLst/>
            </a:pPr>
            <a:r>
              <a:rPr lang="en-US" altLang="en-US" dirty="0">
                <a:latin typeface="Times New Roman" panose="02020603050405020304" pitchFamily="18" charset="0"/>
                <a:cs typeface="Times New Roman" panose="02020603050405020304" pitchFamily="18" charset="0"/>
              </a:rPr>
              <a:t>            Use Pivot Tables to identify common name patterns for each gender. </a:t>
            </a:r>
          </a:p>
          <a:p>
            <a:pPr marL="0" marR="0" lvl="0" indent="0" algn="l" defTabSz="914400" rtl="0" eaLnBrk="0" fontAlgn="base" latinLnBrk="0" hangingPunct="0">
              <a:lnSpc>
                <a:spcPct val="100000"/>
              </a:lnSpc>
              <a:spcBef>
                <a:spcPct val="0"/>
              </a:spcBef>
              <a:spcAft>
                <a:spcPct val="0"/>
              </a:spcAft>
              <a:buClrTx/>
              <a:buSzTx/>
              <a:buNone/>
              <a:tabLst/>
            </a:pPr>
            <a:r>
              <a:rPr lang="en-US" altLang="en-US" dirty="0">
                <a:latin typeface="Times New Roman" panose="02020603050405020304" pitchFamily="18" charset="0"/>
                <a:cs typeface="Times New Roman" panose="02020603050405020304" pitchFamily="18" charset="0"/>
              </a:rPr>
              <a:t>            Analyze trends by placing columns in PivotTable fields.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Times New Roman" panose="02020603050405020304" pitchFamily="18" charset="0"/>
                <a:cs typeface="Times New Roman" panose="02020603050405020304" pitchFamily="18" charset="0"/>
              </a:rPr>
              <a:t>4️⃣ </a:t>
            </a:r>
            <a:r>
              <a:rPr lang="en-US" altLang="en-US" b="1" dirty="0">
                <a:latin typeface="Times New Roman" panose="02020603050405020304" pitchFamily="18" charset="0"/>
                <a:cs typeface="Times New Roman" panose="02020603050405020304" pitchFamily="18" charset="0"/>
              </a:rPr>
              <a:t>Validating the Model</a:t>
            </a:r>
          </a:p>
          <a:p>
            <a:pPr marL="0" marR="0" lvl="0" indent="0" algn="l" defTabSz="914400" rtl="0" eaLnBrk="0" fontAlgn="base" latinLnBrk="0" hangingPunct="0">
              <a:lnSpc>
                <a:spcPct val="100000"/>
              </a:lnSpc>
              <a:spcBef>
                <a:spcPct val="0"/>
              </a:spcBef>
              <a:spcAft>
                <a:spcPct val="0"/>
              </a:spcAft>
              <a:buClrTx/>
              <a:buSzTx/>
              <a:buNone/>
              <a:tabLst/>
            </a:pPr>
            <a:r>
              <a:rPr lang="en-US" altLang="en-US" dirty="0">
                <a:latin typeface="Times New Roman" panose="02020603050405020304" pitchFamily="18" charset="0"/>
                <a:cs typeface="Times New Roman" panose="02020603050405020304" pitchFamily="18" charset="0"/>
              </a:rPr>
              <a:t>            Apply trained rules to the validation dataset. </a:t>
            </a:r>
          </a:p>
          <a:p>
            <a:pPr marL="0" marR="0" lvl="0" indent="0" algn="l" defTabSz="914400" rtl="0" eaLnBrk="0" fontAlgn="base" latinLnBrk="0" hangingPunct="0">
              <a:lnSpc>
                <a:spcPct val="100000"/>
              </a:lnSpc>
              <a:spcBef>
                <a:spcPct val="0"/>
              </a:spcBef>
              <a:spcAft>
                <a:spcPct val="0"/>
              </a:spcAft>
              <a:buClrTx/>
              <a:buSzTx/>
              <a:buNone/>
              <a:tabLst/>
            </a:pPr>
            <a:r>
              <a:rPr lang="en-US" altLang="en-US" dirty="0">
                <a:latin typeface="Times New Roman" panose="02020603050405020304" pitchFamily="18" charset="0"/>
                <a:cs typeface="Times New Roman" panose="02020603050405020304" pitchFamily="18" charset="0"/>
              </a:rPr>
              <a:t>            Use VLOOKUP to compare names with a predefined gender list.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Times New Roman" panose="02020603050405020304" pitchFamily="18" charset="0"/>
                <a:cs typeface="Times New Roman" panose="02020603050405020304" pitchFamily="18" charset="0"/>
              </a:rPr>
              <a:t>5️⃣ </a:t>
            </a:r>
            <a:r>
              <a:rPr lang="en-US" altLang="en-US" b="1" dirty="0">
                <a:latin typeface="Times New Roman" panose="02020603050405020304" pitchFamily="18" charset="0"/>
                <a:cs typeface="Times New Roman" panose="02020603050405020304" pitchFamily="18" charset="0"/>
              </a:rPr>
              <a:t>Accuracy Check</a:t>
            </a:r>
          </a:p>
          <a:p>
            <a:pPr marL="0" marR="0" lvl="0" indent="0" algn="l" defTabSz="914400" rtl="0" eaLnBrk="0" fontAlgn="base" latinLnBrk="0" hangingPunct="0">
              <a:lnSpc>
                <a:spcPct val="100000"/>
              </a:lnSpc>
              <a:spcBef>
                <a:spcPct val="0"/>
              </a:spcBef>
              <a:spcAft>
                <a:spcPct val="0"/>
              </a:spcAft>
              <a:buClrTx/>
              <a:buSzTx/>
              <a:buNone/>
              <a:tabLst/>
            </a:pPr>
            <a:r>
              <a:rPr lang="en-US" altLang="en-US" dirty="0">
                <a:latin typeface="Times New Roman" panose="02020603050405020304" pitchFamily="18" charset="0"/>
                <a:cs typeface="Times New Roman" panose="02020603050405020304" pitchFamily="18" charset="0"/>
              </a:rPr>
              <a:t>            Use IF statements to classify and mark predictions as Correct/Incorrect.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Times New Roman" panose="02020603050405020304" pitchFamily="18" charset="0"/>
                <a:cs typeface="Times New Roman" panose="02020603050405020304" pitchFamily="18" charset="0"/>
              </a:rPr>
              <a:t>6️⃣ </a:t>
            </a:r>
            <a:r>
              <a:rPr lang="en-US" altLang="en-US" b="1" dirty="0">
                <a:latin typeface="Times New Roman" panose="02020603050405020304" pitchFamily="18" charset="0"/>
                <a:cs typeface="Times New Roman" panose="02020603050405020304" pitchFamily="18" charset="0"/>
              </a:rPr>
              <a:t>Calculate Accuracy</a:t>
            </a:r>
          </a:p>
          <a:p>
            <a:pPr marL="0" marR="0" lvl="0" indent="0" algn="l" defTabSz="914400" rtl="0" eaLnBrk="0" fontAlgn="base" latinLnBrk="0" hangingPunct="0">
              <a:lnSpc>
                <a:spcPct val="100000"/>
              </a:lnSpc>
              <a:spcBef>
                <a:spcPct val="0"/>
              </a:spcBef>
              <a:spcAft>
                <a:spcPct val="0"/>
              </a:spcAft>
              <a:buClrTx/>
              <a:buSzTx/>
              <a:buNone/>
              <a:tabLst/>
            </a:pPr>
            <a:r>
              <a:rPr lang="en-US" altLang="en-US" dirty="0">
                <a:latin typeface="Times New Roman" panose="02020603050405020304" pitchFamily="18" charset="0"/>
                <a:cs typeface="Times New Roman" panose="02020603050405020304" pitchFamily="18" charset="0"/>
              </a:rPr>
              <a:t>            Compute accuracy percentage: (Correct Predictions / Total Entries) * 100. </a:t>
            </a:r>
          </a:p>
          <a:p>
            <a:pPr marL="0" marR="0" lvl="0" indent="0" algn="l" defTabSz="914400" rtl="0" eaLnBrk="0" fontAlgn="base" latinLnBrk="0" hangingPunct="0">
              <a:lnSpc>
                <a:spcPct val="100000"/>
              </a:lnSpc>
              <a:spcBef>
                <a:spcPct val="0"/>
              </a:spcBef>
              <a:spcAft>
                <a:spcPct val="0"/>
              </a:spcAft>
              <a:buClrTx/>
              <a:buSzTx/>
              <a:buNone/>
              <a:tabLst/>
            </a:pPr>
            <a:r>
              <a:rPr lang="en-US" altLang="en-US" dirty="0">
                <a:latin typeface="Times New Roman" panose="02020603050405020304" pitchFamily="18" charset="0"/>
                <a:cs typeface="Times New Roman" panose="02020603050405020304" pitchFamily="18" charset="0"/>
              </a:rPr>
              <a:t>            Test and refine the model.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A3456E44-81A9-653E-30CE-A1BA3732F9DE}"/>
              </a:ext>
            </a:extLst>
          </p:cNvPr>
          <p:cNvPicPr>
            <a:picLocks noChangeAspect="1"/>
          </p:cNvPicPr>
          <p:nvPr/>
        </p:nvPicPr>
        <p:blipFill>
          <a:blip r:embed="rId2"/>
          <a:stretch>
            <a:fillRect/>
          </a:stretch>
        </p:blipFill>
        <p:spPr>
          <a:xfrm>
            <a:off x="10432640" y="0"/>
            <a:ext cx="1759360" cy="745067"/>
          </a:xfrm>
          <a:prstGeom prst="rect">
            <a:avLst/>
          </a:prstGeom>
        </p:spPr>
      </p:pic>
    </p:spTree>
    <p:extLst>
      <p:ext uri="{BB962C8B-B14F-4D97-AF65-F5344CB8AC3E}">
        <p14:creationId xmlns:p14="http://schemas.microsoft.com/office/powerpoint/2010/main" val="2000920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D74B5A-3C89-743B-84F4-9895DE08C9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8826B4-E466-E9F6-03D4-A29F576A1FBD}"/>
              </a:ext>
            </a:extLst>
          </p:cNvPr>
          <p:cNvSpPr>
            <a:spLocks noGrp="1"/>
          </p:cNvSpPr>
          <p:nvPr>
            <p:ph type="title"/>
          </p:nvPr>
        </p:nvSpPr>
        <p:spPr>
          <a:xfrm>
            <a:off x="1481668" y="624110"/>
            <a:ext cx="10022944" cy="745067"/>
          </a:xfrm>
        </p:spPr>
        <p:txBody>
          <a:bodyPr>
            <a:normAutofit/>
          </a:bodyPr>
          <a:lstStyle/>
          <a:p>
            <a:r>
              <a:rPr lang="en-US" b="1" dirty="0">
                <a:solidFill>
                  <a:schemeClr val="tx1">
                    <a:lumMod val="75000"/>
                    <a:lumOff val="25000"/>
                  </a:schemeClr>
                </a:solidFill>
                <a:latin typeface="Times New Roman" panose="02020603050405020304" pitchFamily="18" charset="0"/>
                <a:ea typeface="+mn-ea"/>
                <a:cs typeface="Times New Roman" panose="02020603050405020304" pitchFamily="18" charset="0"/>
              </a:rPr>
              <a:t>Pivot Analysis &amp; Data :</a:t>
            </a:r>
          </a:p>
        </p:txBody>
      </p:sp>
      <p:sp>
        <p:nvSpPr>
          <p:cNvPr id="3" name="Content Placeholder 2">
            <a:extLst>
              <a:ext uri="{FF2B5EF4-FFF2-40B4-BE49-F238E27FC236}">
                <a16:creationId xmlns:a16="http://schemas.microsoft.com/office/drawing/2014/main" id="{76F3B348-D108-70E7-43C4-CE044A897006}"/>
              </a:ext>
            </a:extLst>
          </p:cNvPr>
          <p:cNvSpPr>
            <a:spLocks noGrp="1"/>
          </p:cNvSpPr>
          <p:nvPr>
            <p:ph sz="quarter" idx="13"/>
          </p:nvPr>
        </p:nvSpPr>
        <p:spPr>
          <a:xfrm>
            <a:off x="1422400" y="1236133"/>
            <a:ext cx="4826000" cy="4588934"/>
          </a:xfrm>
        </p:spPr>
        <p:txBody>
          <a:bodyPr>
            <a:normAutofit lnSpcReduction="10000"/>
          </a:bodyPr>
          <a:lstStyle/>
          <a:p>
            <a:endParaRPr lang="en-US" sz="2000" dirty="0"/>
          </a:p>
          <a:p>
            <a:r>
              <a:rPr lang="en-US" sz="2000" dirty="0">
                <a:latin typeface="Times New Roman" panose="02020603050405020304" pitchFamily="18" charset="0"/>
                <a:cs typeface="Times New Roman" panose="02020603050405020304" pitchFamily="18" charset="0"/>
              </a:rPr>
              <a:t>First, we trained the model using the training dataset by creating a Pivot Table that mapped the last letter of names to the percentage distribution of genders.</a:t>
            </a:r>
          </a:p>
          <a:p>
            <a:r>
              <a:rPr lang="en-US" sz="2000" dirty="0">
                <a:latin typeface="Times New Roman" panose="02020603050405020304" pitchFamily="18" charset="0"/>
                <a:cs typeface="Times New Roman" panose="02020603050405020304" pitchFamily="18" charset="0"/>
              </a:rPr>
              <a:t>Next, we applied this trained model to the validation dataset, predicting gender based on the last letter of each name and expressing the results as percentages.</a:t>
            </a:r>
          </a:p>
          <a:p>
            <a:r>
              <a:rPr lang="en-US" sz="2000" dirty="0">
                <a:latin typeface="Times New Roman" panose="02020603050405020304" pitchFamily="18" charset="0"/>
                <a:cs typeface="Times New Roman" panose="02020603050405020304" pitchFamily="18" charset="0"/>
              </a:rPr>
              <a:t>Finally, we compared the predicted genders with the actual genders to evaluate the model's accuracy.</a:t>
            </a:r>
          </a:p>
          <a:p>
            <a:endParaRPr lang="en-US" sz="2000" dirty="0"/>
          </a:p>
        </p:txBody>
      </p:sp>
      <p:pic>
        <p:nvPicPr>
          <p:cNvPr id="4" name="Picture 3">
            <a:extLst>
              <a:ext uri="{FF2B5EF4-FFF2-40B4-BE49-F238E27FC236}">
                <a16:creationId xmlns:a16="http://schemas.microsoft.com/office/drawing/2014/main" id="{16CDBCF0-2EA3-157B-BE2D-9E26A62F678D}"/>
              </a:ext>
            </a:extLst>
          </p:cNvPr>
          <p:cNvPicPr>
            <a:picLocks noChangeAspect="1"/>
          </p:cNvPicPr>
          <p:nvPr/>
        </p:nvPicPr>
        <p:blipFill>
          <a:blip r:embed="rId2"/>
          <a:stretch>
            <a:fillRect/>
          </a:stretch>
        </p:blipFill>
        <p:spPr>
          <a:xfrm>
            <a:off x="10432640" y="0"/>
            <a:ext cx="1759360" cy="1150374"/>
          </a:xfrm>
          <a:prstGeom prst="rect">
            <a:avLst/>
          </a:prstGeom>
        </p:spPr>
      </p:pic>
      <p:pic>
        <p:nvPicPr>
          <p:cNvPr id="6" name="Picture 5">
            <a:extLst>
              <a:ext uri="{FF2B5EF4-FFF2-40B4-BE49-F238E27FC236}">
                <a16:creationId xmlns:a16="http://schemas.microsoft.com/office/drawing/2014/main" id="{C4D94FFC-4C4F-12E3-F72E-100F72C12D9F}"/>
              </a:ext>
            </a:extLst>
          </p:cNvPr>
          <p:cNvPicPr>
            <a:picLocks noChangeAspect="1"/>
          </p:cNvPicPr>
          <p:nvPr/>
        </p:nvPicPr>
        <p:blipFill>
          <a:blip r:embed="rId3"/>
          <a:stretch>
            <a:fillRect/>
          </a:stretch>
        </p:blipFill>
        <p:spPr>
          <a:xfrm>
            <a:off x="7492359" y="1369177"/>
            <a:ext cx="3277241" cy="4953204"/>
          </a:xfrm>
          <a:prstGeom prst="rect">
            <a:avLst/>
          </a:prstGeom>
        </p:spPr>
      </p:pic>
    </p:spTree>
    <p:extLst>
      <p:ext uri="{BB962C8B-B14F-4D97-AF65-F5344CB8AC3E}">
        <p14:creationId xmlns:p14="http://schemas.microsoft.com/office/powerpoint/2010/main" val="3440322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E700CE-9D15-A706-23DD-969EA744AE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DDE4F1-180D-5B71-D1A6-78DF7D2E740E}"/>
              </a:ext>
            </a:extLst>
          </p:cNvPr>
          <p:cNvSpPr>
            <a:spLocks noGrp="1"/>
          </p:cNvSpPr>
          <p:nvPr>
            <p:ph type="title"/>
          </p:nvPr>
        </p:nvSpPr>
        <p:spPr>
          <a:xfrm>
            <a:off x="946980" y="624110"/>
            <a:ext cx="10557631" cy="1280890"/>
          </a:xfrm>
        </p:spPr>
        <p:txBody>
          <a:bodyPr>
            <a:normAutofit/>
          </a:bodyPr>
          <a:lstStyle/>
          <a:p>
            <a:r>
              <a:rPr lang="en-US" b="1" dirty="0">
                <a:latin typeface="Times New Roman" panose="02020603050405020304" pitchFamily="18" charset="0"/>
                <a:cs typeface="Times New Roman" panose="02020603050405020304" pitchFamily="18" charset="0"/>
              </a:rPr>
              <a:t>VALIDATION DATA  &amp; ACCURACY:</a:t>
            </a:r>
          </a:p>
        </p:txBody>
      </p:sp>
      <p:pic>
        <p:nvPicPr>
          <p:cNvPr id="4" name="Picture 3">
            <a:extLst>
              <a:ext uri="{FF2B5EF4-FFF2-40B4-BE49-F238E27FC236}">
                <a16:creationId xmlns:a16="http://schemas.microsoft.com/office/drawing/2014/main" id="{011C5066-589A-F8AC-CA10-606893A898E2}"/>
              </a:ext>
            </a:extLst>
          </p:cNvPr>
          <p:cNvPicPr>
            <a:picLocks noChangeAspect="1"/>
          </p:cNvPicPr>
          <p:nvPr/>
        </p:nvPicPr>
        <p:blipFill>
          <a:blip r:embed="rId2"/>
          <a:stretch>
            <a:fillRect/>
          </a:stretch>
        </p:blipFill>
        <p:spPr>
          <a:xfrm>
            <a:off x="10432640" y="0"/>
            <a:ext cx="1759360" cy="745067"/>
          </a:xfrm>
          <a:prstGeom prst="rect">
            <a:avLst/>
          </a:prstGeom>
        </p:spPr>
      </p:pic>
      <p:sp>
        <p:nvSpPr>
          <p:cNvPr id="11" name="Arrow: Right 10">
            <a:extLst>
              <a:ext uri="{FF2B5EF4-FFF2-40B4-BE49-F238E27FC236}">
                <a16:creationId xmlns:a16="http://schemas.microsoft.com/office/drawing/2014/main" id="{DDF9E5E1-C1CF-E015-C023-2E87EFA2929C}"/>
              </a:ext>
            </a:extLst>
          </p:cNvPr>
          <p:cNvSpPr/>
          <p:nvPr/>
        </p:nvSpPr>
        <p:spPr>
          <a:xfrm>
            <a:off x="4013200" y="3666067"/>
            <a:ext cx="360402" cy="3810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CFE98207-43F6-B40F-F455-DD4E0DB73099}"/>
              </a:ext>
            </a:extLst>
          </p:cNvPr>
          <p:cNvSpPr/>
          <p:nvPr/>
        </p:nvSpPr>
        <p:spPr>
          <a:xfrm>
            <a:off x="7394461" y="3627967"/>
            <a:ext cx="396681" cy="3810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FF1473D4-AE51-FEC1-C3C8-71A05FBE8695}"/>
              </a:ext>
            </a:extLst>
          </p:cNvPr>
          <p:cNvPicPr>
            <a:picLocks noChangeAspect="1"/>
          </p:cNvPicPr>
          <p:nvPr/>
        </p:nvPicPr>
        <p:blipFill>
          <a:blip r:embed="rId3"/>
          <a:stretch>
            <a:fillRect/>
          </a:stretch>
        </p:blipFill>
        <p:spPr>
          <a:xfrm>
            <a:off x="903387" y="1901091"/>
            <a:ext cx="3047698" cy="4488417"/>
          </a:xfrm>
          <a:prstGeom prst="rect">
            <a:avLst/>
          </a:prstGeom>
        </p:spPr>
      </p:pic>
      <p:pic>
        <p:nvPicPr>
          <p:cNvPr id="16" name="Picture 15">
            <a:extLst>
              <a:ext uri="{FF2B5EF4-FFF2-40B4-BE49-F238E27FC236}">
                <a16:creationId xmlns:a16="http://schemas.microsoft.com/office/drawing/2014/main" id="{2A5857D0-A6D0-5941-BB30-782975A3CB18}"/>
              </a:ext>
            </a:extLst>
          </p:cNvPr>
          <p:cNvPicPr>
            <a:picLocks noChangeAspect="1"/>
          </p:cNvPicPr>
          <p:nvPr/>
        </p:nvPicPr>
        <p:blipFill>
          <a:blip r:embed="rId4"/>
          <a:stretch>
            <a:fillRect/>
          </a:stretch>
        </p:blipFill>
        <p:spPr>
          <a:xfrm>
            <a:off x="4417195" y="1901090"/>
            <a:ext cx="2907837" cy="4488418"/>
          </a:xfrm>
          <a:prstGeom prst="rect">
            <a:avLst/>
          </a:prstGeom>
        </p:spPr>
      </p:pic>
      <p:pic>
        <p:nvPicPr>
          <p:cNvPr id="18" name="Picture 17">
            <a:extLst>
              <a:ext uri="{FF2B5EF4-FFF2-40B4-BE49-F238E27FC236}">
                <a16:creationId xmlns:a16="http://schemas.microsoft.com/office/drawing/2014/main" id="{E84D73AA-15F5-D3BD-0258-DB852CE1588B}"/>
              </a:ext>
            </a:extLst>
          </p:cNvPr>
          <p:cNvPicPr>
            <a:picLocks noChangeAspect="1"/>
          </p:cNvPicPr>
          <p:nvPr/>
        </p:nvPicPr>
        <p:blipFill>
          <a:blip r:embed="rId5"/>
          <a:stretch>
            <a:fillRect/>
          </a:stretch>
        </p:blipFill>
        <p:spPr>
          <a:xfrm>
            <a:off x="7850751" y="1901090"/>
            <a:ext cx="3928294" cy="4488418"/>
          </a:xfrm>
          <a:prstGeom prst="rect">
            <a:avLst/>
          </a:prstGeom>
        </p:spPr>
      </p:pic>
    </p:spTree>
    <p:extLst>
      <p:ext uri="{BB962C8B-B14F-4D97-AF65-F5344CB8AC3E}">
        <p14:creationId xmlns:p14="http://schemas.microsoft.com/office/powerpoint/2010/main" val="2635551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15D8FA-CAB3-BB56-5FF8-4D58882394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7812B5-BEEC-D06B-41E3-DEB10C0D2903}"/>
              </a:ext>
            </a:extLst>
          </p:cNvPr>
          <p:cNvSpPr>
            <a:spLocks noGrp="1"/>
          </p:cNvSpPr>
          <p:nvPr>
            <p:ph type="title"/>
          </p:nvPr>
        </p:nvSpPr>
        <p:spPr>
          <a:xfrm>
            <a:off x="931334" y="880532"/>
            <a:ext cx="10573278" cy="1024467"/>
          </a:xfrm>
        </p:spPr>
        <p:txBody>
          <a:bodyPr>
            <a:normAutofit/>
          </a:bodyPr>
          <a:lstStyle/>
          <a:p>
            <a:r>
              <a:rPr lang="en-US" b="1" dirty="0">
                <a:latin typeface="Times New Roman" panose="02020603050405020304" pitchFamily="18" charset="0"/>
                <a:cs typeface="Times New Roman" panose="02020603050405020304" pitchFamily="18" charset="0"/>
              </a:rPr>
              <a:t>VISUAL REPRESENTATION OF PREDICTED DATA :</a:t>
            </a:r>
          </a:p>
        </p:txBody>
      </p:sp>
      <p:pic>
        <p:nvPicPr>
          <p:cNvPr id="4" name="Picture 3">
            <a:extLst>
              <a:ext uri="{FF2B5EF4-FFF2-40B4-BE49-F238E27FC236}">
                <a16:creationId xmlns:a16="http://schemas.microsoft.com/office/drawing/2014/main" id="{6CD8ED85-8072-8513-6DDB-CA0AA28E213C}"/>
              </a:ext>
            </a:extLst>
          </p:cNvPr>
          <p:cNvPicPr>
            <a:picLocks noChangeAspect="1"/>
          </p:cNvPicPr>
          <p:nvPr/>
        </p:nvPicPr>
        <p:blipFill>
          <a:blip r:embed="rId2"/>
          <a:stretch>
            <a:fillRect/>
          </a:stretch>
        </p:blipFill>
        <p:spPr>
          <a:xfrm>
            <a:off x="10432640" y="0"/>
            <a:ext cx="1759360" cy="745067"/>
          </a:xfrm>
          <a:prstGeom prst="rect">
            <a:avLst/>
          </a:prstGeom>
        </p:spPr>
      </p:pic>
      <p:graphicFrame>
        <p:nvGraphicFramePr>
          <p:cNvPr id="6" name="Chart 5">
            <a:extLst>
              <a:ext uri="{FF2B5EF4-FFF2-40B4-BE49-F238E27FC236}">
                <a16:creationId xmlns:a16="http://schemas.microsoft.com/office/drawing/2014/main" id="{09CB1ABF-6977-DF75-6B8E-F73A751D3D9D}"/>
              </a:ext>
            </a:extLst>
          </p:cNvPr>
          <p:cNvGraphicFramePr>
            <a:graphicFrameLocks/>
          </p:cNvGraphicFramePr>
          <p:nvPr>
            <p:extLst>
              <p:ext uri="{D42A27DB-BD31-4B8C-83A1-F6EECF244321}">
                <p14:modId xmlns:p14="http://schemas.microsoft.com/office/powerpoint/2010/main" val="2778812126"/>
              </p:ext>
            </p:extLst>
          </p:nvPr>
        </p:nvGraphicFramePr>
        <p:xfrm>
          <a:off x="2780070" y="2040464"/>
          <a:ext cx="6631859" cy="393700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152901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FAC984-6B71-A73C-7010-00E86BD159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7CA868-83D0-753F-46BD-3131CCF7F6A3}"/>
              </a:ext>
            </a:extLst>
          </p:cNvPr>
          <p:cNvSpPr>
            <a:spLocks noGrp="1"/>
          </p:cNvSpPr>
          <p:nvPr>
            <p:ph type="title"/>
          </p:nvPr>
        </p:nvSpPr>
        <p:spPr>
          <a:xfrm>
            <a:off x="913774" y="1159932"/>
            <a:ext cx="10590837" cy="745067"/>
          </a:xfrm>
        </p:spPr>
        <p:txBody>
          <a:bodyPr>
            <a:normAutofit/>
          </a:bodyPr>
          <a:lstStyle/>
          <a:p>
            <a:r>
              <a:rPr lang="en-US" b="1" dirty="0">
                <a:solidFill>
                  <a:schemeClr val="tx1">
                    <a:lumMod val="75000"/>
                    <a:lumOff val="25000"/>
                  </a:schemeClr>
                </a:solidFill>
                <a:latin typeface="Times New Roman" panose="02020603050405020304" pitchFamily="18" charset="0"/>
                <a:ea typeface="+mn-ea"/>
                <a:cs typeface="Times New Roman" panose="02020603050405020304" pitchFamily="18" charset="0"/>
              </a:rPr>
              <a:t>MEASUREMENT OF ACCURACY</a:t>
            </a:r>
          </a:p>
        </p:txBody>
      </p:sp>
      <p:sp>
        <p:nvSpPr>
          <p:cNvPr id="5" name="Content Placeholder 4">
            <a:extLst>
              <a:ext uri="{FF2B5EF4-FFF2-40B4-BE49-F238E27FC236}">
                <a16:creationId xmlns:a16="http://schemas.microsoft.com/office/drawing/2014/main" id="{5663C4B9-6833-D138-AC5A-BBECAEA3DAEE}"/>
              </a:ext>
            </a:extLst>
          </p:cNvPr>
          <p:cNvSpPr>
            <a:spLocks noGrp="1"/>
          </p:cNvSpPr>
          <p:nvPr>
            <p:ph sz="quarter" idx="13"/>
          </p:nvPr>
        </p:nvSpPr>
        <p:spPr/>
        <p:txBody>
          <a:bodyPr/>
          <a:lstStyle/>
          <a:p>
            <a:r>
              <a:rPr lang="en-US" dirty="0">
                <a:latin typeface="Times New Roman" panose="02020603050405020304" pitchFamily="18" charset="0"/>
                <a:cs typeface="Times New Roman" panose="02020603050405020304" pitchFamily="18" charset="0"/>
              </a:rPr>
              <a:t>The accuracy of gender prediction model is the proportion of correct predictions (true positives + true negatives) out of the total number of predictions. </a:t>
            </a:r>
          </a:p>
          <a:p>
            <a:r>
              <a:rPr lang="en-US" dirty="0">
                <a:latin typeface="Times New Roman" panose="02020603050405020304" pitchFamily="18" charset="0"/>
                <a:cs typeface="Times New Roman" panose="02020603050405020304" pitchFamily="18" charset="0"/>
              </a:rPr>
              <a:t>Formula for Accuracy: Accuracy= Number of Correct Predictions /Total Number of Prediction</a:t>
            </a:r>
          </a:p>
        </p:txBody>
      </p:sp>
      <p:pic>
        <p:nvPicPr>
          <p:cNvPr id="4" name="Picture 3">
            <a:extLst>
              <a:ext uri="{FF2B5EF4-FFF2-40B4-BE49-F238E27FC236}">
                <a16:creationId xmlns:a16="http://schemas.microsoft.com/office/drawing/2014/main" id="{376FC7FB-12EF-B480-4925-33C3E8637E61}"/>
              </a:ext>
            </a:extLst>
          </p:cNvPr>
          <p:cNvPicPr>
            <a:picLocks noChangeAspect="1"/>
          </p:cNvPicPr>
          <p:nvPr/>
        </p:nvPicPr>
        <p:blipFill>
          <a:blip r:embed="rId2"/>
          <a:stretch>
            <a:fillRect/>
          </a:stretch>
        </p:blipFill>
        <p:spPr>
          <a:xfrm>
            <a:off x="10432640" y="0"/>
            <a:ext cx="1759360" cy="745067"/>
          </a:xfrm>
          <a:prstGeom prst="rect">
            <a:avLst/>
          </a:prstGeom>
        </p:spPr>
      </p:pic>
      <p:pic>
        <p:nvPicPr>
          <p:cNvPr id="7" name="Picture 6">
            <a:extLst>
              <a:ext uri="{FF2B5EF4-FFF2-40B4-BE49-F238E27FC236}">
                <a16:creationId xmlns:a16="http://schemas.microsoft.com/office/drawing/2014/main" id="{7E1C3405-44C1-C54A-B3CD-290FEE35BEA6}"/>
              </a:ext>
            </a:extLst>
          </p:cNvPr>
          <p:cNvPicPr>
            <a:picLocks noChangeAspect="1"/>
          </p:cNvPicPr>
          <p:nvPr/>
        </p:nvPicPr>
        <p:blipFill>
          <a:blip r:embed="rId3"/>
          <a:stretch>
            <a:fillRect/>
          </a:stretch>
        </p:blipFill>
        <p:spPr>
          <a:xfrm>
            <a:off x="3834581" y="4079145"/>
            <a:ext cx="4139380" cy="1348261"/>
          </a:xfrm>
          <a:prstGeom prst="rect">
            <a:avLst/>
          </a:prstGeom>
        </p:spPr>
      </p:pic>
    </p:spTree>
    <p:extLst>
      <p:ext uri="{BB962C8B-B14F-4D97-AF65-F5344CB8AC3E}">
        <p14:creationId xmlns:p14="http://schemas.microsoft.com/office/powerpoint/2010/main" val="16014298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158</TotalTime>
  <Words>637</Words>
  <Application>Microsoft Office PowerPoint</Application>
  <PresentationFormat>Widescreen</PresentationFormat>
  <Paragraphs>58</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Bookman Old Style</vt:lpstr>
      <vt:lpstr>Rockwell</vt:lpstr>
      <vt:lpstr>Times New Roman</vt:lpstr>
      <vt:lpstr>Damask</vt:lpstr>
      <vt:lpstr>Predicting Gender from Names Using Last letter in Excel:  A Train &amp; Validate Approach</vt:lpstr>
      <vt:lpstr>Contents:</vt:lpstr>
      <vt:lpstr>PROBLEM STATEMENT :</vt:lpstr>
      <vt:lpstr>Approach :</vt:lpstr>
      <vt:lpstr>Workflow: </vt:lpstr>
      <vt:lpstr>Pivot Analysis &amp; Data :</vt:lpstr>
      <vt:lpstr>VALIDATION DATA  &amp; ACCURACY:</vt:lpstr>
      <vt:lpstr>VISUAL REPRESENTATION OF PREDICTED DATA :</vt:lpstr>
      <vt:lpstr>MEASUREMENT OF ACCURACY</vt:lpstr>
      <vt:lpstr>Precision, Recall &amp; F1 Calculation: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Gokul S</dc:creator>
  <cp:lastModifiedBy>Arpit Verma</cp:lastModifiedBy>
  <cp:revision>3</cp:revision>
  <dcterms:created xsi:type="dcterms:W3CDTF">2025-02-03T07:31:40Z</dcterms:created>
  <dcterms:modified xsi:type="dcterms:W3CDTF">2025-04-03T08:14:50Z</dcterms:modified>
</cp:coreProperties>
</file>