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9144000"/>
  <p:notesSz cx="6858000" cy="9144000"/>
  <p:embeddedFontLst>
    <p:embeddedFont>
      <p:font typeface="Century Gothic"/>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4" roundtripDataSignature="AMtx7miZ4c8cqylRcblNcvhoAd58j3ie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ABF3216-06F2-4A3C-84EC-1A82B5F6AD3D}">
  <a:tblStyle styleId="{BABF3216-06F2-4A3C-84EC-1A82B5F6AD3D}"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E"/>
          </a:solidFill>
        </a:fill>
      </a:tcStyle>
    </a:wholeTbl>
    <a:band1H>
      <a:tcTxStyle b="off" i="off"/>
      <a:tcStyle>
        <a:fill>
          <a:solidFill>
            <a:srgbClr val="CBD0DB"/>
          </a:solidFill>
        </a:fill>
      </a:tcStyle>
    </a:band1H>
    <a:band2H>
      <a:tcTxStyle b="off" i="off"/>
    </a:band2H>
    <a:band1V>
      <a:tcTxStyle b="off" i="off"/>
      <a:tcStyle>
        <a:fill>
          <a:solidFill>
            <a:srgbClr val="CBD0DB"/>
          </a:solidFill>
        </a:fill>
      </a:tcStyle>
    </a:band1V>
    <a:band2V>
      <a:tcTxStyle b="off" i="off"/>
    </a:band2V>
    <a:lastCol>
      <a:tcTxStyle b="on" i="off">
        <a:font>
          <a:latin typeface="Century Gothic"/>
          <a:ea typeface="Century Gothic"/>
          <a:cs typeface="Century Gothic"/>
        </a:font>
        <a:schemeClr val="lt1"/>
      </a:tcTxStyle>
      <a:tcStyle>
        <a:fill>
          <a:solidFill>
            <a:schemeClr val="accent3"/>
          </a:solidFill>
        </a:fill>
      </a:tcStyle>
    </a:lastCol>
    <a:firstCol>
      <a:tcTxStyle b="on" i="off">
        <a:font>
          <a:latin typeface="Century Gothic"/>
          <a:ea typeface="Century Gothic"/>
          <a:cs typeface="Century Gothic"/>
        </a:font>
        <a:schemeClr val="lt1"/>
      </a:tcTxStyle>
      <a:tcStyle>
        <a:fill>
          <a:solidFill>
            <a:schemeClr val="accent3"/>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b="off" i="off"/>
    </a:seCell>
    <a:swCell>
      <a:tcTxStyle b="off" i="off"/>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enturyGothic-bold.fntdata"/><Relationship Id="rId30" Type="http://schemas.openxmlformats.org/officeDocument/2006/relationships/font" Target="fonts/CenturyGothic-regular.fntdata"/><Relationship Id="rId11" Type="http://schemas.openxmlformats.org/officeDocument/2006/relationships/slide" Target="slides/slide5.xml"/><Relationship Id="rId33" Type="http://schemas.openxmlformats.org/officeDocument/2006/relationships/font" Target="fonts/CenturyGothic-boldItalic.fntdata"/><Relationship Id="rId10" Type="http://schemas.openxmlformats.org/officeDocument/2006/relationships/slide" Target="slides/slide4.xml"/><Relationship Id="rId32" Type="http://schemas.openxmlformats.org/officeDocument/2006/relationships/font" Target="fonts/CenturyGothic-italic.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sz="1200">
                <a:solidFill>
                  <a:schemeClr val="dk1"/>
                </a:solidFill>
                <a:latin typeface="Arial"/>
                <a:ea typeface="Arial"/>
                <a:cs typeface="Arial"/>
                <a:sym typeface="Arial"/>
              </a:rPr>
              <a:t>Title of the project</a:t>
            </a:r>
            <a:endParaRPr/>
          </a:p>
        </p:txBody>
      </p:sp>
      <p:sp>
        <p:nvSpPr>
          <p:cNvPr id="174" name="Google Shape;174;p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sz="1200">
                <a:solidFill>
                  <a:schemeClr val="dk1"/>
                </a:solidFill>
                <a:latin typeface="Arial"/>
                <a:ea typeface="Arial"/>
                <a:cs typeface="Arial"/>
                <a:sym typeface="Arial"/>
              </a:rPr>
              <a:t>CSE Dept., SET-Jain University</a:t>
            </a:r>
            <a:endParaRPr/>
          </a:p>
        </p:txBody>
      </p:sp>
      <p:sp>
        <p:nvSpPr>
          <p:cNvPr id="175" name="Google Shape;175;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76" name="Google Shape;176;p1:notes"/>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 name="Google Shape;17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580baeda3a_2_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55" name="Google Shape;255;g1580baeda3a_2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fee156d805_5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64" name="Google Shape;264;gfee156d805_5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8e95bb3a6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8e95bb3a6d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4" name="Google Shape;274;g18e95bb3a6d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0c4042abe5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0c4042abe5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3" name="Google Shape;283;g20c4042abe5_0_1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0c4042abe5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0c4042abe5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1" name="Google Shape;291;g20c4042abe5_0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0e1daaf2b7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0e1daaf2b7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9" name="Google Shape;299;g20e1daaf2b7_1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27c5e9675a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27c5e9675a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7" name="Google Shape;307;g227c5e9675a_0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27fe04e436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27fe04e436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6" name="Google Shape;316;g227fe04e436_1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535d19c95e545778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535d19c95e545778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4" name="Google Shape;324;g535d19c95e545778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27c5e9675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27c5e9675a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1" name="Google Shape;331;g227c5e9675a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90" name="Google Shape;19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27c5e9675a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27c5e9675a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9" name="Google Shape;339;g227c5e9675a_0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46" name="Google Shape;34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55" name="Google Shape;35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55df66e937_1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55df66e937_1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4" name="Google Shape;364;g155df66e937_1_4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7cb5cde6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27cb5cde62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0" name="Google Shape;200;g227cb5cde62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06" name="Google Shape;20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14" name="Google Shape;21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27c5e9675a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27c5e9675a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3" name="Google Shape;223;g227c5e9675a_0_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27fe04e436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27fe04e436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1" name="Google Shape;231;g227fe04e436_0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37" name="Google Shape;23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580baeda3a_2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46" name="Google Shape;246;g1580baeda3a_2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2" name="Shape 42"/>
        <p:cNvGrpSpPr/>
        <p:nvPr/>
      </p:nvGrpSpPr>
      <p:grpSpPr>
        <a:xfrm>
          <a:off x="0" y="0"/>
          <a:ext cx="0" cy="0"/>
          <a:chOff x="0" y="0"/>
          <a:chExt cx="0" cy="0"/>
        </a:xfrm>
      </p:grpSpPr>
      <p:sp>
        <p:nvSpPr>
          <p:cNvPr id="43" name="Google Shape;43;p15"/>
          <p:cNvSpPr/>
          <p:nvPr/>
        </p:nvSpPr>
        <p:spPr>
          <a:xfrm>
            <a:off x="-31750" y="4321175"/>
            <a:ext cx="1395413" cy="781050"/>
          </a:xfrm>
          <a:custGeom>
            <a:rect b="b" l="l" r="r" t="t"/>
            <a:pathLst>
              <a:path extrusionOk="0" h="10000" w="8042">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44" name="Google Shape;44;p15"/>
          <p:cNvSpPr txBox="1"/>
          <p:nvPr>
            <p:ph type="ctrTitle"/>
          </p:nvPr>
        </p:nvSpPr>
        <p:spPr>
          <a:xfrm>
            <a:off x="1942416" y="2514601"/>
            <a:ext cx="6600451" cy="22627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SzPts val="1400"/>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5"/>
          <p:cNvSpPr txBox="1"/>
          <p:nvPr>
            <p:ph idx="1" type="subTitle"/>
          </p:nvPr>
        </p:nvSpPr>
        <p:spPr>
          <a:xfrm>
            <a:off x="1942416" y="4777380"/>
            <a:ext cx="6600451" cy="1126283"/>
          </a:xfrm>
          <a:prstGeom prst="rect">
            <a:avLst/>
          </a:prstGeom>
          <a:noFill/>
          <a:ln>
            <a:noFill/>
          </a:ln>
        </p:spPr>
        <p:txBody>
          <a:bodyPr anchorCtr="0" anchor="t" bIns="45700" lIns="91425" spcFirstLastPara="1" rIns="91425" wrap="square" tIns="45700">
            <a:noAutofit/>
          </a:bodyPr>
          <a:lstStyle>
            <a:lvl1pPr lvl="0" algn="l">
              <a:lnSpc>
                <a:spcPct val="100000"/>
              </a:lnSpc>
              <a:spcBef>
                <a:spcPts val="1000"/>
              </a:spcBef>
              <a:spcAft>
                <a:spcPts val="0"/>
              </a:spcAft>
              <a:buSzPts val="1800"/>
              <a:buNone/>
              <a:defRPr>
                <a:solidFill>
                  <a:srgbClr val="595959"/>
                </a:solidFill>
              </a:defRPr>
            </a:lvl1pPr>
            <a:lvl2pPr lvl="1" algn="ctr">
              <a:lnSpc>
                <a:spcPct val="100000"/>
              </a:lnSpc>
              <a:spcBef>
                <a:spcPts val="1000"/>
              </a:spcBef>
              <a:spcAft>
                <a:spcPts val="0"/>
              </a:spcAft>
              <a:buSzPts val="1600"/>
              <a:buNone/>
              <a:defRPr>
                <a:solidFill>
                  <a:srgbClr val="888888"/>
                </a:solidFill>
              </a:defRPr>
            </a:lvl2pPr>
            <a:lvl3pPr lvl="2" algn="ctr">
              <a:lnSpc>
                <a:spcPct val="100000"/>
              </a:lnSpc>
              <a:spcBef>
                <a:spcPts val="1000"/>
              </a:spcBef>
              <a:spcAft>
                <a:spcPts val="0"/>
              </a:spcAft>
              <a:buSzPts val="1400"/>
              <a:buNone/>
              <a:defRPr>
                <a:solidFill>
                  <a:srgbClr val="888888"/>
                </a:solidFill>
              </a:defRPr>
            </a:lvl3pPr>
            <a:lvl4pPr lvl="3" algn="ctr">
              <a:lnSpc>
                <a:spcPct val="100000"/>
              </a:lnSpc>
              <a:spcBef>
                <a:spcPts val="1000"/>
              </a:spcBef>
              <a:spcAft>
                <a:spcPts val="0"/>
              </a:spcAft>
              <a:buSzPts val="1200"/>
              <a:buNone/>
              <a:defRPr>
                <a:solidFill>
                  <a:srgbClr val="888888"/>
                </a:solidFill>
              </a:defRPr>
            </a:lvl4pPr>
            <a:lvl5pPr lvl="4" algn="ctr">
              <a:lnSpc>
                <a:spcPct val="100000"/>
              </a:lnSpc>
              <a:spcBef>
                <a:spcPts val="1000"/>
              </a:spcBef>
              <a:spcAft>
                <a:spcPts val="0"/>
              </a:spcAft>
              <a:buSzPts val="1200"/>
              <a:buNone/>
              <a:defRPr>
                <a:solidFill>
                  <a:srgbClr val="888888"/>
                </a:solidFill>
              </a:defRPr>
            </a:lvl5pPr>
            <a:lvl6pPr lvl="5" algn="ctr">
              <a:lnSpc>
                <a:spcPct val="100000"/>
              </a:lnSpc>
              <a:spcBef>
                <a:spcPts val="1000"/>
              </a:spcBef>
              <a:spcAft>
                <a:spcPts val="0"/>
              </a:spcAft>
              <a:buSzPts val="1200"/>
              <a:buNone/>
              <a:defRPr>
                <a:solidFill>
                  <a:srgbClr val="888888"/>
                </a:solidFill>
              </a:defRPr>
            </a:lvl6pPr>
            <a:lvl7pPr lvl="6" algn="ctr">
              <a:lnSpc>
                <a:spcPct val="100000"/>
              </a:lnSpc>
              <a:spcBef>
                <a:spcPts val="1000"/>
              </a:spcBef>
              <a:spcAft>
                <a:spcPts val="0"/>
              </a:spcAft>
              <a:buSzPts val="1200"/>
              <a:buNone/>
              <a:defRPr>
                <a:solidFill>
                  <a:srgbClr val="888888"/>
                </a:solidFill>
              </a:defRPr>
            </a:lvl7pPr>
            <a:lvl8pPr lvl="7" algn="ctr">
              <a:lnSpc>
                <a:spcPct val="100000"/>
              </a:lnSpc>
              <a:spcBef>
                <a:spcPts val="1000"/>
              </a:spcBef>
              <a:spcAft>
                <a:spcPts val="0"/>
              </a:spcAft>
              <a:buSzPts val="1200"/>
              <a:buNone/>
              <a:defRPr>
                <a:solidFill>
                  <a:srgbClr val="888888"/>
                </a:solidFill>
              </a:defRPr>
            </a:lvl8pPr>
            <a:lvl9pPr lvl="8" algn="ctr">
              <a:lnSpc>
                <a:spcPct val="100000"/>
              </a:lnSpc>
              <a:spcBef>
                <a:spcPts val="1000"/>
              </a:spcBef>
              <a:spcAft>
                <a:spcPts val="0"/>
              </a:spcAft>
              <a:buSzPts val="1200"/>
              <a:buNone/>
              <a:defRPr>
                <a:solidFill>
                  <a:srgbClr val="888888"/>
                </a:solidFill>
              </a:defRPr>
            </a:lvl9pPr>
          </a:lstStyle>
          <a:p/>
        </p:txBody>
      </p:sp>
      <p:sp>
        <p:nvSpPr>
          <p:cNvPr id="46" name="Google Shape;46;p15"/>
          <p:cNvSpPr txBox="1"/>
          <p:nvPr>
            <p:ph idx="12" type="sldNum"/>
          </p:nvPr>
        </p:nvSpPr>
        <p:spPr>
          <a:xfrm>
            <a:off x="423863" y="4529138"/>
            <a:ext cx="584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12" name="Shape 112"/>
        <p:cNvGrpSpPr/>
        <p:nvPr/>
      </p:nvGrpSpPr>
      <p:grpSpPr>
        <a:xfrm>
          <a:off x="0" y="0"/>
          <a:ext cx="0" cy="0"/>
          <a:chOff x="0" y="0"/>
          <a:chExt cx="0" cy="0"/>
        </a:xfrm>
      </p:grpSpPr>
      <p:sp>
        <p:nvSpPr>
          <p:cNvPr id="113" name="Google Shape;113;p24"/>
          <p:cNvSpPr/>
          <p:nvPr/>
        </p:nvSpPr>
        <p:spPr>
          <a:xfrm flipH="1" rot="10800000">
            <a:off x="0" y="3167063"/>
            <a:ext cx="1358900" cy="508000"/>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14" name="Google Shape;114;p24"/>
          <p:cNvSpPr txBox="1"/>
          <p:nvPr/>
        </p:nvSpPr>
        <p:spPr>
          <a:xfrm>
            <a:off x="1949450" y="6188075"/>
            <a:ext cx="876300" cy="369888"/>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r>
              <a:rPr b="0" i="0" lang="en-US" sz="900" u="none" cap="none" strike="noStrike">
                <a:solidFill>
                  <a:srgbClr val="888888"/>
                </a:solidFill>
                <a:latin typeface="Century Gothic"/>
                <a:ea typeface="Century Gothic"/>
                <a:cs typeface="Century Gothic"/>
                <a:sym typeface="Century Gothic"/>
              </a:rPr>
              <a:t>9/9/2022</a:t>
            </a:r>
            <a:endParaRPr b="0" i="0" sz="900" u="none" cap="none" strike="noStrike">
              <a:solidFill>
                <a:srgbClr val="888888"/>
              </a:solidFill>
              <a:latin typeface="Century Gothic"/>
              <a:ea typeface="Century Gothic"/>
              <a:cs typeface="Century Gothic"/>
              <a:sym typeface="Century Gothic"/>
            </a:endParaRPr>
          </a:p>
        </p:txBody>
      </p:sp>
      <p:sp>
        <p:nvSpPr>
          <p:cNvPr id="115" name="Google Shape;115;p24"/>
          <p:cNvSpPr txBox="1"/>
          <p:nvPr/>
        </p:nvSpPr>
        <p:spPr>
          <a:xfrm>
            <a:off x="2790825" y="6210300"/>
            <a:ext cx="50292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888888"/>
                </a:solidFill>
                <a:latin typeface="Century Gothic"/>
                <a:ea typeface="Century Gothic"/>
                <a:cs typeface="Century Gothic"/>
                <a:sym typeface="Century Gothic"/>
              </a:rPr>
              <a:t>Dept of CSE., SOE-Dayananda Sagar University</a:t>
            </a:r>
            <a:endParaRPr b="0" i="0" sz="1400" u="none" cap="none" strike="noStrike">
              <a:solidFill>
                <a:srgbClr val="000000"/>
              </a:solidFill>
              <a:latin typeface="Arial"/>
              <a:ea typeface="Arial"/>
              <a:cs typeface="Arial"/>
              <a:sym typeface="Arial"/>
            </a:endParaRPr>
          </a:p>
        </p:txBody>
      </p:sp>
      <p:sp>
        <p:nvSpPr>
          <p:cNvPr id="116" name="Google Shape;116;p24"/>
          <p:cNvSpPr txBox="1"/>
          <p:nvPr/>
        </p:nvSpPr>
        <p:spPr>
          <a:xfrm>
            <a:off x="7954963" y="6091238"/>
            <a:ext cx="77628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888888"/>
                </a:solidFill>
                <a:latin typeface="Century Gothic"/>
                <a:ea typeface="Century Gothic"/>
                <a:cs typeface="Century Gothic"/>
                <a:sym typeface="Century Gothic"/>
              </a:rPr>
              <a:t># of ##</a:t>
            </a:r>
            <a:endParaRPr b="0" i="0" sz="900" u="none" cap="none" strike="noStrike">
              <a:solidFill>
                <a:srgbClr val="888888"/>
              </a:solidFill>
              <a:latin typeface="Century Gothic"/>
              <a:ea typeface="Century Gothic"/>
              <a:cs typeface="Century Gothic"/>
              <a:sym typeface="Century Gothic"/>
            </a:endParaRPr>
          </a:p>
        </p:txBody>
      </p:sp>
      <p:sp>
        <p:nvSpPr>
          <p:cNvPr id="117" name="Google Shape;117;p24"/>
          <p:cNvSpPr txBox="1"/>
          <p:nvPr>
            <p:ph type="title"/>
          </p:nvPr>
        </p:nvSpPr>
        <p:spPr>
          <a:xfrm>
            <a:off x="1942415" y="609600"/>
            <a:ext cx="6591985" cy="311704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b="0"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4"/>
          <p:cNvSpPr txBox="1"/>
          <p:nvPr>
            <p:ph idx="1" type="body"/>
          </p:nvPr>
        </p:nvSpPr>
        <p:spPr>
          <a:xfrm>
            <a:off x="1942415" y="4354046"/>
            <a:ext cx="6591985" cy="1555864"/>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800"/>
              <a:buNone/>
              <a:defRPr sz="1800">
                <a:solidFill>
                  <a:srgbClr val="595959"/>
                </a:solidFill>
              </a:defRPr>
            </a:lvl1pPr>
            <a:lvl2pPr indent="-228600" lvl="1" marL="914400" algn="l">
              <a:lnSpc>
                <a:spcPct val="100000"/>
              </a:lnSpc>
              <a:spcBef>
                <a:spcPts val="1000"/>
              </a:spcBef>
              <a:spcAft>
                <a:spcPts val="0"/>
              </a:spcAft>
              <a:buSzPts val="1800"/>
              <a:buNone/>
              <a:defRPr sz="1800">
                <a:solidFill>
                  <a:srgbClr val="888888"/>
                </a:solidFill>
              </a:defRPr>
            </a:lvl2pPr>
            <a:lvl3pPr indent="-228600" lvl="2" marL="1371600" algn="l">
              <a:lnSpc>
                <a:spcPct val="100000"/>
              </a:lnSpc>
              <a:spcBef>
                <a:spcPts val="1000"/>
              </a:spcBef>
              <a:spcAft>
                <a:spcPts val="0"/>
              </a:spcAft>
              <a:buSzPts val="1600"/>
              <a:buNone/>
              <a:defRPr sz="1600">
                <a:solidFill>
                  <a:srgbClr val="888888"/>
                </a:solidFill>
              </a:defRPr>
            </a:lvl3pPr>
            <a:lvl4pPr indent="-228600" lvl="3" marL="1828800" algn="l">
              <a:lnSpc>
                <a:spcPct val="100000"/>
              </a:lnSpc>
              <a:spcBef>
                <a:spcPts val="1000"/>
              </a:spcBef>
              <a:spcAft>
                <a:spcPts val="0"/>
              </a:spcAft>
              <a:buSzPts val="1400"/>
              <a:buNone/>
              <a:defRPr sz="1400">
                <a:solidFill>
                  <a:srgbClr val="888888"/>
                </a:solidFill>
              </a:defRPr>
            </a:lvl4pPr>
            <a:lvl5pPr indent="-228600" lvl="4" marL="2286000" algn="l">
              <a:lnSpc>
                <a:spcPct val="100000"/>
              </a:lnSpc>
              <a:spcBef>
                <a:spcPts val="1000"/>
              </a:spcBef>
              <a:spcAft>
                <a:spcPts val="0"/>
              </a:spcAft>
              <a:buSzPts val="1400"/>
              <a:buNone/>
              <a:defRPr sz="1400">
                <a:solidFill>
                  <a:srgbClr val="888888"/>
                </a:solidFill>
              </a:defRPr>
            </a:lvl5pPr>
            <a:lvl6pPr indent="-228600" lvl="5" marL="2743200" algn="l">
              <a:lnSpc>
                <a:spcPct val="100000"/>
              </a:lnSpc>
              <a:spcBef>
                <a:spcPts val="1000"/>
              </a:spcBef>
              <a:spcAft>
                <a:spcPts val="0"/>
              </a:spcAft>
              <a:buSzPts val="1400"/>
              <a:buNone/>
              <a:defRPr sz="1400">
                <a:solidFill>
                  <a:srgbClr val="888888"/>
                </a:solidFill>
              </a:defRPr>
            </a:lvl6pPr>
            <a:lvl7pPr indent="-228600" lvl="6" marL="3200400" algn="l">
              <a:lnSpc>
                <a:spcPct val="100000"/>
              </a:lnSpc>
              <a:spcBef>
                <a:spcPts val="1000"/>
              </a:spcBef>
              <a:spcAft>
                <a:spcPts val="0"/>
              </a:spcAft>
              <a:buSzPts val="1400"/>
              <a:buNone/>
              <a:defRPr sz="1400">
                <a:solidFill>
                  <a:srgbClr val="888888"/>
                </a:solidFill>
              </a:defRPr>
            </a:lvl7pPr>
            <a:lvl8pPr indent="-228600" lvl="7" marL="3657600" algn="l">
              <a:lnSpc>
                <a:spcPct val="100000"/>
              </a:lnSpc>
              <a:spcBef>
                <a:spcPts val="1000"/>
              </a:spcBef>
              <a:spcAft>
                <a:spcPts val="0"/>
              </a:spcAft>
              <a:buSzPts val="1400"/>
              <a:buNone/>
              <a:defRPr sz="1400">
                <a:solidFill>
                  <a:srgbClr val="888888"/>
                </a:solidFill>
              </a:defRPr>
            </a:lvl8pPr>
            <a:lvl9pPr indent="-228600" lvl="8" marL="4114800" algn="l">
              <a:lnSpc>
                <a:spcPct val="100000"/>
              </a:lnSpc>
              <a:spcBef>
                <a:spcPts val="1000"/>
              </a:spcBef>
              <a:spcAft>
                <a:spcPts val="0"/>
              </a:spcAft>
              <a:buSzPts val="1400"/>
              <a:buNone/>
              <a:defRPr sz="1400">
                <a:solidFill>
                  <a:srgbClr val="888888"/>
                </a:solidFill>
              </a:defRPr>
            </a:lvl9pPr>
          </a:lstStyle>
          <a:p/>
        </p:txBody>
      </p:sp>
      <p:sp>
        <p:nvSpPr>
          <p:cNvPr id="119" name="Google Shape;119;p24"/>
          <p:cNvSpPr txBox="1"/>
          <p:nvPr>
            <p:ph idx="12" type="sldNum"/>
          </p:nvPr>
        </p:nvSpPr>
        <p:spPr>
          <a:xfrm>
            <a:off x="511175" y="3244850"/>
            <a:ext cx="5857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20" name="Shape 120"/>
        <p:cNvGrpSpPr/>
        <p:nvPr/>
      </p:nvGrpSpPr>
      <p:grpSpPr>
        <a:xfrm>
          <a:off x="0" y="0"/>
          <a:ext cx="0" cy="0"/>
          <a:chOff x="0" y="0"/>
          <a:chExt cx="0" cy="0"/>
        </a:xfrm>
      </p:grpSpPr>
      <p:sp>
        <p:nvSpPr>
          <p:cNvPr id="121" name="Google Shape;121;p25"/>
          <p:cNvSpPr/>
          <p:nvPr/>
        </p:nvSpPr>
        <p:spPr>
          <a:xfrm flipH="1" rot="10800000">
            <a:off x="0" y="3167063"/>
            <a:ext cx="1358900" cy="508000"/>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22" name="Google Shape;122;p25"/>
          <p:cNvSpPr txBox="1"/>
          <p:nvPr/>
        </p:nvSpPr>
        <p:spPr>
          <a:xfrm>
            <a:off x="1808163" y="647700"/>
            <a:ext cx="457200" cy="58578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3" name="Google Shape;123;p25"/>
          <p:cNvSpPr txBox="1"/>
          <p:nvPr/>
        </p:nvSpPr>
        <p:spPr>
          <a:xfrm>
            <a:off x="8169275" y="2905125"/>
            <a:ext cx="457200" cy="584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4" name="Google Shape;124;p25"/>
          <p:cNvSpPr txBox="1"/>
          <p:nvPr/>
        </p:nvSpPr>
        <p:spPr>
          <a:xfrm>
            <a:off x="1949450" y="6188075"/>
            <a:ext cx="876300" cy="369888"/>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r>
              <a:rPr b="0" i="0" lang="en-US" sz="900" u="none" cap="none" strike="noStrike">
                <a:solidFill>
                  <a:srgbClr val="888888"/>
                </a:solidFill>
                <a:latin typeface="Century Gothic"/>
                <a:ea typeface="Century Gothic"/>
                <a:cs typeface="Century Gothic"/>
                <a:sym typeface="Century Gothic"/>
              </a:rPr>
              <a:t>9/9/2022</a:t>
            </a:r>
            <a:endParaRPr b="0" i="0" sz="900" u="none" cap="none" strike="noStrike">
              <a:solidFill>
                <a:srgbClr val="888888"/>
              </a:solidFill>
              <a:latin typeface="Century Gothic"/>
              <a:ea typeface="Century Gothic"/>
              <a:cs typeface="Century Gothic"/>
              <a:sym typeface="Century Gothic"/>
            </a:endParaRPr>
          </a:p>
        </p:txBody>
      </p:sp>
      <p:sp>
        <p:nvSpPr>
          <p:cNvPr id="125" name="Google Shape;125;p25"/>
          <p:cNvSpPr txBox="1"/>
          <p:nvPr/>
        </p:nvSpPr>
        <p:spPr>
          <a:xfrm>
            <a:off x="2790825" y="6210300"/>
            <a:ext cx="50292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888888"/>
                </a:solidFill>
                <a:latin typeface="Century Gothic"/>
                <a:ea typeface="Century Gothic"/>
                <a:cs typeface="Century Gothic"/>
                <a:sym typeface="Century Gothic"/>
              </a:rPr>
              <a:t>Dept of CSE., SOE-Dayananda Sagar University</a:t>
            </a:r>
            <a:endParaRPr b="0" i="0" sz="1400" u="none" cap="none" strike="noStrike">
              <a:solidFill>
                <a:srgbClr val="000000"/>
              </a:solidFill>
              <a:latin typeface="Arial"/>
              <a:ea typeface="Arial"/>
              <a:cs typeface="Arial"/>
              <a:sym typeface="Arial"/>
            </a:endParaRPr>
          </a:p>
        </p:txBody>
      </p:sp>
      <p:sp>
        <p:nvSpPr>
          <p:cNvPr id="126" name="Google Shape;126;p25"/>
          <p:cNvSpPr txBox="1"/>
          <p:nvPr/>
        </p:nvSpPr>
        <p:spPr>
          <a:xfrm>
            <a:off x="7954963" y="6091238"/>
            <a:ext cx="77628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888888"/>
                </a:solidFill>
                <a:latin typeface="Century Gothic"/>
                <a:ea typeface="Century Gothic"/>
                <a:cs typeface="Century Gothic"/>
                <a:sym typeface="Century Gothic"/>
              </a:rPr>
              <a:t># of ##</a:t>
            </a:r>
            <a:endParaRPr b="0" i="0" sz="900" u="none" cap="none" strike="noStrike">
              <a:solidFill>
                <a:srgbClr val="888888"/>
              </a:solidFill>
              <a:latin typeface="Century Gothic"/>
              <a:ea typeface="Century Gothic"/>
              <a:cs typeface="Century Gothic"/>
              <a:sym typeface="Century Gothic"/>
            </a:endParaRPr>
          </a:p>
        </p:txBody>
      </p:sp>
      <p:sp>
        <p:nvSpPr>
          <p:cNvPr id="127" name="Google Shape;127;p25"/>
          <p:cNvSpPr txBox="1"/>
          <p:nvPr>
            <p:ph type="title"/>
          </p:nvPr>
        </p:nvSpPr>
        <p:spPr>
          <a:xfrm>
            <a:off x="2188123" y="609600"/>
            <a:ext cx="6109587" cy="2895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b="0"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25"/>
          <p:cNvSpPr txBox="1"/>
          <p:nvPr>
            <p:ph idx="1" type="body"/>
          </p:nvPr>
        </p:nvSpPr>
        <p:spPr>
          <a:xfrm>
            <a:off x="2415972" y="3505200"/>
            <a:ext cx="5653888"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600"/>
              <a:buFont typeface="Century Gothic"/>
              <a:buNone/>
              <a:defRPr sz="1600">
                <a:solidFill>
                  <a:srgbClr val="7F7F7F"/>
                </a:solidFill>
              </a:defRPr>
            </a:lvl1pPr>
            <a:lvl2pPr indent="-228600" lvl="1" marL="914400" algn="l">
              <a:lnSpc>
                <a:spcPct val="100000"/>
              </a:lnSpc>
              <a:spcBef>
                <a:spcPts val="1000"/>
              </a:spcBef>
              <a:spcAft>
                <a:spcPts val="0"/>
              </a:spcAft>
              <a:buSzPts val="1600"/>
              <a:buFont typeface="Century Gothic"/>
              <a:buNone/>
              <a:defRPr/>
            </a:lvl2pPr>
            <a:lvl3pPr indent="-228600" lvl="2" marL="1371600" algn="l">
              <a:lnSpc>
                <a:spcPct val="100000"/>
              </a:lnSpc>
              <a:spcBef>
                <a:spcPts val="1000"/>
              </a:spcBef>
              <a:spcAft>
                <a:spcPts val="0"/>
              </a:spcAft>
              <a:buSzPts val="1400"/>
              <a:buFont typeface="Century Gothic"/>
              <a:buNone/>
              <a:defRPr/>
            </a:lvl3pPr>
            <a:lvl4pPr indent="-228600" lvl="3" marL="1828800" algn="l">
              <a:lnSpc>
                <a:spcPct val="100000"/>
              </a:lnSpc>
              <a:spcBef>
                <a:spcPts val="1000"/>
              </a:spcBef>
              <a:spcAft>
                <a:spcPts val="0"/>
              </a:spcAft>
              <a:buSzPts val="1200"/>
              <a:buFont typeface="Century Gothic"/>
              <a:buNone/>
              <a:defRPr/>
            </a:lvl4pPr>
            <a:lvl5pPr indent="-228600" lvl="4" marL="2286000" algn="l">
              <a:lnSpc>
                <a:spcPct val="100000"/>
              </a:lnSpc>
              <a:spcBef>
                <a:spcPts val="1000"/>
              </a:spcBef>
              <a:spcAft>
                <a:spcPts val="0"/>
              </a:spcAft>
              <a:buSzPts val="1200"/>
              <a:buFont typeface="Century Gothic"/>
              <a:buNone/>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29" name="Google Shape;129;p25"/>
          <p:cNvSpPr txBox="1"/>
          <p:nvPr>
            <p:ph idx="2" type="body"/>
          </p:nvPr>
        </p:nvSpPr>
        <p:spPr>
          <a:xfrm>
            <a:off x="1942415" y="4354046"/>
            <a:ext cx="6591985" cy="1555864"/>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800"/>
              <a:buNone/>
              <a:defRPr sz="1800">
                <a:solidFill>
                  <a:srgbClr val="595959"/>
                </a:solidFill>
              </a:defRPr>
            </a:lvl1pPr>
            <a:lvl2pPr indent="-228600" lvl="1" marL="914400" algn="l">
              <a:lnSpc>
                <a:spcPct val="100000"/>
              </a:lnSpc>
              <a:spcBef>
                <a:spcPts val="1000"/>
              </a:spcBef>
              <a:spcAft>
                <a:spcPts val="0"/>
              </a:spcAft>
              <a:buSzPts val="1800"/>
              <a:buNone/>
              <a:defRPr sz="1800">
                <a:solidFill>
                  <a:srgbClr val="888888"/>
                </a:solidFill>
              </a:defRPr>
            </a:lvl2pPr>
            <a:lvl3pPr indent="-228600" lvl="2" marL="1371600" algn="l">
              <a:lnSpc>
                <a:spcPct val="100000"/>
              </a:lnSpc>
              <a:spcBef>
                <a:spcPts val="1000"/>
              </a:spcBef>
              <a:spcAft>
                <a:spcPts val="0"/>
              </a:spcAft>
              <a:buSzPts val="1600"/>
              <a:buNone/>
              <a:defRPr sz="1600">
                <a:solidFill>
                  <a:srgbClr val="888888"/>
                </a:solidFill>
              </a:defRPr>
            </a:lvl3pPr>
            <a:lvl4pPr indent="-228600" lvl="3" marL="1828800" algn="l">
              <a:lnSpc>
                <a:spcPct val="100000"/>
              </a:lnSpc>
              <a:spcBef>
                <a:spcPts val="1000"/>
              </a:spcBef>
              <a:spcAft>
                <a:spcPts val="0"/>
              </a:spcAft>
              <a:buSzPts val="1400"/>
              <a:buNone/>
              <a:defRPr sz="1400">
                <a:solidFill>
                  <a:srgbClr val="888888"/>
                </a:solidFill>
              </a:defRPr>
            </a:lvl4pPr>
            <a:lvl5pPr indent="-228600" lvl="4" marL="2286000" algn="l">
              <a:lnSpc>
                <a:spcPct val="100000"/>
              </a:lnSpc>
              <a:spcBef>
                <a:spcPts val="1000"/>
              </a:spcBef>
              <a:spcAft>
                <a:spcPts val="0"/>
              </a:spcAft>
              <a:buSzPts val="1400"/>
              <a:buNone/>
              <a:defRPr sz="1400">
                <a:solidFill>
                  <a:srgbClr val="888888"/>
                </a:solidFill>
              </a:defRPr>
            </a:lvl5pPr>
            <a:lvl6pPr indent="-228600" lvl="5" marL="2743200" algn="l">
              <a:lnSpc>
                <a:spcPct val="100000"/>
              </a:lnSpc>
              <a:spcBef>
                <a:spcPts val="1000"/>
              </a:spcBef>
              <a:spcAft>
                <a:spcPts val="0"/>
              </a:spcAft>
              <a:buSzPts val="1400"/>
              <a:buNone/>
              <a:defRPr sz="1400">
                <a:solidFill>
                  <a:srgbClr val="888888"/>
                </a:solidFill>
              </a:defRPr>
            </a:lvl6pPr>
            <a:lvl7pPr indent="-228600" lvl="6" marL="3200400" algn="l">
              <a:lnSpc>
                <a:spcPct val="100000"/>
              </a:lnSpc>
              <a:spcBef>
                <a:spcPts val="1000"/>
              </a:spcBef>
              <a:spcAft>
                <a:spcPts val="0"/>
              </a:spcAft>
              <a:buSzPts val="1400"/>
              <a:buNone/>
              <a:defRPr sz="1400">
                <a:solidFill>
                  <a:srgbClr val="888888"/>
                </a:solidFill>
              </a:defRPr>
            </a:lvl7pPr>
            <a:lvl8pPr indent="-228600" lvl="7" marL="3657600" algn="l">
              <a:lnSpc>
                <a:spcPct val="100000"/>
              </a:lnSpc>
              <a:spcBef>
                <a:spcPts val="1000"/>
              </a:spcBef>
              <a:spcAft>
                <a:spcPts val="0"/>
              </a:spcAft>
              <a:buSzPts val="1400"/>
              <a:buNone/>
              <a:defRPr sz="1400">
                <a:solidFill>
                  <a:srgbClr val="888888"/>
                </a:solidFill>
              </a:defRPr>
            </a:lvl8pPr>
            <a:lvl9pPr indent="-228600" lvl="8" marL="4114800" algn="l">
              <a:lnSpc>
                <a:spcPct val="100000"/>
              </a:lnSpc>
              <a:spcBef>
                <a:spcPts val="1000"/>
              </a:spcBef>
              <a:spcAft>
                <a:spcPts val="0"/>
              </a:spcAft>
              <a:buSzPts val="1400"/>
              <a:buNone/>
              <a:defRPr sz="1400">
                <a:solidFill>
                  <a:srgbClr val="888888"/>
                </a:solidFill>
              </a:defRPr>
            </a:lvl9pPr>
          </a:lstStyle>
          <a:p/>
        </p:txBody>
      </p:sp>
      <p:sp>
        <p:nvSpPr>
          <p:cNvPr id="130" name="Google Shape;130;p25"/>
          <p:cNvSpPr txBox="1"/>
          <p:nvPr>
            <p:ph idx="12" type="sldNum"/>
          </p:nvPr>
        </p:nvSpPr>
        <p:spPr>
          <a:xfrm>
            <a:off x="511175" y="3244850"/>
            <a:ext cx="5857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31" name="Shape 131"/>
        <p:cNvGrpSpPr/>
        <p:nvPr/>
      </p:nvGrpSpPr>
      <p:grpSpPr>
        <a:xfrm>
          <a:off x="0" y="0"/>
          <a:ext cx="0" cy="0"/>
          <a:chOff x="0" y="0"/>
          <a:chExt cx="0" cy="0"/>
        </a:xfrm>
      </p:grpSpPr>
      <p:sp>
        <p:nvSpPr>
          <p:cNvPr id="132" name="Google Shape;132;p26"/>
          <p:cNvSpPr/>
          <p:nvPr/>
        </p:nvSpPr>
        <p:spPr>
          <a:xfrm flipH="1" rot="10800000">
            <a:off x="0" y="4910138"/>
            <a:ext cx="1358900" cy="508000"/>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33" name="Google Shape;133;p26"/>
          <p:cNvSpPr txBox="1"/>
          <p:nvPr>
            <p:ph type="title"/>
          </p:nvPr>
        </p:nvSpPr>
        <p:spPr>
          <a:xfrm>
            <a:off x="1942415" y="2438401"/>
            <a:ext cx="6591985" cy="272484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SzPts val="1400"/>
              <a:buNone/>
              <a:defRPr b="0"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26"/>
          <p:cNvSpPr txBox="1"/>
          <p:nvPr>
            <p:ph idx="1" type="body"/>
          </p:nvPr>
        </p:nvSpPr>
        <p:spPr>
          <a:xfrm>
            <a:off x="1942415" y="5181600"/>
            <a:ext cx="6591985" cy="72962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800"/>
              <a:buNone/>
              <a:defRPr>
                <a:solidFill>
                  <a:srgbClr val="595959"/>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35" name="Google Shape;135;p26"/>
          <p:cNvSpPr txBox="1"/>
          <p:nvPr>
            <p:ph idx="12" type="sldNum"/>
          </p:nvPr>
        </p:nvSpPr>
        <p:spPr>
          <a:xfrm>
            <a:off x="511175" y="4983163"/>
            <a:ext cx="5857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36" name="Shape 136"/>
        <p:cNvGrpSpPr/>
        <p:nvPr/>
      </p:nvGrpSpPr>
      <p:grpSpPr>
        <a:xfrm>
          <a:off x="0" y="0"/>
          <a:ext cx="0" cy="0"/>
          <a:chOff x="0" y="0"/>
          <a:chExt cx="0" cy="0"/>
        </a:xfrm>
      </p:grpSpPr>
      <p:sp>
        <p:nvSpPr>
          <p:cNvPr id="137" name="Google Shape;137;p27"/>
          <p:cNvSpPr/>
          <p:nvPr/>
        </p:nvSpPr>
        <p:spPr>
          <a:xfrm flipH="1" rot="10800000">
            <a:off x="0" y="4910138"/>
            <a:ext cx="1358900" cy="508000"/>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38" name="Google Shape;138;p27"/>
          <p:cNvSpPr txBox="1"/>
          <p:nvPr/>
        </p:nvSpPr>
        <p:spPr>
          <a:xfrm>
            <a:off x="1808163" y="647700"/>
            <a:ext cx="457200" cy="58578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39" name="Google Shape;139;p27"/>
          <p:cNvSpPr txBox="1"/>
          <p:nvPr/>
        </p:nvSpPr>
        <p:spPr>
          <a:xfrm>
            <a:off x="8169275" y="2905125"/>
            <a:ext cx="457200" cy="584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40" name="Google Shape;140;p27"/>
          <p:cNvSpPr txBox="1"/>
          <p:nvPr/>
        </p:nvSpPr>
        <p:spPr>
          <a:xfrm>
            <a:off x="1949450" y="6188075"/>
            <a:ext cx="876300" cy="369888"/>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r>
              <a:rPr b="0" i="0" lang="en-US" sz="900" u="none" cap="none" strike="noStrike">
                <a:solidFill>
                  <a:srgbClr val="888888"/>
                </a:solidFill>
                <a:latin typeface="Century Gothic"/>
                <a:ea typeface="Century Gothic"/>
                <a:cs typeface="Century Gothic"/>
                <a:sym typeface="Century Gothic"/>
              </a:rPr>
              <a:t>9/9/2022</a:t>
            </a:r>
            <a:endParaRPr b="0" i="0" sz="900" u="none" cap="none" strike="noStrike">
              <a:solidFill>
                <a:srgbClr val="888888"/>
              </a:solidFill>
              <a:latin typeface="Century Gothic"/>
              <a:ea typeface="Century Gothic"/>
              <a:cs typeface="Century Gothic"/>
              <a:sym typeface="Century Gothic"/>
            </a:endParaRPr>
          </a:p>
        </p:txBody>
      </p:sp>
      <p:sp>
        <p:nvSpPr>
          <p:cNvPr id="141" name="Google Shape;141;p27"/>
          <p:cNvSpPr txBox="1"/>
          <p:nvPr/>
        </p:nvSpPr>
        <p:spPr>
          <a:xfrm>
            <a:off x="2790825" y="6210300"/>
            <a:ext cx="50292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888888"/>
                </a:solidFill>
                <a:latin typeface="Century Gothic"/>
                <a:ea typeface="Century Gothic"/>
                <a:cs typeface="Century Gothic"/>
                <a:sym typeface="Century Gothic"/>
              </a:rPr>
              <a:t>Dept of CSE., SOE-Dayananda Sagar University</a:t>
            </a:r>
            <a:endParaRPr b="0" i="0" sz="1400" u="none" cap="none" strike="noStrike">
              <a:solidFill>
                <a:srgbClr val="000000"/>
              </a:solidFill>
              <a:latin typeface="Arial"/>
              <a:ea typeface="Arial"/>
              <a:cs typeface="Arial"/>
              <a:sym typeface="Arial"/>
            </a:endParaRPr>
          </a:p>
        </p:txBody>
      </p:sp>
      <p:sp>
        <p:nvSpPr>
          <p:cNvPr id="142" name="Google Shape;142;p27"/>
          <p:cNvSpPr txBox="1"/>
          <p:nvPr/>
        </p:nvSpPr>
        <p:spPr>
          <a:xfrm>
            <a:off x="7954963" y="6091238"/>
            <a:ext cx="77628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888888"/>
                </a:solidFill>
                <a:latin typeface="Century Gothic"/>
                <a:ea typeface="Century Gothic"/>
                <a:cs typeface="Century Gothic"/>
                <a:sym typeface="Century Gothic"/>
              </a:rPr>
              <a:t># of ##</a:t>
            </a:r>
            <a:endParaRPr b="0" i="0" sz="900" u="none" cap="none" strike="noStrike">
              <a:solidFill>
                <a:srgbClr val="888888"/>
              </a:solidFill>
              <a:latin typeface="Century Gothic"/>
              <a:ea typeface="Century Gothic"/>
              <a:cs typeface="Century Gothic"/>
              <a:sym typeface="Century Gothic"/>
            </a:endParaRPr>
          </a:p>
        </p:txBody>
      </p:sp>
      <p:sp>
        <p:nvSpPr>
          <p:cNvPr id="143" name="Google Shape;143;p27"/>
          <p:cNvSpPr txBox="1"/>
          <p:nvPr>
            <p:ph type="title"/>
          </p:nvPr>
        </p:nvSpPr>
        <p:spPr>
          <a:xfrm>
            <a:off x="2188123" y="609600"/>
            <a:ext cx="6109587" cy="2895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b="0"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27"/>
          <p:cNvSpPr txBox="1"/>
          <p:nvPr>
            <p:ph idx="1" type="body"/>
          </p:nvPr>
        </p:nvSpPr>
        <p:spPr>
          <a:xfrm>
            <a:off x="1942415" y="4343400"/>
            <a:ext cx="6688292" cy="8382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Font typeface="Century Gothic"/>
              <a:buNone/>
              <a:defRPr sz="2400">
                <a:solidFill>
                  <a:schemeClr val="accent1"/>
                </a:solidFill>
              </a:defRPr>
            </a:lvl1pPr>
            <a:lvl2pPr indent="-228600" lvl="1" marL="914400" algn="l">
              <a:lnSpc>
                <a:spcPct val="100000"/>
              </a:lnSpc>
              <a:spcBef>
                <a:spcPts val="1000"/>
              </a:spcBef>
              <a:spcAft>
                <a:spcPts val="0"/>
              </a:spcAft>
              <a:buSzPts val="1600"/>
              <a:buFont typeface="Century Gothic"/>
              <a:buNone/>
              <a:defRPr/>
            </a:lvl2pPr>
            <a:lvl3pPr indent="-228600" lvl="2" marL="1371600" algn="l">
              <a:lnSpc>
                <a:spcPct val="100000"/>
              </a:lnSpc>
              <a:spcBef>
                <a:spcPts val="1000"/>
              </a:spcBef>
              <a:spcAft>
                <a:spcPts val="0"/>
              </a:spcAft>
              <a:buSzPts val="1400"/>
              <a:buFont typeface="Century Gothic"/>
              <a:buNone/>
              <a:defRPr/>
            </a:lvl3pPr>
            <a:lvl4pPr indent="-228600" lvl="3" marL="1828800" algn="l">
              <a:lnSpc>
                <a:spcPct val="100000"/>
              </a:lnSpc>
              <a:spcBef>
                <a:spcPts val="1000"/>
              </a:spcBef>
              <a:spcAft>
                <a:spcPts val="0"/>
              </a:spcAft>
              <a:buSzPts val="1200"/>
              <a:buFont typeface="Century Gothic"/>
              <a:buNone/>
              <a:defRPr/>
            </a:lvl4pPr>
            <a:lvl5pPr indent="-228600" lvl="4" marL="2286000" algn="l">
              <a:lnSpc>
                <a:spcPct val="100000"/>
              </a:lnSpc>
              <a:spcBef>
                <a:spcPts val="1000"/>
              </a:spcBef>
              <a:spcAft>
                <a:spcPts val="0"/>
              </a:spcAft>
              <a:buSzPts val="1200"/>
              <a:buFont typeface="Century Gothic"/>
              <a:buNone/>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45" name="Google Shape;145;p27"/>
          <p:cNvSpPr txBox="1"/>
          <p:nvPr>
            <p:ph idx="2" type="body"/>
          </p:nvPr>
        </p:nvSpPr>
        <p:spPr>
          <a:xfrm>
            <a:off x="1942415" y="5181600"/>
            <a:ext cx="6688292" cy="72962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800"/>
              <a:buNone/>
              <a:defRPr>
                <a:solidFill>
                  <a:srgbClr val="595959"/>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46" name="Google Shape;146;p27"/>
          <p:cNvSpPr txBox="1"/>
          <p:nvPr>
            <p:ph idx="12" type="sldNum"/>
          </p:nvPr>
        </p:nvSpPr>
        <p:spPr>
          <a:xfrm>
            <a:off x="511175" y="4983163"/>
            <a:ext cx="5857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47" name="Shape 147"/>
        <p:cNvGrpSpPr/>
        <p:nvPr/>
      </p:nvGrpSpPr>
      <p:grpSpPr>
        <a:xfrm>
          <a:off x="0" y="0"/>
          <a:ext cx="0" cy="0"/>
          <a:chOff x="0" y="0"/>
          <a:chExt cx="0" cy="0"/>
        </a:xfrm>
      </p:grpSpPr>
      <p:sp>
        <p:nvSpPr>
          <p:cNvPr id="148" name="Google Shape;148;p28"/>
          <p:cNvSpPr/>
          <p:nvPr/>
        </p:nvSpPr>
        <p:spPr>
          <a:xfrm flipH="1" rot="10800000">
            <a:off x="0" y="4910138"/>
            <a:ext cx="1358900" cy="508000"/>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49" name="Google Shape;149;p28"/>
          <p:cNvSpPr txBox="1"/>
          <p:nvPr/>
        </p:nvSpPr>
        <p:spPr>
          <a:xfrm>
            <a:off x="1949450" y="6188075"/>
            <a:ext cx="876300" cy="369888"/>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r>
              <a:rPr b="0" i="0" lang="en-US" sz="900" u="none" cap="none" strike="noStrike">
                <a:solidFill>
                  <a:srgbClr val="888888"/>
                </a:solidFill>
                <a:latin typeface="Century Gothic"/>
                <a:ea typeface="Century Gothic"/>
                <a:cs typeface="Century Gothic"/>
                <a:sym typeface="Century Gothic"/>
              </a:rPr>
              <a:t>9/9/2022</a:t>
            </a:r>
            <a:endParaRPr b="0" i="0" sz="900" u="none" cap="none" strike="noStrike">
              <a:solidFill>
                <a:srgbClr val="888888"/>
              </a:solidFill>
              <a:latin typeface="Century Gothic"/>
              <a:ea typeface="Century Gothic"/>
              <a:cs typeface="Century Gothic"/>
              <a:sym typeface="Century Gothic"/>
            </a:endParaRPr>
          </a:p>
        </p:txBody>
      </p:sp>
      <p:sp>
        <p:nvSpPr>
          <p:cNvPr id="150" name="Google Shape;150;p28"/>
          <p:cNvSpPr txBox="1"/>
          <p:nvPr/>
        </p:nvSpPr>
        <p:spPr>
          <a:xfrm>
            <a:off x="2790825" y="6210300"/>
            <a:ext cx="50292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888888"/>
                </a:solidFill>
                <a:latin typeface="Century Gothic"/>
                <a:ea typeface="Century Gothic"/>
                <a:cs typeface="Century Gothic"/>
                <a:sym typeface="Century Gothic"/>
              </a:rPr>
              <a:t>Dept of CSE., SOE-Dayananda Sagar University</a:t>
            </a:r>
            <a:endParaRPr b="0" i="0" sz="1400" u="none" cap="none" strike="noStrike">
              <a:solidFill>
                <a:srgbClr val="000000"/>
              </a:solidFill>
              <a:latin typeface="Arial"/>
              <a:ea typeface="Arial"/>
              <a:cs typeface="Arial"/>
              <a:sym typeface="Arial"/>
            </a:endParaRPr>
          </a:p>
        </p:txBody>
      </p:sp>
      <p:sp>
        <p:nvSpPr>
          <p:cNvPr id="151" name="Google Shape;151;p28"/>
          <p:cNvSpPr txBox="1"/>
          <p:nvPr/>
        </p:nvSpPr>
        <p:spPr>
          <a:xfrm>
            <a:off x="7954963" y="6091238"/>
            <a:ext cx="77628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888888"/>
                </a:solidFill>
                <a:latin typeface="Century Gothic"/>
                <a:ea typeface="Century Gothic"/>
                <a:cs typeface="Century Gothic"/>
                <a:sym typeface="Century Gothic"/>
              </a:rPr>
              <a:t># of ##</a:t>
            </a:r>
            <a:endParaRPr b="0" i="0" sz="900" u="none" cap="none" strike="noStrike">
              <a:solidFill>
                <a:srgbClr val="888888"/>
              </a:solidFill>
              <a:latin typeface="Century Gothic"/>
              <a:ea typeface="Century Gothic"/>
              <a:cs typeface="Century Gothic"/>
              <a:sym typeface="Century Gothic"/>
            </a:endParaRPr>
          </a:p>
        </p:txBody>
      </p:sp>
      <p:sp>
        <p:nvSpPr>
          <p:cNvPr id="152" name="Google Shape;152;p28"/>
          <p:cNvSpPr txBox="1"/>
          <p:nvPr>
            <p:ph type="title"/>
          </p:nvPr>
        </p:nvSpPr>
        <p:spPr>
          <a:xfrm>
            <a:off x="1942416" y="627407"/>
            <a:ext cx="6591984" cy="288002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b="0"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28"/>
          <p:cNvSpPr txBox="1"/>
          <p:nvPr>
            <p:ph idx="1" type="body"/>
          </p:nvPr>
        </p:nvSpPr>
        <p:spPr>
          <a:xfrm>
            <a:off x="1942415" y="4343400"/>
            <a:ext cx="6591985" cy="8382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Font typeface="Century Gothic"/>
              <a:buNone/>
              <a:defRPr sz="2400">
                <a:solidFill>
                  <a:schemeClr val="accent1"/>
                </a:solidFill>
              </a:defRPr>
            </a:lvl1pPr>
            <a:lvl2pPr indent="-228600" lvl="1" marL="914400" algn="l">
              <a:lnSpc>
                <a:spcPct val="100000"/>
              </a:lnSpc>
              <a:spcBef>
                <a:spcPts val="1000"/>
              </a:spcBef>
              <a:spcAft>
                <a:spcPts val="0"/>
              </a:spcAft>
              <a:buSzPts val="1600"/>
              <a:buFont typeface="Century Gothic"/>
              <a:buNone/>
              <a:defRPr/>
            </a:lvl2pPr>
            <a:lvl3pPr indent="-228600" lvl="2" marL="1371600" algn="l">
              <a:lnSpc>
                <a:spcPct val="100000"/>
              </a:lnSpc>
              <a:spcBef>
                <a:spcPts val="1000"/>
              </a:spcBef>
              <a:spcAft>
                <a:spcPts val="0"/>
              </a:spcAft>
              <a:buSzPts val="1400"/>
              <a:buFont typeface="Century Gothic"/>
              <a:buNone/>
              <a:defRPr/>
            </a:lvl3pPr>
            <a:lvl4pPr indent="-228600" lvl="3" marL="1828800" algn="l">
              <a:lnSpc>
                <a:spcPct val="100000"/>
              </a:lnSpc>
              <a:spcBef>
                <a:spcPts val="1000"/>
              </a:spcBef>
              <a:spcAft>
                <a:spcPts val="0"/>
              </a:spcAft>
              <a:buSzPts val="1200"/>
              <a:buFont typeface="Century Gothic"/>
              <a:buNone/>
              <a:defRPr/>
            </a:lvl4pPr>
            <a:lvl5pPr indent="-228600" lvl="4" marL="2286000" algn="l">
              <a:lnSpc>
                <a:spcPct val="100000"/>
              </a:lnSpc>
              <a:spcBef>
                <a:spcPts val="1000"/>
              </a:spcBef>
              <a:spcAft>
                <a:spcPts val="0"/>
              </a:spcAft>
              <a:buSzPts val="1200"/>
              <a:buFont typeface="Century Gothic"/>
              <a:buNone/>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54" name="Google Shape;154;p28"/>
          <p:cNvSpPr txBox="1"/>
          <p:nvPr>
            <p:ph idx="2" type="body"/>
          </p:nvPr>
        </p:nvSpPr>
        <p:spPr>
          <a:xfrm>
            <a:off x="1942415" y="5181600"/>
            <a:ext cx="6591985" cy="72962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800"/>
              <a:buNone/>
              <a:defRPr>
                <a:solidFill>
                  <a:srgbClr val="595959"/>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55" name="Google Shape;155;p28"/>
          <p:cNvSpPr txBox="1"/>
          <p:nvPr>
            <p:ph idx="12" type="sldNum"/>
          </p:nvPr>
        </p:nvSpPr>
        <p:spPr>
          <a:xfrm>
            <a:off x="511175" y="4983163"/>
            <a:ext cx="5857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6" name="Shape 156"/>
        <p:cNvGrpSpPr/>
        <p:nvPr/>
      </p:nvGrpSpPr>
      <p:grpSpPr>
        <a:xfrm>
          <a:off x="0" y="0"/>
          <a:ext cx="0" cy="0"/>
          <a:chOff x="0" y="0"/>
          <a:chExt cx="0" cy="0"/>
        </a:xfrm>
      </p:grpSpPr>
      <p:sp>
        <p:nvSpPr>
          <p:cNvPr id="157" name="Google Shape;157;p29"/>
          <p:cNvSpPr/>
          <p:nvPr/>
        </p:nvSpPr>
        <p:spPr>
          <a:xfrm flipH="1" rot="10800000">
            <a:off x="0" y="711200"/>
            <a:ext cx="1358900" cy="508000"/>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58" name="Google Shape;158;p29"/>
          <p:cNvSpPr txBox="1"/>
          <p:nvPr/>
        </p:nvSpPr>
        <p:spPr>
          <a:xfrm>
            <a:off x="1949450" y="6188075"/>
            <a:ext cx="876300" cy="369888"/>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r>
              <a:rPr b="0" i="0" lang="en-US" sz="900" u="none" cap="none" strike="noStrike">
                <a:solidFill>
                  <a:srgbClr val="888888"/>
                </a:solidFill>
                <a:latin typeface="Century Gothic"/>
                <a:ea typeface="Century Gothic"/>
                <a:cs typeface="Century Gothic"/>
                <a:sym typeface="Century Gothic"/>
              </a:rPr>
              <a:t>9/9/2022</a:t>
            </a:r>
            <a:endParaRPr b="0" i="0" sz="900" u="none" cap="none" strike="noStrike">
              <a:solidFill>
                <a:srgbClr val="888888"/>
              </a:solidFill>
              <a:latin typeface="Century Gothic"/>
              <a:ea typeface="Century Gothic"/>
              <a:cs typeface="Century Gothic"/>
              <a:sym typeface="Century Gothic"/>
            </a:endParaRPr>
          </a:p>
        </p:txBody>
      </p:sp>
      <p:sp>
        <p:nvSpPr>
          <p:cNvPr id="159" name="Google Shape;159;p29"/>
          <p:cNvSpPr txBox="1"/>
          <p:nvPr/>
        </p:nvSpPr>
        <p:spPr>
          <a:xfrm>
            <a:off x="2790825" y="6210300"/>
            <a:ext cx="50292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888888"/>
                </a:solidFill>
                <a:latin typeface="Century Gothic"/>
                <a:ea typeface="Century Gothic"/>
                <a:cs typeface="Century Gothic"/>
                <a:sym typeface="Century Gothic"/>
              </a:rPr>
              <a:t>Dept of CSE., SOE-Dayananda Sagar University</a:t>
            </a:r>
            <a:endParaRPr b="0" i="0" sz="1400" u="none" cap="none" strike="noStrike">
              <a:solidFill>
                <a:srgbClr val="000000"/>
              </a:solidFill>
              <a:latin typeface="Arial"/>
              <a:ea typeface="Arial"/>
              <a:cs typeface="Arial"/>
              <a:sym typeface="Arial"/>
            </a:endParaRPr>
          </a:p>
        </p:txBody>
      </p:sp>
      <p:sp>
        <p:nvSpPr>
          <p:cNvPr id="160" name="Google Shape;160;p29"/>
          <p:cNvSpPr txBox="1"/>
          <p:nvPr/>
        </p:nvSpPr>
        <p:spPr>
          <a:xfrm>
            <a:off x="7954963" y="6091238"/>
            <a:ext cx="77628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888888"/>
                </a:solidFill>
                <a:latin typeface="Century Gothic"/>
                <a:ea typeface="Century Gothic"/>
                <a:cs typeface="Century Gothic"/>
                <a:sym typeface="Century Gothic"/>
              </a:rPr>
              <a:t># of ##</a:t>
            </a:r>
            <a:endParaRPr b="0" i="0" sz="900" u="none" cap="none" strike="noStrike">
              <a:solidFill>
                <a:srgbClr val="888888"/>
              </a:solidFill>
              <a:latin typeface="Century Gothic"/>
              <a:ea typeface="Century Gothic"/>
              <a:cs typeface="Century Gothic"/>
              <a:sym typeface="Century Gothic"/>
            </a:endParaRPr>
          </a:p>
        </p:txBody>
      </p:sp>
      <p:sp>
        <p:nvSpPr>
          <p:cNvPr id="161" name="Google Shape;161;p29"/>
          <p:cNvSpPr txBox="1"/>
          <p:nvPr>
            <p:ph type="title"/>
          </p:nvPr>
        </p:nvSpPr>
        <p:spPr>
          <a:xfrm>
            <a:off x="1944688" y="623888"/>
            <a:ext cx="6589712" cy="1281112"/>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29"/>
          <p:cNvSpPr txBox="1"/>
          <p:nvPr>
            <p:ph idx="1" type="body"/>
          </p:nvPr>
        </p:nvSpPr>
        <p:spPr>
          <a:xfrm rot="5400000">
            <a:off x="3295650" y="781050"/>
            <a:ext cx="3886200" cy="65913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63" name="Google Shape;163;p29"/>
          <p:cNvSpPr txBox="1"/>
          <p:nvPr>
            <p:ph idx="12" type="sldNum"/>
          </p:nvPr>
        </p:nvSpPr>
        <p:spPr>
          <a:xfrm>
            <a:off x="511175" y="787400"/>
            <a:ext cx="5857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4" name="Shape 164"/>
        <p:cNvGrpSpPr/>
        <p:nvPr/>
      </p:nvGrpSpPr>
      <p:grpSpPr>
        <a:xfrm>
          <a:off x="0" y="0"/>
          <a:ext cx="0" cy="0"/>
          <a:chOff x="0" y="0"/>
          <a:chExt cx="0" cy="0"/>
        </a:xfrm>
      </p:grpSpPr>
      <p:sp>
        <p:nvSpPr>
          <p:cNvPr id="165" name="Google Shape;165;p30"/>
          <p:cNvSpPr/>
          <p:nvPr/>
        </p:nvSpPr>
        <p:spPr>
          <a:xfrm flipH="1" rot="10800000">
            <a:off x="0" y="711200"/>
            <a:ext cx="1358900" cy="508000"/>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66" name="Google Shape;166;p30"/>
          <p:cNvSpPr txBox="1"/>
          <p:nvPr/>
        </p:nvSpPr>
        <p:spPr>
          <a:xfrm>
            <a:off x="1949450" y="6188075"/>
            <a:ext cx="876300" cy="369888"/>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r>
              <a:rPr b="0" i="0" lang="en-US" sz="900" u="none" cap="none" strike="noStrike">
                <a:solidFill>
                  <a:srgbClr val="888888"/>
                </a:solidFill>
                <a:latin typeface="Century Gothic"/>
                <a:ea typeface="Century Gothic"/>
                <a:cs typeface="Century Gothic"/>
                <a:sym typeface="Century Gothic"/>
              </a:rPr>
              <a:t>9/9/2022</a:t>
            </a:r>
            <a:endParaRPr b="0" i="0" sz="900" u="none" cap="none" strike="noStrike">
              <a:solidFill>
                <a:srgbClr val="888888"/>
              </a:solidFill>
              <a:latin typeface="Century Gothic"/>
              <a:ea typeface="Century Gothic"/>
              <a:cs typeface="Century Gothic"/>
              <a:sym typeface="Century Gothic"/>
            </a:endParaRPr>
          </a:p>
        </p:txBody>
      </p:sp>
      <p:sp>
        <p:nvSpPr>
          <p:cNvPr id="167" name="Google Shape;167;p30"/>
          <p:cNvSpPr txBox="1"/>
          <p:nvPr/>
        </p:nvSpPr>
        <p:spPr>
          <a:xfrm>
            <a:off x="2790825" y="6210300"/>
            <a:ext cx="50292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888888"/>
                </a:solidFill>
                <a:latin typeface="Century Gothic"/>
                <a:ea typeface="Century Gothic"/>
                <a:cs typeface="Century Gothic"/>
                <a:sym typeface="Century Gothic"/>
              </a:rPr>
              <a:t>Dept of CSE., SOE-Dayananda Sagar University</a:t>
            </a:r>
            <a:endParaRPr b="0" i="0" sz="1400" u="none" cap="none" strike="noStrike">
              <a:solidFill>
                <a:srgbClr val="000000"/>
              </a:solidFill>
              <a:latin typeface="Arial"/>
              <a:ea typeface="Arial"/>
              <a:cs typeface="Arial"/>
              <a:sym typeface="Arial"/>
            </a:endParaRPr>
          </a:p>
        </p:txBody>
      </p:sp>
      <p:sp>
        <p:nvSpPr>
          <p:cNvPr id="168" name="Google Shape;168;p30"/>
          <p:cNvSpPr txBox="1"/>
          <p:nvPr/>
        </p:nvSpPr>
        <p:spPr>
          <a:xfrm>
            <a:off x="7954963" y="6091238"/>
            <a:ext cx="77628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888888"/>
                </a:solidFill>
                <a:latin typeface="Century Gothic"/>
                <a:ea typeface="Century Gothic"/>
                <a:cs typeface="Century Gothic"/>
                <a:sym typeface="Century Gothic"/>
              </a:rPr>
              <a:t># of ##</a:t>
            </a:r>
            <a:endParaRPr b="0" i="0" sz="900" u="none" cap="none" strike="noStrike">
              <a:solidFill>
                <a:srgbClr val="888888"/>
              </a:solidFill>
              <a:latin typeface="Century Gothic"/>
              <a:ea typeface="Century Gothic"/>
              <a:cs typeface="Century Gothic"/>
              <a:sym typeface="Century Gothic"/>
            </a:endParaRPr>
          </a:p>
        </p:txBody>
      </p:sp>
      <p:sp>
        <p:nvSpPr>
          <p:cNvPr id="169" name="Google Shape;169;p30"/>
          <p:cNvSpPr txBox="1"/>
          <p:nvPr>
            <p:ph type="title"/>
          </p:nvPr>
        </p:nvSpPr>
        <p:spPr>
          <a:xfrm rot="5400000">
            <a:off x="5064693" y="2441248"/>
            <a:ext cx="5283817" cy="165613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30"/>
          <p:cNvSpPr txBox="1"/>
          <p:nvPr>
            <p:ph idx="1" type="body"/>
          </p:nvPr>
        </p:nvSpPr>
        <p:spPr>
          <a:xfrm rot="5400000">
            <a:off x="1658681" y="911140"/>
            <a:ext cx="5283817" cy="471634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71" name="Google Shape;171;p30"/>
          <p:cNvSpPr txBox="1"/>
          <p:nvPr>
            <p:ph idx="12" type="sldNum"/>
          </p:nvPr>
        </p:nvSpPr>
        <p:spPr>
          <a:xfrm>
            <a:off x="511175" y="787400"/>
            <a:ext cx="5857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7" name="Shape 47"/>
        <p:cNvGrpSpPr/>
        <p:nvPr/>
      </p:nvGrpSpPr>
      <p:grpSpPr>
        <a:xfrm>
          <a:off x="0" y="0"/>
          <a:ext cx="0" cy="0"/>
          <a:chOff x="0" y="0"/>
          <a:chExt cx="0" cy="0"/>
        </a:xfrm>
      </p:grpSpPr>
      <p:sp>
        <p:nvSpPr>
          <p:cNvPr id="48" name="Google Shape;48;p16"/>
          <p:cNvSpPr/>
          <p:nvPr/>
        </p:nvSpPr>
        <p:spPr>
          <a:xfrm flipH="1" rot="10800000">
            <a:off x="0" y="711200"/>
            <a:ext cx="1358900" cy="508000"/>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49" name="Google Shape;49;p16"/>
          <p:cNvSpPr txBox="1"/>
          <p:nvPr>
            <p:ph type="title"/>
          </p:nvPr>
        </p:nvSpPr>
        <p:spPr>
          <a:xfrm>
            <a:off x="1945201" y="624110"/>
            <a:ext cx="6589199" cy="128089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6"/>
          <p:cNvSpPr txBox="1"/>
          <p:nvPr>
            <p:ph idx="1" type="body"/>
          </p:nvPr>
        </p:nvSpPr>
        <p:spPr>
          <a:xfrm>
            <a:off x="1942415" y="2133600"/>
            <a:ext cx="6591985" cy="377762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1" name="Google Shape;51;p16"/>
          <p:cNvSpPr txBox="1"/>
          <p:nvPr>
            <p:ph idx="10" type="dt"/>
          </p:nvPr>
        </p:nvSpPr>
        <p:spPr>
          <a:xfrm>
            <a:off x="1943100" y="6103938"/>
            <a:ext cx="952500" cy="36988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6"/>
          <p:cNvSpPr txBox="1"/>
          <p:nvPr>
            <p:ph idx="11" type="ftr"/>
          </p:nvPr>
        </p:nvSpPr>
        <p:spPr>
          <a:xfrm>
            <a:off x="2895600" y="6103938"/>
            <a:ext cx="4876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6"/>
          <p:cNvSpPr txBox="1"/>
          <p:nvPr>
            <p:ph idx="12" type="sldNum"/>
          </p:nvPr>
        </p:nvSpPr>
        <p:spPr>
          <a:xfrm>
            <a:off x="7948613" y="6140450"/>
            <a:ext cx="776287"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9pPr>
          </a:lstStyle>
          <a:p>
            <a:pPr indent="0" lvl="0" marL="0" rtl="0" algn="ctr">
              <a:spcBef>
                <a:spcPts val="0"/>
              </a:spcBef>
              <a:spcAft>
                <a:spcPts val="0"/>
              </a:spcAft>
              <a:buNone/>
            </a:pPr>
            <a:r>
              <a:rPr lang="en-US"/>
              <a:t>(#)  of 12</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p17"/>
          <p:cNvSpPr/>
          <p:nvPr/>
        </p:nvSpPr>
        <p:spPr>
          <a:xfrm flipH="1" rot="10800000">
            <a:off x="0" y="3167063"/>
            <a:ext cx="1358900" cy="508000"/>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56" name="Google Shape;56;p17"/>
          <p:cNvSpPr txBox="1"/>
          <p:nvPr/>
        </p:nvSpPr>
        <p:spPr>
          <a:xfrm>
            <a:off x="7948613" y="6140450"/>
            <a:ext cx="77628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888888"/>
                </a:solidFill>
                <a:latin typeface="Century Gothic"/>
                <a:ea typeface="Century Gothic"/>
                <a:cs typeface="Century Gothic"/>
                <a:sym typeface="Century Gothic"/>
              </a:rPr>
              <a:t>(#)  of 12</a:t>
            </a:r>
            <a:endParaRPr b="0" i="0" sz="900" u="none" cap="none" strike="noStrike">
              <a:solidFill>
                <a:srgbClr val="888888"/>
              </a:solidFill>
              <a:latin typeface="Century Gothic"/>
              <a:ea typeface="Century Gothic"/>
              <a:cs typeface="Century Gothic"/>
              <a:sym typeface="Century Gothic"/>
            </a:endParaRPr>
          </a:p>
        </p:txBody>
      </p:sp>
      <p:sp>
        <p:nvSpPr>
          <p:cNvPr id="57" name="Google Shape;57;p17"/>
          <p:cNvSpPr txBox="1"/>
          <p:nvPr>
            <p:ph type="title"/>
          </p:nvPr>
        </p:nvSpPr>
        <p:spPr>
          <a:xfrm>
            <a:off x="1942415" y="2074562"/>
            <a:ext cx="6591985" cy="1468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7"/>
          <p:cNvSpPr txBox="1"/>
          <p:nvPr>
            <p:ph idx="1" type="body"/>
          </p:nvPr>
        </p:nvSpPr>
        <p:spPr>
          <a:xfrm>
            <a:off x="1942415" y="3581400"/>
            <a:ext cx="6591985" cy="8604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2000"/>
              <a:buNone/>
              <a:defRPr sz="2000">
                <a:solidFill>
                  <a:srgbClr val="595959"/>
                </a:solidFill>
              </a:defRPr>
            </a:lvl1pPr>
            <a:lvl2pPr indent="-228600" lvl="1" marL="914400" algn="l">
              <a:lnSpc>
                <a:spcPct val="100000"/>
              </a:lnSpc>
              <a:spcBef>
                <a:spcPts val="1000"/>
              </a:spcBef>
              <a:spcAft>
                <a:spcPts val="0"/>
              </a:spcAft>
              <a:buSzPts val="1800"/>
              <a:buNone/>
              <a:defRPr sz="1800">
                <a:solidFill>
                  <a:srgbClr val="888888"/>
                </a:solidFill>
              </a:defRPr>
            </a:lvl2pPr>
            <a:lvl3pPr indent="-228600" lvl="2" marL="1371600" algn="l">
              <a:lnSpc>
                <a:spcPct val="100000"/>
              </a:lnSpc>
              <a:spcBef>
                <a:spcPts val="1000"/>
              </a:spcBef>
              <a:spcAft>
                <a:spcPts val="0"/>
              </a:spcAft>
              <a:buSzPts val="1600"/>
              <a:buNone/>
              <a:defRPr sz="1600">
                <a:solidFill>
                  <a:srgbClr val="888888"/>
                </a:solidFill>
              </a:defRPr>
            </a:lvl3pPr>
            <a:lvl4pPr indent="-228600" lvl="3" marL="1828800" algn="l">
              <a:lnSpc>
                <a:spcPct val="100000"/>
              </a:lnSpc>
              <a:spcBef>
                <a:spcPts val="1000"/>
              </a:spcBef>
              <a:spcAft>
                <a:spcPts val="0"/>
              </a:spcAft>
              <a:buSzPts val="1400"/>
              <a:buNone/>
              <a:defRPr sz="1400">
                <a:solidFill>
                  <a:srgbClr val="888888"/>
                </a:solidFill>
              </a:defRPr>
            </a:lvl4pPr>
            <a:lvl5pPr indent="-228600" lvl="4" marL="2286000" algn="l">
              <a:lnSpc>
                <a:spcPct val="100000"/>
              </a:lnSpc>
              <a:spcBef>
                <a:spcPts val="1000"/>
              </a:spcBef>
              <a:spcAft>
                <a:spcPts val="0"/>
              </a:spcAft>
              <a:buSzPts val="1400"/>
              <a:buNone/>
              <a:defRPr sz="1400">
                <a:solidFill>
                  <a:srgbClr val="888888"/>
                </a:solidFill>
              </a:defRPr>
            </a:lvl5pPr>
            <a:lvl6pPr indent="-228600" lvl="5" marL="2743200" algn="l">
              <a:lnSpc>
                <a:spcPct val="100000"/>
              </a:lnSpc>
              <a:spcBef>
                <a:spcPts val="1000"/>
              </a:spcBef>
              <a:spcAft>
                <a:spcPts val="0"/>
              </a:spcAft>
              <a:buSzPts val="1400"/>
              <a:buNone/>
              <a:defRPr sz="1400">
                <a:solidFill>
                  <a:srgbClr val="888888"/>
                </a:solidFill>
              </a:defRPr>
            </a:lvl6pPr>
            <a:lvl7pPr indent="-228600" lvl="6" marL="3200400" algn="l">
              <a:lnSpc>
                <a:spcPct val="100000"/>
              </a:lnSpc>
              <a:spcBef>
                <a:spcPts val="1000"/>
              </a:spcBef>
              <a:spcAft>
                <a:spcPts val="0"/>
              </a:spcAft>
              <a:buSzPts val="1400"/>
              <a:buNone/>
              <a:defRPr sz="1400">
                <a:solidFill>
                  <a:srgbClr val="888888"/>
                </a:solidFill>
              </a:defRPr>
            </a:lvl7pPr>
            <a:lvl8pPr indent="-228600" lvl="7" marL="3657600" algn="l">
              <a:lnSpc>
                <a:spcPct val="100000"/>
              </a:lnSpc>
              <a:spcBef>
                <a:spcPts val="1000"/>
              </a:spcBef>
              <a:spcAft>
                <a:spcPts val="0"/>
              </a:spcAft>
              <a:buSzPts val="1400"/>
              <a:buNone/>
              <a:defRPr sz="1400">
                <a:solidFill>
                  <a:srgbClr val="888888"/>
                </a:solidFill>
              </a:defRPr>
            </a:lvl8pPr>
            <a:lvl9pPr indent="-228600" lvl="8" marL="4114800" algn="l">
              <a:lnSpc>
                <a:spcPct val="100000"/>
              </a:lnSpc>
              <a:spcBef>
                <a:spcPts val="1000"/>
              </a:spcBef>
              <a:spcAft>
                <a:spcPts val="0"/>
              </a:spcAft>
              <a:buSzPts val="1400"/>
              <a:buNone/>
              <a:defRPr sz="1400">
                <a:solidFill>
                  <a:srgbClr val="888888"/>
                </a:solidFill>
              </a:defRPr>
            </a:lvl9pPr>
          </a:lstStyle>
          <a:p/>
        </p:txBody>
      </p:sp>
      <p:sp>
        <p:nvSpPr>
          <p:cNvPr id="59" name="Google Shape;59;p17"/>
          <p:cNvSpPr txBox="1"/>
          <p:nvPr>
            <p:ph idx="10" type="dt"/>
          </p:nvPr>
        </p:nvSpPr>
        <p:spPr>
          <a:xfrm>
            <a:off x="1908175" y="6129338"/>
            <a:ext cx="766763" cy="36988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7"/>
          <p:cNvSpPr txBox="1"/>
          <p:nvPr>
            <p:ph idx="11" type="ftr"/>
          </p:nvPr>
        </p:nvSpPr>
        <p:spPr>
          <a:xfrm>
            <a:off x="2674938" y="6129338"/>
            <a:ext cx="5173662"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7"/>
          <p:cNvSpPr txBox="1"/>
          <p:nvPr>
            <p:ph idx="12" type="sldNum"/>
          </p:nvPr>
        </p:nvSpPr>
        <p:spPr>
          <a:xfrm>
            <a:off x="511175" y="3244850"/>
            <a:ext cx="5857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2" name="Shape 62"/>
        <p:cNvGrpSpPr/>
        <p:nvPr/>
      </p:nvGrpSpPr>
      <p:grpSpPr>
        <a:xfrm>
          <a:off x="0" y="0"/>
          <a:ext cx="0" cy="0"/>
          <a:chOff x="0" y="0"/>
          <a:chExt cx="0" cy="0"/>
        </a:xfrm>
      </p:grpSpPr>
      <p:sp>
        <p:nvSpPr>
          <p:cNvPr id="63" name="Google Shape;63;p18"/>
          <p:cNvSpPr/>
          <p:nvPr/>
        </p:nvSpPr>
        <p:spPr>
          <a:xfrm flipH="1" rot="10800000">
            <a:off x="0" y="711200"/>
            <a:ext cx="1358900" cy="508000"/>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64" name="Google Shape;64;p18"/>
          <p:cNvSpPr txBox="1"/>
          <p:nvPr/>
        </p:nvSpPr>
        <p:spPr>
          <a:xfrm>
            <a:off x="7948613" y="6140450"/>
            <a:ext cx="77628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888888"/>
                </a:solidFill>
                <a:latin typeface="Century Gothic"/>
                <a:ea typeface="Century Gothic"/>
                <a:cs typeface="Century Gothic"/>
                <a:sym typeface="Century Gothic"/>
              </a:rPr>
              <a:t>(#)  of 12</a:t>
            </a:r>
            <a:endParaRPr b="0" i="0" sz="900" u="none" cap="none" strike="noStrike">
              <a:solidFill>
                <a:srgbClr val="888888"/>
              </a:solidFill>
              <a:latin typeface="Century Gothic"/>
              <a:ea typeface="Century Gothic"/>
              <a:cs typeface="Century Gothic"/>
              <a:sym typeface="Century Gothic"/>
            </a:endParaRPr>
          </a:p>
        </p:txBody>
      </p:sp>
      <p:sp>
        <p:nvSpPr>
          <p:cNvPr id="65" name="Google Shape;65;p18"/>
          <p:cNvSpPr txBox="1"/>
          <p:nvPr>
            <p:ph type="title"/>
          </p:nvPr>
        </p:nvSpPr>
        <p:spPr>
          <a:xfrm>
            <a:off x="1944688" y="623888"/>
            <a:ext cx="6589712" cy="1281112"/>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8"/>
          <p:cNvSpPr txBox="1"/>
          <p:nvPr>
            <p:ph idx="1" type="body"/>
          </p:nvPr>
        </p:nvSpPr>
        <p:spPr>
          <a:xfrm>
            <a:off x="1942416" y="2136706"/>
            <a:ext cx="3197531" cy="3767397"/>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67" name="Google Shape;67;p18"/>
          <p:cNvSpPr txBox="1"/>
          <p:nvPr>
            <p:ph idx="2" type="body"/>
          </p:nvPr>
        </p:nvSpPr>
        <p:spPr>
          <a:xfrm>
            <a:off x="5337307" y="2136706"/>
            <a:ext cx="3197093" cy="3767397"/>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68" name="Google Shape;68;p18"/>
          <p:cNvSpPr txBox="1"/>
          <p:nvPr>
            <p:ph idx="10" type="dt"/>
          </p:nvPr>
        </p:nvSpPr>
        <p:spPr>
          <a:xfrm>
            <a:off x="1828800" y="6111875"/>
            <a:ext cx="766763" cy="36988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8"/>
          <p:cNvSpPr txBox="1"/>
          <p:nvPr>
            <p:ph idx="11" type="ftr"/>
          </p:nvPr>
        </p:nvSpPr>
        <p:spPr>
          <a:xfrm>
            <a:off x="2595563" y="6135688"/>
            <a:ext cx="50641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txBox="1"/>
          <p:nvPr>
            <p:ph idx="12" type="sldNum"/>
          </p:nvPr>
        </p:nvSpPr>
        <p:spPr>
          <a:xfrm>
            <a:off x="511175" y="787400"/>
            <a:ext cx="5857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1" name="Shape 71"/>
        <p:cNvGrpSpPr/>
        <p:nvPr/>
      </p:nvGrpSpPr>
      <p:grpSpPr>
        <a:xfrm>
          <a:off x="0" y="0"/>
          <a:ext cx="0" cy="0"/>
          <a:chOff x="0" y="0"/>
          <a:chExt cx="0" cy="0"/>
        </a:xfrm>
      </p:grpSpPr>
      <p:sp>
        <p:nvSpPr>
          <p:cNvPr id="72" name="Google Shape;72;p19"/>
          <p:cNvSpPr/>
          <p:nvPr/>
        </p:nvSpPr>
        <p:spPr>
          <a:xfrm flipH="1" rot="10800000">
            <a:off x="0" y="711200"/>
            <a:ext cx="1358900" cy="508000"/>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73" name="Google Shape;73;p19"/>
          <p:cNvSpPr txBox="1"/>
          <p:nvPr/>
        </p:nvSpPr>
        <p:spPr>
          <a:xfrm>
            <a:off x="7948613" y="6140450"/>
            <a:ext cx="77628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888888"/>
                </a:solidFill>
                <a:latin typeface="Century Gothic"/>
                <a:ea typeface="Century Gothic"/>
                <a:cs typeface="Century Gothic"/>
                <a:sym typeface="Century Gothic"/>
              </a:rPr>
              <a:t>(#)  of 12</a:t>
            </a:r>
            <a:endParaRPr b="0" i="0" sz="900" u="none" cap="none" strike="noStrike">
              <a:solidFill>
                <a:srgbClr val="888888"/>
              </a:solidFill>
              <a:latin typeface="Century Gothic"/>
              <a:ea typeface="Century Gothic"/>
              <a:cs typeface="Century Gothic"/>
              <a:sym typeface="Century Gothic"/>
            </a:endParaRPr>
          </a:p>
        </p:txBody>
      </p:sp>
      <p:sp>
        <p:nvSpPr>
          <p:cNvPr id="74" name="Google Shape;74;p19"/>
          <p:cNvSpPr txBox="1"/>
          <p:nvPr>
            <p:ph type="title"/>
          </p:nvPr>
        </p:nvSpPr>
        <p:spPr>
          <a:xfrm>
            <a:off x="1944688" y="623888"/>
            <a:ext cx="6589712" cy="1281112"/>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9"/>
          <p:cNvSpPr txBox="1"/>
          <p:nvPr>
            <p:ph idx="1" type="body"/>
          </p:nvPr>
        </p:nvSpPr>
        <p:spPr>
          <a:xfrm>
            <a:off x="2265352" y="2226626"/>
            <a:ext cx="2874596"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None/>
              <a:defRPr b="0" sz="2400"/>
            </a:lvl1pPr>
            <a:lvl2pPr indent="-228600" lvl="1" marL="914400" algn="l">
              <a:lnSpc>
                <a:spcPct val="100000"/>
              </a:lnSpc>
              <a:spcBef>
                <a:spcPts val="1000"/>
              </a:spcBef>
              <a:spcAft>
                <a:spcPts val="0"/>
              </a:spcAft>
              <a:buSzPts val="2000"/>
              <a:buNone/>
              <a:defRPr b="1" sz="20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76" name="Google Shape;76;p19"/>
          <p:cNvSpPr txBox="1"/>
          <p:nvPr>
            <p:ph idx="2" type="body"/>
          </p:nvPr>
        </p:nvSpPr>
        <p:spPr>
          <a:xfrm>
            <a:off x="1942415" y="2802888"/>
            <a:ext cx="3197532" cy="310570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77" name="Google Shape;77;p19"/>
          <p:cNvSpPr txBox="1"/>
          <p:nvPr>
            <p:ph idx="3" type="body"/>
          </p:nvPr>
        </p:nvSpPr>
        <p:spPr>
          <a:xfrm>
            <a:off x="5656154" y="2223398"/>
            <a:ext cx="2873239"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None/>
              <a:defRPr b="0" sz="2400"/>
            </a:lvl1pPr>
            <a:lvl2pPr indent="-228600" lvl="1" marL="914400" algn="l">
              <a:lnSpc>
                <a:spcPct val="100000"/>
              </a:lnSpc>
              <a:spcBef>
                <a:spcPts val="1000"/>
              </a:spcBef>
              <a:spcAft>
                <a:spcPts val="0"/>
              </a:spcAft>
              <a:buSzPts val="2000"/>
              <a:buNone/>
              <a:defRPr b="1" sz="20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78" name="Google Shape;78;p19"/>
          <p:cNvSpPr txBox="1"/>
          <p:nvPr>
            <p:ph idx="4" type="body"/>
          </p:nvPr>
        </p:nvSpPr>
        <p:spPr>
          <a:xfrm>
            <a:off x="5333715" y="2799660"/>
            <a:ext cx="3195680" cy="310570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79" name="Google Shape;79;p19"/>
          <p:cNvSpPr txBox="1"/>
          <p:nvPr>
            <p:ph idx="12" type="sldNum"/>
          </p:nvPr>
        </p:nvSpPr>
        <p:spPr>
          <a:xfrm>
            <a:off x="511175" y="787400"/>
            <a:ext cx="5857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19"/>
          <p:cNvSpPr txBox="1"/>
          <p:nvPr>
            <p:ph idx="10" type="dt"/>
          </p:nvPr>
        </p:nvSpPr>
        <p:spPr>
          <a:xfrm>
            <a:off x="1943100" y="6156325"/>
            <a:ext cx="876300" cy="36988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9"/>
          <p:cNvSpPr txBox="1"/>
          <p:nvPr>
            <p:ph idx="11" type="ftr"/>
          </p:nvPr>
        </p:nvSpPr>
        <p:spPr>
          <a:xfrm>
            <a:off x="2819400" y="6156325"/>
            <a:ext cx="4876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20"/>
          <p:cNvSpPr/>
          <p:nvPr/>
        </p:nvSpPr>
        <p:spPr>
          <a:xfrm flipH="1" rot="10800000">
            <a:off x="0" y="711200"/>
            <a:ext cx="1358900" cy="508000"/>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84" name="Google Shape;84;p20"/>
          <p:cNvSpPr txBox="1"/>
          <p:nvPr>
            <p:ph type="title"/>
          </p:nvPr>
        </p:nvSpPr>
        <p:spPr>
          <a:xfrm>
            <a:off x="1945200" y="624110"/>
            <a:ext cx="6589200" cy="128089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0"/>
          <p:cNvSpPr txBox="1"/>
          <p:nvPr>
            <p:ph idx="10" type="dt"/>
          </p:nvPr>
        </p:nvSpPr>
        <p:spPr>
          <a:xfrm>
            <a:off x="1943100" y="6156325"/>
            <a:ext cx="876300" cy="36988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0"/>
          <p:cNvSpPr txBox="1"/>
          <p:nvPr>
            <p:ph idx="11" type="ftr"/>
          </p:nvPr>
        </p:nvSpPr>
        <p:spPr>
          <a:xfrm>
            <a:off x="2819400" y="6156325"/>
            <a:ext cx="4876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0"/>
          <p:cNvSpPr txBox="1"/>
          <p:nvPr>
            <p:ph idx="12" type="sldNum"/>
          </p:nvPr>
        </p:nvSpPr>
        <p:spPr>
          <a:xfrm>
            <a:off x="7948613" y="6140450"/>
            <a:ext cx="776287"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9pPr>
          </a:lstStyle>
          <a:p>
            <a:pPr indent="0" lvl="0" marL="0" rtl="0" algn="ctr">
              <a:spcBef>
                <a:spcPts val="0"/>
              </a:spcBef>
              <a:spcAft>
                <a:spcPts val="0"/>
              </a:spcAft>
              <a:buNone/>
            </a:pPr>
            <a:r>
              <a:rPr lang="en-US"/>
              <a:t>(#)  of 12</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
        <p:nvSpPr>
          <p:cNvPr id="89" name="Google Shape;89;p21"/>
          <p:cNvSpPr/>
          <p:nvPr/>
        </p:nvSpPr>
        <p:spPr>
          <a:xfrm flipH="1" rot="10800000">
            <a:off x="0" y="711200"/>
            <a:ext cx="1358900" cy="508000"/>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90" name="Google Shape;90;p21"/>
          <p:cNvSpPr txBox="1"/>
          <p:nvPr/>
        </p:nvSpPr>
        <p:spPr>
          <a:xfrm>
            <a:off x="7948613" y="6140450"/>
            <a:ext cx="77628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888888"/>
                </a:solidFill>
                <a:latin typeface="Century Gothic"/>
                <a:ea typeface="Century Gothic"/>
                <a:cs typeface="Century Gothic"/>
                <a:sym typeface="Century Gothic"/>
              </a:rPr>
              <a:t>(#)  of 12</a:t>
            </a:r>
            <a:endParaRPr b="0" i="0" sz="900" u="none" cap="none" strike="noStrike">
              <a:solidFill>
                <a:srgbClr val="888888"/>
              </a:solidFill>
              <a:latin typeface="Century Gothic"/>
              <a:ea typeface="Century Gothic"/>
              <a:cs typeface="Century Gothic"/>
              <a:sym typeface="Century Gothic"/>
            </a:endParaRPr>
          </a:p>
        </p:txBody>
      </p:sp>
      <p:sp>
        <p:nvSpPr>
          <p:cNvPr id="91" name="Google Shape;91;p21"/>
          <p:cNvSpPr txBox="1"/>
          <p:nvPr>
            <p:ph idx="10" type="dt"/>
          </p:nvPr>
        </p:nvSpPr>
        <p:spPr>
          <a:xfrm>
            <a:off x="1943100" y="6156325"/>
            <a:ext cx="876300" cy="36988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1"/>
          <p:cNvSpPr txBox="1"/>
          <p:nvPr>
            <p:ph idx="11" type="ftr"/>
          </p:nvPr>
        </p:nvSpPr>
        <p:spPr>
          <a:xfrm>
            <a:off x="2819400" y="6156325"/>
            <a:ext cx="50292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1"/>
          <p:cNvSpPr txBox="1"/>
          <p:nvPr>
            <p:ph idx="12" type="sldNum"/>
          </p:nvPr>
        </p:nvSpPr>
        <p:spPr>
          <a:xfrm>
            <a:off x="511175" y="787400"/>
            <a:ext cx="5857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4" name="Shape 94"/>
        <p:cNvGrpSpPr/>
        <p:nvPr/>
      </p:nvGrpSpPr>
      <p:grpSpPr>
        <a:xfrm>
          <a:off x="0" y="0"/>
          <a:ext cx="0" cy="0"/>
          <a:chOff x="0" y="0"/>
          <a:chExt cx="0" cy="0"/>
        </a:xfrm>
      </p:grpSpPr>
      <p:sp>
        <p:nvSpPr>
          <p:cNvPr id="95" name="Google Shape;95;p22"/>
          <p:cNvSpPr/>
          <p:nvPr/>
        </p:nvSpPr>
        <p:spPr>
          <a:xfrm flipH="1" rot="10800000">
            <a:off x="0" y="711200"/>
            <a:ext cx="1358900" cy="508000"/>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96" name="Google Shape;96;p22"/>
          <p:cNvSpPr txBox="1"/>
          <p:nvPr/>
        </p:nvSpPr>
        <p:spPr>
          <a:xfrm>
            <a:off x="7948613" y="6140450"/>
            <a:ext cx="77628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888888"/>
                </a:solidFill>
                <a:latin typeface="Century Gothic"/>
                <a:ea typeface="Century Gothic"/>
                <a:cs typeface="Century Gothic"/>
                <a:sym typeface="Century Gothic"/>
              </a:rPr>
              <a:t>(#)  of 12</a:t>
            </a:r>
            <a:endParaRPr b="0" i="0" sz="900" u="none" cap="none" strike="noStrike">
              <a:solidFill>
                <a:srgbClr val="888888"/>
              </a:solidFill>
              <a:latin typeface="Century Gothic"/>
              <a:ea typeface="Century Gothic"/>
              <a:cs typeface="Century Gothic"/>
              <a:sym typeface="Century Gothic"/>
            </a:endParaRPr>
          </a:p>
        </p:txBody>
      </p:sp>
      <p:sp>
        <p:nvSpPr>
          <p:cNvPr id="97" name="Google Shape;97;p22"/>
          <p:cNvSpPr txBox="1"/>
          <p:nvPr>
            <p:ph type="title"/>
          </p:nvPr>
        </p:nvSpPr>
        <p:spPr>
          <a:xfrm>
            <a:off x="1942415" y="446088"/>
            <a:ext cx="2629584" cy="97631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0"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2"/>
          <p:cNvSpPr txBox="1"/>
          <p:nvPr>
            <p:ph idx="1" type="body"/>
          </p:nvPr>
        </p:nvSpPr>
        <p:spPr>
          <a:xfrm>
            <a:off x="4743494" y="446089"/>
            <a:ext cx="3790906" cy="5414963"/>
          </a:xfrm>
          <a:prstGeom prst="rect">
            <a:avLst/>
          </a:prstGeom>
          <a:noFill/>
          <a:ln>
            <a:noFill/>
          </a:ln>
        </p:spPr>
        <p:txBody>
          <a:bodyPr anchorCtr="0" anchor="ctr"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9" name="Google Shape;99;p22"/>
          <p:cNvSpPr txBox="1"/>
          <p:nvPr>
            <p:ph idx="2" type="body"/>
          </p:nvPr>
        </p:nvSpPr>
        <p:spPr>
          <a:xfrm>
            <a:off x="1942415" y="1598613"/>
            <a:ext cx="2629584" cy="426243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400"/>
              <a:buNone/>
              <a:defRPr sz="1400"/>
            </a:lvl1pPr>
            <a:lvl2pPr indent="-228600" lvl="1" marL="914400" algn="l">
              <a:lnSpc>
                <a:spcPct val="100000"/>
              </a:lnSpc>
              <a:spcBef>
                <a:spcPts val="1000"/>
              </a:spcBef>
              <a:spcAft>
                <a:spcPts val="0"/>
              </a:spcAft>
              <a:buSzPts val="1200"/>
              <a:buNone/>
              <a:defRPr sz="1200"/>
            </a:lvl2pPr>
            <a:lvl3pPr indent="-228600" lvl="2" marL="1371600" algn="l">
              <a:lnSpc>
                <a:spcPct val="100000"/>
              </a:lnSpc>
              <a:spcBef>
                <a:spcPts val="1000"/>
              </a:spcBef>
              <a:spcAft>
                <a:spcPts val="0"/>
              </a:spcAft>
              <a:buSzPts val="1000"/>
              <a:buNone/>
              <a:defRPr sz="1000"/>
            </a:lvl3pPr>
            <a:lvl4pPr indent="-228600" lvl="3" marL="1828800" algn="l">
              <a:lnSpc>
                <a:spcPct val="100000"/>
              </a:lnSpc>
              <a:spcBef>
                <a:spcPts val="1000"/>
              </a:spcBef>
              <a:spcAft>
                <a:spcPts val="0"/>
              </a:spcAft>
              <a:buSzPts val="900"/>
              <a:buNone/>
              <a:defRPr sz="900"/>
            </a:lvl4pPr>
            <a:lvl5pPr indent="-228600" lvl="4" marL="2286000" algn="l">
              <a:lnSpc>
                <a:spcPct val="100000"/>
              </a:lnSpc>
              <a:spcBef>
                <a:spcPts val="1000"/>
              </a:spcBef>
              <a:spcAft>
                <a:spcPts val="0"/>
              </a:spcAft>
              <a:buSzPts val="900"/>
              <a:buNone/>
              <a:defRPr sz="900"/>
            </a:lvl5pPr>
            <a:lvl6pPr indent="-228600" lvl="5" marL="2743200" algn="l">
              <a:lnSpc>
                <a:spcPct val="100000"/>
              </a:lnSpc>
              <a:spcBef>
                <a:spcPts val="1000"/>
              </a:spcBef>
              <a:spcAft>
                <a:spcPts val="0"/>
              </a:spcAft>
              <a:buSzPts val="900"/>
              <a:buNone/>
              <a:defRPr sz="900"/>
            </a:lvl6pPr>
            <a:lvl7pPr indent="-228600" lvl="6" marL="3200400" algn="l">
              <a:lnSpc>
                <a:spcPct val="100000"/>
              </a:lnSpc>
              <a:spcBef>
                <a:spcPts val="1000"/>
              </a:spcBef>
              <a:spcAft>
                <a:spcPts val="0"/>
              </a:spcAft>
              <a:buSzPts val="900"/>
              <a:buNone/>
              <a:defRPr sz="900"/>
            </a:lvl7pPr>
            <a:lvl8pPr indent="-228600" lvl="7" marL="3657600" algn="l">
              <a:lnSpc>
                <a:spcPct val="100000"/>
              </a:lnSpc>
              <a:spcBef>
                <a:spcPts val="1000"/>
              </a:spcBef>
              <a:spcAft>
                <a:spcPts val="0"/>
              </a:spcAft>
              <a:buSzPts val="900"/>
              <a:buNone/>
              <a:defRPr sz="900"/>
            </a:lvl8pPr>
            <a:lvl9pPr indent="-228600" lvl="8" marL="4114800" algn="l">
              <a:lnSpc>
                <a:spcPct val="100000"/>
              </a:lnSpc>
              <a:spcBef>
                <a:spcPts val="1000"/>
              </a:spcBef>
              <a:spcAft>
                <a:spcPts val="0"/>
              </a:spcAft>
              <a:buSzPts val="900"/>
              <a:buNone/>
              <a:defRPr sz="900"/>
            </a:lvl9pPr>
          </a:lstStyle>
          <a:p/>
        </p:txBody>
      </p:sp>
      <p:sp>
        <p:nvSpPr>
          <p:cNvPr id="100" name="Google Shape;100;p22"/>
          <p:cNvSpPr txBox="1"/>
          <p:nvPr>
            <p:ph idx="12" type="sldNum"/>
          </p:nvPr>
        </p:nvSpPr>
        <p:spPr>
          <a:xfrm>
            <a:off x="511175" y="787400"/>
            <a:ext cx="5857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101" name="Google Shape;101;p22"/>
          <p:cNvSpPr txBox="1"/>
          <p:nvPr>
            <p:ph idx="10" type="dt"/>
          </p:nvPr>
        </p:nvSpPr>
        <p:spPr>
          <a:xfrm>
            <a:off x="1943100" y="6156325"/>
            <a:ext cx="876300" cy="36988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2"/>
          <p:cNvSpPr txBox="1"/>
          <p:nvPr>
            <p:ph idx="11" type="ftr"/>
          </p:nvPr>
        </p:nvSpPr>
        <p:spPr>
          <a:xfrm>
            <a:off x="2819400" y="6156325"/>
            <a:ext cx="50292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3" name="Shape 103"/>
        <p:cNvGrpSpPr/>
        <p:nvPr/>
      </p:nvGrpSpPr>
      <p:grpSpPr>
        <a:xfrm>
          <a:off x="0" y="0"/>
          <a:ext cx="0" cy="0"/>
          <a:chOff x="0" y="0"/>
          <a:chExt cx="0" cy="0"/>
        </a:xfrm>
      </p:grpSpPr>
      <p:sp>
        <p:nvSpPr>
          <p:cNvPr id="104" name="Google Shape;104;p23"/>
          <p:cNvSpPr/>
          <p:nvPr/>
        </p:nvSpPr>
        <p:spPr>
          <a:xfrm flipH="1" rot="10800000">
            <a:off x="0" y="4910138"/>
            <a:ext cx="1358900" cy="508000"/>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05" name="Google Shape;105;p23"/>
          <p:cNvSpPr txBox="1"/>
          <p:nvPr/>
        </p:nvSpPr>
        <p:spPr>
          <a:xfrm>
            <a:off x="1949450" y="6188075"/>
            <a:ext cx="876300" cy="369888"/>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r>
              <a:rPr b="0" i="0" lang="en-US" sz="900" u="none" cap="none" strike="noStrike">
                <a:solidFill>
                  <a:srgbClr val="888888"/>
                </a:solidFill>
                <a:latin typeface="Century Gothic"/>
                <a:ea typeface="Century Gothic"/>
                <a:cs typeface="Century Gothic"/>
                <a:sym typeface="Century Gothic"/>
              </a:rPr>
              <a:t>9/9/2022</a:t>
            </a:r>
            <a:endParaRPr b="0" i="0" sz="900" u="none" cap="none" strike="noStrike">
              <a:solidFill>
                <a:srgbClr val="888888"/>
              </a:solidFill>
              <a:latin typeface="Century Gothic"/>
              <a:ea typeface="Century Gothic"/>
              <a:cs typeface="Century Gothic"/>
              <a:sym typeface="Century Gothic"/>
            </a:endParaRPr>
          </a:p>
        </p:txBody>
      </p:sp>
      <p:sp>
        <p:nvSpPr>
          <p:cNvPr id="106" name="Google Shape;106;p23"/>
          <p:cNvSpPr txBox="1"/>
          <p:nvPr/>
        </p:nvSpPr>
        <p:spPr>
          <a:xfrm>
            <a:off x="2790825" y="6210300"/>
            <a:ext cx="50292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888888"/>
                </a:solidFill>
                <a:latin typeface="Century Gothic"/>
                <a:ea typeface="Century Gothic"/>
                <a:cs typeface="Century Gothic"/>
                <a:sym typeface="Century Gothic"/>
              </a:rPr>
              <a:t>Dept of CSE., SOE-Dayananda Sagar University</a:t>
            </a:r>
            <a:endParaRPr b="0" i="0" sz="1400" u="none" cap="none" strike="noStrike">
              <a:solidFill>
                <a:srgbClr val="000000"/>
              </a:solidFill>
              <a:latin typeface="Arial"/>
              <a:ea typeface="Arial"/>
              <a:cs typeface="Arial"/>
              <a:sym typeface="Arial"/>
            </a:endParaRPr>
          </a:p>
        </p:txBody>
      </p:sp>
      <p:sp>
        <p:nvSpPr>
          <p:cNvPr id="107" name="Google Shape;107;p23"/>
          <p:cNvSpPr txBox="1"/>
          <p:nvPr/>
        </p:nvSpPr>
        <p:spPr>
          <a:xfrm>
            <a:off x="7954963" y="6091238"/>
            <a:ext cx="77628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888888"/>
                </a:solidFill>
                <a:latin typeface="Century Gothic"/>
                <a:ea typeface="Century Gothic"/>
                <a:cs typeface="Century Gothic"/>
                <a:sym typeface="Century Gothic"/>
              </a:rPr>
              <a:t># of ##</a:t>
            </a:r>
            <a:endParaRPr b="0" i="0" sz="900" u="none" cap="none" strike="noStrike">
              <a:solidFill>
                <a:srgbClr val="888888"/>
              </a:solidFill>
              <a:latin typeface="Century Gothic"/>
              <a:ea typeface="Century Gothic"/>
              <a:cs typeface="Century Gothic"/>
              <a:sym typeface="Century Gothic"/>
            </a:endParaRPr>
          </a:p>
        </p:txBody>
      </p:sp>
      <p:sp>
        <p:nvSpPr>
          <p:cNvPr id="108" name="Google Shape;108;p23"/>
          <p:cNvSpPr txBox="1"/>
          <p:nvPr>
            <p:ph type="title"/>
          </p:nvPr>
        </p:nvSpPr>
        <p:spPr>
          <a:xfrm>
            <a:off x="1942415" y="4800600"/>
            <a:ext cx="6591985"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SzPts val="1400"/>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3"/>
          <p:cNvSpPr/>
          <p:nvPr>
            <p:ph idx="2" type="pic"/>
          </p:nvPr>
        </p:nvSpPr>
        <p:spPr>
          <a:xfrm>
            <a:off x="1942415" y="634965"/>
            <a:ext cx="6591985" cy="3854970"/>
          </a:xfrm>
          <a:prstGeom prst="rect">
            <a:avLst/>
          </a:prstGeom>
          <a:noFill/>
          <a:ln>
            <a:noFill/>
          </a:ln>
        </p:spPr>
      </p:sp>
      <p:sp>
        <p:nvSpPr>
          <p:cNvPr id="110" name="Google Shape;110;p23"/>
          <p:cNvSpPr txBox="1"/>
          <p:nvPr>
            <p:ph idx="1" type="body"/>
          </p:nvPr>
        </p:nvSpPr>
        <p:spPr>
          <a:xfrm>
            <a:off x="1942415" y="5367338"/>
            <a:ext cx="6591985" cy="4937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200"/>
              <a:buNone/>
              <a:defRPr sz="1200"/>
            </a:lvl1pPr>
            <a:lvl2pPr indent="-228600" lvl="1" marL="914400" algn="l">
              <a:lnSpc>
                <a:spcPct val="100000"/>
              </a:lnSpc>
              <a:spcBef>
                <a:spcPts val="1000"/>
              </a:spcBef>
              <a:spcAft>
                <a:spcPts val="0"/>
              </a:spcAft>
              <a:buSzPts val="1200"/>
              <a:buNone/>
              <a:defRPr sz="1200"/>
            </a:lvl2pPr>
            <a:lvl3pPr indent="-228600" lvl="2" marL="1371600" algn="l">
              <a:lnSpc>
                <a:spcPct val="100000"/>
              </a:lnSpc>
              <a:spcBef>
                <a:spcPts val="1000"/>
              </a:spcBef>
              <a:spcAft>
                <a:spcPts val="0"/>
              </a:spcAft>
              <a:buSzPts val="1000"/>
              <a:buNone/>
              <a:defRPr sz="1000"/>
            </a:lvl3pPr>
            <a:lvl4pPr indent="-228600" lvl="3" marL="1828800" algn="l">
              <a:lnSpc>
                <a:spcPct val="100000"/>
              </a:lnSpc>
              <a:spcBef>
                <a:spcPts val="1000"/>
              </a:spcBef>
              <a:spcAft>
                <a:spcPts val="0"/>
              </a:spcAft>
              <a:buSzPts val="900"/>
              <a:buNone/>
              <a:defRPr sz="900"/>
            </a:lvl4pPr>
            <a:lvl5pPr indent="-228600" lvl="4" marL="2286000" algn="l">
              <a:lnSpc>
                <a:spcPct val="100000"/>
              </a:lnSpc>
              <a:spcBef>
                <a:spcPts val="1000"/>
              </a:spcBef>
              <a:spcAft>
                <a:spcPts val="0"/>
              </a:spcAft>
              <a:buSzPts val="900"/>
              <a:buNone/>
              <a:defRPr sz="900"/>
            </a:lvl5pPr>
            <a:lvl6pPr indent="-228600" lvl="5" marL="2743200" algn="l">
              <a:lnSpc>
                <a:spcPct val="100000"/>
              </a:lnSpc>
              <a:spcBef>
                <a:spcPts val="1000"/>
              </a:spcBef>
              <a:spcAft>
                <a:spcPts val="0"/>
              </a:spcAft>
              <a:buSzPts val="900"/>
              <a:buNone/>
              <a:defRPr sz="900"/>
            </a:lvl6pPr>
            <a:lvl7pPr indent="-228600" lvl="6" marL="3200400" algn="l">
              <a:lnSpc>
                <a:spcPct val="100000"/>
              </a:lnSpc>
              <a:spcBef>
                <a:spcPts val="1000"/>
              </a:spcBef>
              <a:spcAft>
                <a:spcPts val="0"/>
              </a:spcAft>
              <a:buSzPts val="900"/>
              <a:buNone/>
              <a:defRPr sz="900"/>
            </a:lvl7pPr>
            <a:lvl8pPr indent="-228600" lvl="7" marL="3657600" algn="l">
              <a:lnSpc>
                <a:spcPct val="100000"/>
              </a:lnSpc>
              <a:spcBef>
                <a:spcPts val="1000"/>
              </a:spcBef>
              <a:spcAft>
                <a:spcPts val="0"/>
              </a:spcAft>
              <a:buSzPts val="900"/>
              <a:buNone/>
              <a:defRPr sz="900"/>
            </a:lvl8pPr>
            <a:lvl9pPr indent="-228600" lvl="8" marL="4114800" algn="l">
              <a:lnSpc>
                <a:spcPct val="100000"/>
              </a:lnSpc>
              <a:spcBef>
                <a:spcPts val="1000"/>
              </a:spcBef>
              <a:spcAft>
                <a:spcPts val="0"/>
              </a:spcAft>
              <a:buSzPts val="900"/>
              <a:buNone/>
              <a:defRPr sz="900"/>
            </a:lvl9pPr>
          </a:lstStyle>
          <a:p/>
        </p:txBody>
      </p:sp>
      <p:sp>
        <p:nvSpPr>
          <p:cNvPr id="111" name="Google Shape;111;p23"/>
          <p:cNvSpPr txBox="1"/>
          <p:nvPr>
            <p:ph idx="12" type="sldNum"/>
          </p:nvPr>
        </p:nvSpPr>
        <p:spPr>
          <a:xfrm>
            <a:off x="511175" y="4983163"/>
            <a:ext cx="5857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5DEE5"/>
            </a:gs>
          </a:gsLst>
          <a:lin ang="5400000" scaled="0"/>
        </a:gradFill>
      </p:bgPr>
    </p:bg>
    <p:spTree>
      <p:nvGrpSpPr>
        <p:cNvPr id="9" name="Shape 9"/>
        <p:cNvGrpSpPr/>
        <p:nvPr/>
      </p:nvGrpSpPr>
      <p:grpSpPr>
        <a:xfrm>
          <a:off x="0" y="0"/>
          <a:ext cx="0" cy="0"/>
          <a:chOff x="0" y="0"/>
          <a:chExt cx="0" cy="0"/>
        </a:xfrm>
      </p:grpSpPr>
      <p:grpSp>
        <p:nvGrpSpPr>
          <p:cNvPr id="10" name="Google Shape;10;p14"/>
          <p:cNvGrpSpPr/>
          <p:nvPr/>
        </p:nvGrpSpPr>
        <p:grpSpPr>
          <a:xfrm>
            <a:off x="0" y="228600"/>
            <a:ext cx="1981200" cy="6638925"/>
            <a:chOff x="2487613" y="285750"/>
            <a:chExt cx="2428875" cy="5654676"/>
          </a:xfrm>
        </p:grpSpPr>
        <p:sp>
          <p:nvSpPr>
            <p:cNvPr id="11" name="Google Shape;11;p14"/>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2" name="Google Shape;12;p14"/>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3" name="Google Shape;13;p14"/>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4" name="Google Shape;14;p14"/>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5" name="Google Shape;15;p14"/>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6" name="Google Shape;16;p14"/>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7" name="Google Shape;17;p14"/>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8" name="Google Shape;18;p14"/>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9" name="Google Shape;19;p14"/>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20" name="Google Shape;20;p14"/>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21" name="Google Shape;21;p14"/>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22" name="Google Shape;22;p14"/>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grpSp>
      <p:grpSp>
        <p:nvGrpSpPr>
          <p:cNvPr id="23" name="Google Shape;23;p14"/>
          <p:cNvGrpSpPr/>
          <p:nvPr/>
        </p:nvGrpSpPr>
        <p:grpSpPr>
          <a:xfrm>
            <a:off x="20638" y="0"/>
            <a:ext cx="1952625" cy="6853238"/>
            <a:chOff x="6627813" y="196102"/>
            <a:chExt cx="1952625" cy="5677649"/>
          </a:xfrm>
        </p:grpSpPr>
        <p:sp>
          <p:nvSpPr>
            <p:cNvPr id="24" name="Google Shape;24;p14"/>
            <p:cNvSpPr/>
            <p:nvPr/>
          </p:nvSpPr>
          <p:spPr>
            <a:xfrm>
              <a:off x="6627813" y="196102"/>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25" name="Google Shape;25;p14"/>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26" name="Google Shape;26;p14"/>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27" name="Google Shape;27;p14"/>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28" name="Google Shape;28;p14"/>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29" name="Google Shape;29;p14"/>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30" name="Google Shape;30;p14"/>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31" name="Google Shape;31;p14"/>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32" name="Google Shape;32;p14"/>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33" name="Google Shape;33;p14"/>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34" name="Google Shape;34;p14"/>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35" name="Google Shape;35;p14"/>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grpSp>
      <p:sp>
        <p:nvSpPr>
          <p:cNvPr id="36" name="Google Shape;36;p14"/>
          <p:cNvSpPr/>
          <p:nvPr/>
        </p:nvSpPr>
        <p:spPr>
          <a:xfrm>
            <a:off x="0" y="0"/>
            <a:ext cx="182563"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4"/>
          <p:cNvSpPr txBox="1"/>
          <p:nvPr>
            <p:ph type="title"/>
          </p:nvPr>
        </p:nvSpPr>
        <p:spPr>
          <a:xfrm>
            <a:off x="1944688" y="623888"/>
            <a:ext cx="6589712" cy="128111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600" u="none" cap="none" strike="noStrike">
                <a:solidFill>
                  <a:srgbClr val="1581A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rgbClr val="1581AA"/>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rgbClr val="1581AA"/>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rgbClr val="1581AA"/>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rgbClr val="1581AA"/>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38" name="Google Shape;38;p14"/>
          <p:cNvSpPr txBox="1"/>
          <p:nvPr>
            <p:ph idx="1" type="body"/>
          </p:nvPr>
        </p:nvSpPr>
        <p:spPr>
          <a:xfrm>
            <a:off x="1943100" y="2133600"/>
            <a:ext cx="6591300" cy="38862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1"/>
              </a:buClr>
              <a:buSzPts val="1800"/>
              <a:buFont typeface="Noto Sans Symbols"/>
              <a:buChar char="🠶"/>
              <a:defRPr b="0" i="0" sz="1800" u="none" cap="none" strike="noStrike">
                <a:solidFill>
                  <a:srgbClr val="404040"/>
                </a:solidFill>
                <a:latin typeface="Century Gothic"/>
                <a:ea typeface="Century Gothic"/>
                <a:cs typeface="Century Gothic"/>
                <a:sym typeface="Century Gothic"/>
              </a:defRPr>
            </a:lvl1pPr>
            <a:lvl2pPr indent="-330200" lvl="1" marL="914400" marR="0" rtl="0" algn="l">
              <a:lnSpc>
                <a:spcPct val="100000"/>
              </a:lnSpc>
              <a:spcBef>
                <a:spcPts val="1000"/>
              </a:spcBef>
              <a:spcAft>
                <a:spcPts val="0"/>
              </a:spcAft>
              <a:buClr>
                <a:schemeClr val="accent1"/>
              </a:buClr>
              <a:buSzPts val="1600"/>
              <a:buFont typeface="Noto Sans Symbols"/>
              <a:buChar char="🠶"/>
              <a:defRPr b="0" i="0" sz="1600" u="none" cap="none" strike="noStrike">
                <a:solidFill>
                  <a:srgbClr val="404040"/>
                </a:solidFill>
                <a:latin typeface="Century Gothic"/>
                <a:ea typeface="Century Gothic"/>
                <a:cs typeface="Century Gothic"/>
                <a:sym typeface="Century Gothic"/>
              </a:defRPr>
            </a:lvl2pPr>
            <a:lvl3pPr indent="-317500" lvl="2" marL="1371600" marR="0" rtl="0" algn="l">
              <a:lnSpc>
                <a:spcPct val="100000"/>
              </a:lnSpc>
              <a:spcBef>
                <a:spcPts val="1000"/>
              </a:spcBef>
              <a:spcAft>
                <a:spcPts val="0"/>
              </a:spcAft>
              <a:buClr>
                <a:schemeClr val="accent1"/>
              </a:buClr>
              <a:buSzPts val="1400"/>
              <a:buFont typeface="Noto Sans Symbols"/>
              <a:buChar char="🠶"/>
              <a:defRPr b="0" i="0" sz="1400" u="none" cap="none" strike="noStrike">
                <a:solidFill>
                  <a:srgbClr val="404040"/>
                </a:solidFill>
                <a:latin typeface="Century Gothic"/>
                <a:ea typeface="Century Gothic"/>
                <a:cs typeface="Century Gothic"/>
                <a:sym typeface="Century Gothic"/>
              </a:defRPr>
            </a:lvl3pPr>
            <a:lvl4pPr indent="-304800" lvl="3" marL="18288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404040"/>
                </a:solidFill>
                <a:latin typeface="Century Gothic"/>
                <a:ea typeface="Century Gothic"/>
                <a:cs typeface="Century Gothic"/>
                <a:sym typeface="Century Gothic"/>
              </a:defRPr>
            </a:lvl4pPr>
            <a:lvl5pPr indent="-304800" lvl="4" marL="22860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404040"/>
                </a:solidFill>
                <a:latin typeface="Century Gothic"/>
                <a:ea typeface="Century Gothic"/>
                <a:cs typeface="Century Gothic"/>
                <a:sym typeface="Century Gothic"/>
              </a:defRPr>
            </a:lvl5pPr>
            <a:lvl6pPr indent="-304800" lvl="5" marL="27432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9" name="Google Shape;39;p14"/>
          <p:cNvSpPr txBox="1"/>
          <p:nvPr>
            <p:ph idx="10" type="dt"/>
          </p:nvPr>
        </p:nvSpPr>
        <p:spPr>
          <a:xfrm>
            <a:off x="7772400" y="6135688"/>
            <a:ext cx="766763" cy="369887"/>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40" name="Google Shape;40;p14"/>
          <p:cNvSpPr txBox="1"/>
          <p:nvPr>
            <p:ph idx="11" type="ftr"/>
          </p:nvPr>
        </p:nvSpPr>
        <p:spPr>
          <a:xfrm>
            <a:off x="1943100" y="6135688"/>
            <a:ext cx="5716588"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41" name="Google Shape;41;p14"/>
          <p:cNvSpPr txBox="1"/>
          <p:nvPr>
            <p:ph idx="12" type="sldNum"/>
          </p:nvPr>
        </p:nvSpPr>
        <p:spPr>
          <a:xfrm>
            <a:off x="511175" y="787400"/>
            <a:ext cx="585788"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
          <p:cNvSpPr txBox="1"/>
          <p:nvPr/>
        </p:nvSpPr>
        <p:spPr>
          <a:xfrm>
            <a:off x="876300" y="42863"/>
            <a:ext cx="8153400" cy="85883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1"/>
              </a:buClr>
              <a:buSzPts val="1560"/>
              <a:buFont typeface="Noto Sans Symbols"/>
              <a:buNone/>
            </a:pPr>
            <a:r>
              <a:rPr b="1" i="0" lang="en-US" sz="2400" u="none" cap="none" strike="noStrike">
                <a:solidFill>
                  <a:srgbClr val="0070C0"/>
                </a:solidFill>
                <a:latin typeface="Cambria"/>
                <a:ea typeface="Cambria"/>
                <a:cs typeface="Cambria"/>
                <a:sym typeface="Cambria"/>
              </a:rPr>
              <a:t>DAYANANDA SAGAR UNIVERSITY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Clr>
                <a:schemeClr val="accent1"/>
              </a:buClr>
              <a:buSzPts val="1300"/>
              <a:buFont typeface="Noto Sans Symbols"/>
              <a:buNone/>
            </a:pPr>
            <a:r>
              <a:rPr b="1" i="0" lang="en-US" sz="2000" u="none" cap="none" strike="noStrike">
                <a:solidFill>
                  <a:srgbClr val="0D5671"/>
                </a:solidFill>
                <a:latin typeface="Cambria"/>
                <a:ea typeface="Cambria"/>
                <a:cs typeface="Cambria"/>
                <a:sym typeface="Cambria"/>
              </a:rPr>
              <a:t>SCHOOL OF ENGINEERING</a:t>
            </a:r>
            <a:endParaRPr b="0" i="0" sz="2800" u="none" cap="none" strike="noStrike">
              <a:solidFill>
                <a:srgbClr val="0D5671"/>
              </a:solidFill>
              <a:latin typeface="Century Gothic"/>
              <a:ea typeface="Century Gothic"/>
              <a:cs typeface="Century Gothic"/>
              <a:sym typeface="Century Gothic"/>
            </a:endParaRPr>
          </a:p>
        </p:txBody>
      </p:sp>
      <p:sp>
        <p:nvSpPr>
          <p:cNvPr id="180" name="Google Shape;180;p1"/>
          <p:cNvSpPr txBox="1"/>
          <p:nvPr>
            <p:ph idx="1" type="subTitle"/>
          </p:nvPr>
        </p:nvSpPr>
        <p:spPr>
          <a:xfrm>
            <a:off x="495300" y="2654025"/>
            <a:ext cx="8153400" cy="7317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Clr>
                <a:schemeClr val="dk1"/>
              </a:buClr>
              <a:buSzPts val="1100"/>
              <a:buFont typeface="Arial"/>
              <a:buNone/>
            </a:pPr>
            <a:r>
              <a:rPr b="1" lang="en-US" sz="2800">
                <a:solidFill>
                  <a:schemeClr val="dk1"/>
                </a:solidFill>
                <a:latin typeface="Calibri"/>
                <a:ea typeface="Calibri"/>
                <a:cs typeface="Calibri"/>
                <a:sym typeface="Calibri"/>
              </a:rPr>
              <a:t>IDENTIFICATION OF IMAGES USING CBIR WITH KERAS</a:t>
            </a:r>
            <a:endParaRPr b="1" sz="2800">
              <a:solidFill>
                <a:schemeClr val="dk1"/>
              </a:solidFill>
              <a:latin typeface="Calibri"/>
              <a:ea typeface="Calibri"/>
              <a:cs typeface="Calibri"/>
              <a:sym typeface="Calibri"/>
            </a:endParaRPr>
          </a:p>
          <a:p>
            <a:pPr indent="0" lvl="0" marL="0" rtl="0" algn="ctr">
              <a:lnSpc>
                <a:spcPct val="100000"/>
              </a:lnSpc>
              <a:spcBef>
                <a:spcPts val="0"/>
              </a:spcBef>
              <a:spcAft>
                <a:spcPts val="0"/>
              </a:spcAft>
              <a:buSzPts val="2800"/>
              <a:buNone/>
            </a:pPr>
            <a:r>
              <a:t/>
            </a:r>
            <a:endParaRPr b="1" sz="4000">
              <a:solidFill>
                <a:srgbClr val="420408"/>
              </a:solidFill>
              <a:latin typeface="Calibri"/>
              <a:ea typeface="Calibri"/>
              <a:cs typeface="Calibri"/>
              <a:sym typeface="Calibri"/>
            </a:endParaRPr>
          </a:p>
        </p:txBody>
      </p:sp>
      <p:sp>
        <p:nvSpPr>
          <p:cNvPr id="181" name="Google Shape;181;p1"/>
          <p:cNvSpPr txBox="1"/>
          <p:nvPr/>
        </p:nvSpPr>
        <p:spPr>
          <a:xfrm>
            <a:off x="1809750" y="4826100"/>
            <a:ext cx="5777100" cy="2031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Noto Sans Symbols"/>
              <a:buNone/>
            </a:pPr>
            <a:r>
              <a:rPr b="1" i="0" lang="en-US" sz="1800" u="none" cap="none" strike="noStrike">
                <a:solidFill>
                  <a:schemeClr val="dk1"/>
                </a:solidFill>
                <a:latin typeface="Arial"/>
                <a:ea typeface="Arial"/>
                <a:cs typeface="Arial"/>
                <a:sym typeface="Arial"/>
              </a:rPr>
              <a:t>Presented By:</a:t>
            </a:r>
            <a:endParaRPr b="1" sz="1800">
              <a:solidFill>
                <a:schemeClr val="dk1"/>
              </a:solidFill>
            </a:endParaRPr>
          </a:p>
          <a:p>
            <a:pPr indent="0" lvl="0" marL="0" marR="0" rtl="0" algn="ctr">
              <a:lnSpc>
                <a:spcPct val="100000"/>
              </a:lnSpc>
              <a:spcBef>
                <a:spcPts val="0"/>
              </a:spcBef>
              <a:spcAft>
                <a:spcPts val="0"/>
              </a:spcAft>
              <a:buClr>
                <a:schemeClr val="dk1"/>
              </a:buClr>
              <a:buSzPts val="1800"/>
              <a:buFont typeface="Noto Sans Symbols"/>
              <a:buNone/>
            </a:pPr>
            <a:r>
              <a:t/>
            </a:r>
            <a:endParaRPr b="1" sz="1800">
              <a:solidFill>
                <a:schemeClr val="dk1"/>
              </a:solidFill>
            </a:endParaRPr>
          </a:p>
          <a:p>
            <a:pPr indent="0" lvl="0" marL="0" marR="0" rtl="0" algn="ctr">
              <a:lnSpc>
                <a:spcPct val="100000"/>
              </a:lnSpc>
              <a:spcBef>
                <a:spcPts val="0"/>
              </a:spcBef>
              <a:spcAft>
                <a:spcPts val="0"/>
              </a:spcAft>
              <a:buClr>
                <a:schemeClr val="dk1"/>
              </a:buClr>
              <a:buSzPts val="1800"/>
              <a:buFont typeface="Noto Sans Symbols"/>
              <a:buNone/>
            </a:pPr>
            <a:r>
              <a:rPr b="1" i="0" lang="en-US" sz="1800" u="none" cap="none" strike="noStrike">
                <a:solidFill>
                  <a:schemeClr val="dk1"/>
                </a:solidFill>
                <a:latin typeface="Arial"/>
                <a:ea typeface="Arial"/>
                <a:cs typeface="Arial"/>
                <a:sym typeface="Arial"/>
              </a:rPr>
              <a:t>Arpit Kumar (ENG19CS0042)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Noto Sans Symbols"/>
              <a:buNone/>
            </a:pPr>
            <a:r>
              <a:rPr b="1" i="0" lang="en-US" sz="1800" u="none" cap="none" strike="noStrike">
                <a:solidFill>
                  <a:schemeClr val="dk1"/>
                </a:solidFill>
                <a:latin typeface="Arial"/>
                <a:ea typeface="Arial"/>
                <a:cs typeface="Arial"/>
                <a:sym typeface="Arial"/>
              </a:rPr>
              <a:t>  Ashutosh Mishra (ENG19CS0050)</a:t>
            </a:r>
            <a:endParaRPr b="1"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Noto Sans Symbols"/>
              <a:buNone/>
            </a:pPr>
            <a:r>
              <a:rPr b="1" i="0" lang="en-US" sz="1800" u="none" cap="none" strike="noStrike">
                <a:solidFill>
                  <a:schemeClr val="dk1"/>
                </a:solidFill>
                <a:latin typeface="Arial"/>
                <a:ea typeface="Arial"/>
                <a:cs typeface="Arial"/>
                <a:sym typeface="Arial"/>
              </a:rPr>
              <a:t>B</a:t>
            </a:r>
            <a:r>
              <a:rPr b="1" lang="en-US" sz="1800">
                <a:solidFill>
                  <a:schemeClr val="dk1"/>
                </a:solidFill>
              </a:rPr>
              <a:t> </a:t>
            </a:r>
            <a:r>
              <a:rPr b="1" i="0" lang="en-US" sz="1800" u="none" cap="none" strike="noStrike">
                <a:solidFill>
                  <a:schemeClr val="dk1"/>
                </a:solidFill>
                <a:latin typeface="Arial"/>
                <a:ea typeface="Arial"/>
                <a:cs typeface="Arial"/>
                <a:sym typeface="Arial"/>
              </a:rPr>
              <a:t>Vijay </a:t>
            </a:r>
            <a:r>
              <a:rPr b="1" lang="en-US" sz="1800">
                <a:solidFill>
                  <a:schemeClr val="dk1"/>
                </a:solidFill>
              </a:rPr>
              <a:t>K</a:t>
            </a:r>
            <a:r>
              <a:rPr b="1" i="0" lang="en-US" sz="1800" u="none" cap="none" strike="noStrike">
                <a:solidFill>
                  <a:schemeClr val="dk1"/>
                </a:solidFill>
                <a:latin typeface="Arial"/>
                <a:ea typeface="Arial"/>
                <a:cs typeface="Arial"/>
                <a:sym typeface="Arial"/>
              </a:rPr>
              <a:t>umar Kakra (ENG19CS0059)</a:t>
            </a:r>
            <a:endParaRPr b="1"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Noto Sans Symbols"/>
              <a:buNone/>
            </a:pPr>
            <a:r>
              <a:rPr b="1" i="0" lang="en-US" sz="1800" u="none" cap="none" strike="noStrike">
                <a:solidFill>
                  <a:schemeClr val="dk1"/>
                </a:solidFill>
                <a:latin typeface="Arial"/>
                <a:ea typeface="Arial"/>
                <a:cs typeface="Arial"/>
                <a:sym typeface="Arial"/>
              </a:rPr>
              <a:t>Dheeraj Kumar (ENG19CS0085)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404040"/>
              </a:buClr>
              <a:buSzPts val="1800"/>
              <a:buFont typeface="Noto Sans Symbols"/>
              <a:buNone/>
            </a:pPr>
            <a:r>
              <a:t/>
            </a:r>
            <a:endParaRPr b="1" i="0" sz="1800" u="none" cap="none" strike="noStrike">
              <a:solidFill>
                <a:schemeClr val="dk1"/>
              </a:solidFill>
              <a:latin typeface="Arial"/>
              <a:ea typeface="Arial"/>
              <a:cs typeface="Arial"/>
              <a:sym typeface="Arial"/>
            </a:endParaRPr>
          </a:p>
        </p:txBody>
      </p:sp>
      <p:sp>
        <p:nvSpPr>
          <p:cNvPr id="182" name="Google Shape;182;p1"/>
          <p:cNvSpPr txBox="1"/>
          <p:nvPr/>
        </p:nvSpPr>
        <p:spPr>
          <a:xfrm>
            <a:off x="1619250" y="1697038"/>
            <a:ext cx="59055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70C0"/>
              </a:buClr>
              <a:buSzPts val="2400"/>
              <a:buFont typeface="Noto Sans Symbols"/>
              <a:buNone/>
            </a:pPr>
            <a:r>
              <a:rPr b="1" i="0" lang="en-US" sz="2400" u="none" cap="none" strike="noStrike">
                <a:solidFill>
                  <a:srgbClr val="0070C0"/>
                </a:solidFill>
                <a:latin typeface="Calibri"/>
                <a:ea typeface="Calibri"/>
                <a:cs typeface="Calibri"/>
                <a:sym typeface="Calibri"/>
              </a:rPr>
              <a:t>Major Project </a:t>
            </a:r>
            <a:r>
              <a:rPr b="1" lang="en-US" sz="2400">
                <a:solidFill>
                  <a:srgbClr val="0070C0"/>
                </a:solidFill>
                <a:latin typeface="Calibri"/>
                <a:ea typeface="Calibri"/>
                <a:cs typeface="Calibri"/>
                <a:sym typeface="Calibri"/>
              </a:rPr>
              <a:t>Stage</a:t>
            </a:r>
            <a:r>
              <a:rPr b="1" i="0" lang="en-US" sz="2400" u="none" cap="none" strike="noStrike">
                <a:solidFill>
                  <a:srgbClr val="0070C0"/>
                </a:solidFill>
                <a:latin typeface="Calibri"/>
                <a:ea typeface="Calibri"/>
                <a:cs typeface="Calibri"/>
                <a:sym typeface="Calibri"/>
              </a:rPr>
              <a:t>-</a:t>
            </a:r>
            <a:r>
              <a:rPr b="1" lang="en-US" sz="2400">
                <a:solidFill>
                  <a:srgbClr val="0070C0"/>
                </a:solidFill>
                <a:latin typeface="Calibri"/>
                <a:ea typeface="Calibri"/>
                <a:cs typeface="Calibri"/>
                <a:sym typeface="Calibri"/>
              </a:rPr>
              <a:t>II</a:t>
            </a:r>
            <a:endParaRPr b="0" i="0" sz="1400" u="none" cap="none" strike="noStrike">
              <a:solidFill>
                <a:srgbClr val="000000"/>
              </a:solidFill>
              <a:latin typeface="Arial"/>
              <a:ea typeface="Arial"/>
              <a:cs typeface="Arial"/>
              <a:sym typeface="Arial"/>
            </a:endParaRPr>
          </a:p>
        </p:txBody>
      </p:sp>
      <p:pic>
        <p:nvPicPr>
          <p:cNvPr id="183" name="Google Shape;183;p1"/>
          <p:cNvPicPr preferRelativeResize="0"/>
          <p:nvPr/>
        </p:nvPicPr>
        <p:blipFill rotWithShape="1">
          <a:blip r:embed="rId3">
            <a:alphaModFix/>
          </a:blip>
          <a:srcRect b="0" l="0" r="0" t="0"/>
          <a:stretch/>
        </p:blipFill>
        <p:spPr>
          <a:xfrm>
            <a:off x="0" y="17463"/>
            <a:ext cx="1284288" cy="1112837"/>
          </a:xfrm>
          <a:prstGeom prst="rect">
            <a:avLst/>
          </a:prstGeom>
          <a:noFill/>
          <a:ln>
            <a:noFill/>
          </a:ln>
        </p:spPr>
      </p:pic>
      <p:sp>
        <p:nvSpPr>
          <p:cNvPr id="184" name="Google Shape;184;p1"/>
          <p:cNvSpPr txBox="1"/>
          <p:nvPr/>
        </p:nvSpPr>
        <p:spPr>
          <a:xfrm>
            <a:off x="381000" y="1044575"/>
            <a:ext cx="8763000" cy="73183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1"/>
              </a:buClr>
              <a:buSzPts val="1820"/>
              <a:buFont typeface="Noto Sans Symbols"/>
              <a:buNone/>
            </a:pPr>
            <a:r>
              <a:rPr b="1" i="0" lang="en-US" sz="2800" u="none" cap="none" strike="noStrike">
                <a:solidFill>
                  <a:srgbClr val="0D0D47"/>
                </a:solidFill>
                <a:latin typeface="Calibri"/>
                <a:ea typeface="Calibri"/>
                <a:cs typeface="Calibri"/>
                <a:sym typeface="Calibri"/>
              </a:rPr>
              <a:t>Department of Computer Science and Engineering</a:t>
            </a:r>
            <a:endParaRPr b="1" i="0" sz="2800" u="none" cap="none" strike="noStrike">
              <a:solidFill>
                <a:srgbClr val="0D0D47"/>
              </a:solidFill>
              <a:latin typeface="Calibri"/>
              <a:ea typeface="Calibri"/>
              <a:cs typeface="Calibri"/>
              <a:sym typeface="Calibri"/>
            </a:endParaRPr>
          </a:p>
        </p:txBody>
      </p:sp>
      <p:sp>
        <p:nvSpPr>
          <p:cNvPr id="185" name="Google Shape;185;p1"/>
          <p:cNvSpPr txBox="1"/>
          <p:nvPr/>
        </p:nvSpPr>
        <p:spPr>
          <a:xfrm>
            <a:off x="1809750" y="3848838"/>
            <a:ext cx="59055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217"/>
              </a:buClr>
              <a:buSzPts val="2000"/>
              <a:buFont typeface="Noto Sans Symbols"/>
              <a:buNone/>
            </a:pPr>
            <a:r>
              <a:rPr b="1" i="0" lang="en-US" sz="2000" u="none" cap="none" strike="noStrike">
                <a:solidFill>
                  <a:srgbClr val="003217"/>
                </a:solidFill>
                <a:latin typeface="Calibri"/>
                <a:ea typeface="Calibri"/>
                <a:cs typeface="Calibri"/>
                <a:sym typeface="Calibri"/>
              </a:rPr>
              <a:t>Under the Supervision of</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3217"/>
              </a:buClr>
              <a:buSzPts val="2000"/>
              <a:buFont typeface="Noto Sans Symbols"/>
              <a:buNone/>
            </a:pPr>
            <a:r>
              <a:rPr b="1" lang="en-US" sz="2000">
                <a:solidFill>
                  <a:srgbClr val="003217"/>
                </a:solidFill>
                <a:latin typeface="Calibri"/>
                <a:ea typeface="Calibri"/>
                <a:cs typeface="Calibri"/>
                <a:sym typeface="Calibri"/>
              </a:rPr>
              <a:t>Prof. Amrithavalli. M</a:t>
            </a:r>
            <a:endParaRPr b="0" i="0" sz="1400" u="none" cap="none" strike="noStrike">
              <a:solidFill>
                <a:srgbClr val="000000"/>
              </a:solidFill>
              <a:latin typeface="Arial"/>
              <a:ea typeface="Arial"/>
              <a:cs typeface="Arial"/>
              <a:sym typeface="Arial"/>
            </a:endParaRPr>
          </a:p>
        </p:txBody>
      </p:sp>
      <p:sp>
        <p:nvSpPr>
          <p:cNvPr id="186" name="Google Shape;186;p1"/>
          <p:cNvSpPr txBox="1"/>
          <p:nvPr>
            <p:ph idx="12" type="sldNum"/>
          </p:nvPr>
        </p:nvSpPr>
        <p:spPr>
          <a:xfrm>
            <a:off x="423863" y="4529138"/>
            <a:ext cx="584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fld id="{00000000-1234-1234-1234-123412341234}" type="slidenum">
              <a:rPr lang="en-US"/>
              <a:t>‹#›</a:t>
            </a:fld>
            <a:endParaRPr/>
          </a:p>
        </p:txBody>
      </p:sp>
      <p:sp>
        <p:nvSpPr>
          <p:cNvPr id="187" name="Google Shape;187;p1"/>
          <p:cNvSpPr txBox="1"/>
          <p:nvPr/>
        </p:nvSpPr>
        <p:spPr>
          <a:xfrm>
            <a:off x="3833100" y="2284713"/>
            <a:ext cx="1477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C4043"/>
              </a:buClr>
              <a:buSzPts val="1800"/>
              <a:buFont typeface="Noto Sans Symbols"/>
              <a:buNone/>
            </a:pPr>
            <a:r>
              <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1580baeda3a_2_23"/>
          <p:cNvSpPr txBox="1"/>
          <p:nvPr>
            <p:ph type="title"/>
          </p:nvPr>
        </p:nvSpPr>
        <p:spPr>
          <a:xfrm>
            <a:off x="1658125" y="311713"/>
            <a:ext cx="6589800" cy="747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b="1" lang="en-US">
                <a:latin typeface="Calibri"/>
                <a:ea typeface="Calibri"/>
                <a:cs typeface="Calibri"/>
                <a:sym typeface="Calibri"/>
              </a:rPr>
              <a:t>State of the Art-work</a:t>
            </a:r>
            <a:br>
              <a:rPr b="1" lang="en-US">
                <a:latin typeface="Calibri"/>
                <a:ea typeface="Calibri"/>
                <a:cs typeface="Calibri"/>
                <a:sym typeface="Calibri"/>
              </a:rPr>
            </a:br>
            <a:endParaRPr b="1">
              <a:latin typeface="Calibri"/>
              <a:ea typeface="Calibri"/>
              <a:cs typeface="Calibri"/>
              <a:sym typeface="Calibri"/>
            </a:endParaRPr>
          </a:p>
        </p:txBody>
      </p:sp>
      <p:sp>
        <p:nvSpPr>
          <p:cNvPr id="258" name="Google Shape;258;g1580baeda3a_2_23"/>
          <p:cNvSpPr txBox="1"/>
          <p:nvPr>
            <p:ph idx="10" type="dt"/>
          </p:nvPr>
        </p:nvSpPr>
        <p:spPr>
          <a:xfrm>
            <a:off x="1657350" y="6091238"/>
            <a:ext cx="1066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9/9/2022</a:t>
            </a:r>
            <a:endParaRPr/>
          </a:p>
        </p:txBody>
      </p:sp>
      <p:sp>
        <p:nvSpPr>
          <p:cNvPr id="259" name="Google Shape;259;g1580baeda3a_2_23"/>
          <p:cNvSpPr txBox="1"/>
          <p:nvPr>
            <p:ph idx="11" type="ftr"/>
          </p:nvPr>
        </p:nvSpPr>
        <p:spPr>
          <a:xfrm>
            <a:off x="2895600" y="6103938"/>
            <a:ext cx="4876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Dept of CSE., SOE-Dayananda Sagar University</a:t>
            </a:r>
            <a:endParaRPr/>
          </a:p>
        </p:txBody>
      </p:sp>
      <p:graphicFrame>
        <p:nvGraphicFramePr>
          <p:cNvPr id="260" name="Google Shape;260;g1580baeda3a_2_23"/>
          <p:cNvGraphicFramePr/>
          <p:nvPr/>
        </p:nvGraphicFramePr>
        <p:xfrm>
          <a:off x="186275" y="1184033"/>
          <a:ext cx="3000000" cy="3000000"/>
        </p:xfrm>
        <a:graphic>
          <a:graphicData uri="http://schemas.openxmlformats.org/drawingml/2006/table">
            <a:tbl>
              <a:tblPr bandRow="1" firstRow="1">
                <a:noFill/>
                <a:tableStyleId>{BABF3216-06F2-4A3C-84EC-1A82B5F6AD3D}</a:tableStyleId>
              </a:tblPr>
              <a:tblGrid>
                <a:gridCol w="1802150"/>
                <a:gridCol w="1802150"/>
                <a:gridCol w="1802150"/>
                <a:gridCol w="1802150"/>
                <a:gridCol w="1802150"/>
              </a:tblGrid>
              <a:tr h="14189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Author’s Name/ Paper Title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Conference/Journal Name and year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Technology/ Design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Results shared by author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What you infer</a:t>
                      </a:r>
                      <a:endParaRPr sz="1400" u="none" cap="none" strike="noStrike"/>
                    </a:p>
                  </a:txBody>
                  <a:tcPr marT="45725" marB="45725" marR="91450" marL="91450"/>
                </a:tc>
              </a:tr>
              <a:tr h="1971650">
                <a:tc>
                  <a:txBody>
                    <a:bodyPr/>
                    <a:lstStyle/>
                    <a:p>
                      <a:pPr indent="0" lvl="0" marL="0" marR="0" rtl="0" algn="l">
                        <a:lnSpc>
                          <a:spcPct val="100000"/>
                        </a:lnSpc>
                        <a:spcBef>
                          <a:spcPts val="0"/>
                        </a:spcBef>
                        <a:spcAft>
                          <a:spcPts val="0"/>
                        </a:spcAft>
                        <a:buClr>
                          <a:srgbClr val="000000"/>
                        </a:buClr>
                        <a:buSzPts val="1200"/>
                        <a:buFont typeface="Arial"/>
                        <a:buNone/>
                      </a:pPr>
                      <a:r>
                        <a:rPr lang="en-US" sz="1200"/>
                        <a:t>[5] Tensorflow Based Image Classification using Advanced Convolutional Neural Network</a:t>
                      </a:r>
                      <a:endParaRPr sz="11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US" sz="1200"/>
                        <a:t>International Journal of Recent Technology and Engineering (IJRTE)</a:t>
                      </a:r>
                      <a:endParaRPr sz="1200"/>
                    </a:p>
                    <a:p>
                      <a:pPr indent="0" lvl="0" marL="0" marR="0" rtl="0" algn="l">
                        <a:lnSpc>
                          <a:spcPct val="100000"/>
                        </a:lnSpc>
                        <a:spcBef>
                          <a:spcPts val="0"/>
                        </a:spcBef>
                        <a:spcAft>
                          <a:spcPts val="0"/>
                        </a:spcAft>
                        <a:buClr>
                          <a:schemeClr val="dk1"/>
                        </a:buClr>
                        <a:buSzPts val="1100"/>
                        <a:buFont typeface="Arial"/>
                        <a:buNone/>
                      </a:pPr>
                      <a:r>
                        <a:rPr lang="en-US" sz="1200"/>
                        <a:t>(2020)</a:t>
                      </a:r>
                      <a:endParaRPr sz="1200"/>
                    </a:p>
                    <a:p>
                      <a:pPr indent="0" lvl="0" marL="0" marR="0" rtl="0" algn="l">
                        <a:lnSpc>
                          <a:spcPct val="100000"/>
                        </a:lnSpc>
                        <a:spcBef>
                          <a:spcPts val="0"/>
                        </a:spcBef>
                        <a:spcAft>
                          <a:spcPts val="0"/>
                        </a:spcAft>
                        <a:buClr>
                          <a:srgbClr val="000000"/>
                        </a:buClr>
                        <a:buSzPts val="1200"/>
                        <a:buFont typeface="Arial"/>
                        <a:buNone/>
                      </a:pPr>
                      <a:r>
                        <a:t/>
                      </a:r>
                      <a:endParaRPr sz="1200"/>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US" sz="1200"/>
                        <a:t>Advanced CNN with Tensorflow Framework </a:t>
                      </a:r>
                      <a:endParaRPr sz="1200"/>
                    </a:p>
                    <a:p>
                      <a:pPr indent="0" lvl="0" marL="0" marR="0" rtl="0" algn="l">
                        <a:lnSpc>
                          <a:spcPct val="100000"/>
                        </a:lnSpc>
                        <a:spcBef>
                          <a:spcPts val="0"/>
                        </a:spcBef>
                        <a:spcAft>
                          <a:spcPts val="0"/>
                        </a:spcAft>
                        <a:buClr>
                          <a:srgbClr val="000000"/>
                        </a:buClr>
                        <a:buSzPts val="1200"/>
                        <a:buFont typeface="Arial"/>
                        <a:buNone/>
                      </a:pPr>
                      <a:r>
                        <a:t/>
                      </a:r>
                      <a:endParaRPr sz="1200"/>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1200"/>
                        <a:t>Advanced CNN are very faster in comparison to other, it take very less time for classification with over 95% accuracy rate.</a:t>
                      </a:r>
                      <a:endParaRPr sz="1200"/>
                    </a:p>
                    <a:p>
                      <a:pPr indent="0" lvl="0" marL="0" marR="0" rtl="0" algn="l">
                        <a:lnSpc>
                          <a:spcPct val="100000"/>
                        </a:lnSpc>
                        <a:spcBef>
                          <a:spcPts val="0"/>
                        </a:spcBef>
                        <a:spcAft>
                          <a:spcPts val="0"/>
                        </a:spcAft>
                        <a:buClr>
                          <a:srgbClr val="000000"/>
                        </a:buClr>
                        <a:buSzPts val="1100"/>
                        <a:buFont typeface="Arial"/>
                        <a:buNone/>
                      </a:pPr>
                      <a:r>
                        <a:t/>
                      </a:r>
                      <a:endParaRPr sz="1100"/>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a:t>DNN was not accurate and in CNN validation loss is high which causes overfitting, so Advanced CNN was used.</a:t>
                      </a:r>
                      <a:endParaRPr sz="1200" u="none" cap="none" strike="noStrike"/>
                    </a:p>
                  </a:txBody>
                  <a:tcPr marT="45725" marB="45725" marR="91450" marL="91450">
                    <a:lnB cap="flat" cmpd="sng" w="12700">
                      <a:solidFill>
                        <a:schemeClr val="lt1"/>
                      </a:solidFill>
                      <a:prstDash val="solid"/>
                      <a:round/>
                      <a:headEnd len="sm" w="sm" type="none"/>
                      <a:tailEnd len="sm" w="sm" type="none"/>
                    </a:lnB>
                  </a:tcPr>
                </a:tc>
              </a:tr>
              <a:tr h="2313775">
                <a:tc>
                  <a:txBody>
                    <a:bodyPr/>
                    <a:lstStyle/>
                    <a:p>
                      <a:pPr indent="0" lvl="0" marL="0" marR="0" rtl="0" algn="l">
                        <a:lnSpc>
                          <a:spcPct val="100000"/>
                        </a:lnSpc>
                        <a:spcBef>
                          <a:spcPts val="0"/>
                        </a:spcBef>
                        <a:spcAft>
                          <a:spcPts val="0"/>
                        </a:spcAft>
                        <a:buClr>
                          <a:srgbClr val="000000"/>
                        </a:buClr>
                        <a:buSzPts val="1200"/>
                        <a:buFont typeface="Arial"/>
                        <a:buNone/>
                      </a:pPr>
                      <a:r>
                        <a:rPr lang="en-US" sz="1200"/>
                        <a:t>[6] </a:t>
                      </a:r>
                      <a:r>
                        <a:rPr lang="en-US" sz="1200"/>
                        <a:t>Image Classification Using Convolutional Neural Network</a:t>
                      </a:r>
                      <a:endParaRPr sz="11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a:t>International Journal of Emerging Trends in Engineering Research (2020)</a:t>
                      </a:r>
                      <a:endParaRPr sz="12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a:t>Computer Vision, Supervised Classifier, Unsupervised Classifier, Image Classification</a:t>
                      </a:r>
                      <a:endParaRPr sz="12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a:t>CIFAR-10 dataset. This dataset contains 60000 training images of size 32*32 in 10 classes, Out of which 50000 are training images and the remaining 10000 are testing images</a:t>
                      </a:r>
                      <a:endParaRPr sz="11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a:t>For image classification a system that itself can extract features efficiently and classify them is used.</a:t>
                      </a:r>
                      <a:endParaRPr sz="1200"/>
                    </a:p>
                    <a:p>
                      <a:pPr indent="0" lvl="0" marL="0" marR="0" rtl="0" algn="l">
                        <a:lnSpc>
                          <a:spcPct val="100000"/>
                        </a:lnSpc>
                        <a:spcBef>
                          <a:spcPts val="0"/>
                        </a:spcBef>
                        <a:spcAft>
                          <a:spcPts val="0"/>
                        </a:spcAft>
                        <a:buClr>
                          <a:srgbClr val="000000"/>
                        </a:buClr>
                        <a:buSzPts val="1200"/>
                        <a:buFont typeface="Arial"/>
                        <a:buNone/>
                      </a:pPr>
                      <a:r>
                        <a:rPr lang="en-US" sz="1200"/>
                        <a:t>Convlayers to extract features and max pooling to decrease the size of image, increases accuracy.</a:t>
                      </a:r>
                      <a:endParaRPr sz="12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rgbClr val="FFFFFF"/>
                      </a:solidFill>
                      <a:prstDash val="solid"/>
                      <a:round/>
                      <a:headEnd len="sm" w="sm" type="none"/>
                      <a:tailEnd len="sm" w="sm" type="none"/>
                    </a:lnB>
                  </a:tcPr>
                </a:tc>
              </a:tr>
            </a:tbl>
          </a:graphicData>
        </a:graphic>
      </p:graphicFrame>
      <p:sp>
        <p:nvSpPr>
          <p:cNvPr id="261" name="Google Shape;261;g1580baeda3a_2_23"/>
          <p:cNvSpPr txBox="1"/>
          <p:nvPr>
            <p:ph idx="12" type="sldNum"/>
          </p:nvPr>
        </p:nvSpPr>
        <p:spPr>
          <a:xfrm>
            <a:off x="7948613" y="6140450"/>
            <a:ext cx="776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900"/>
              <a:buNone/>
            </a:pPr>
            <a:fld id="{00000000-1234-1234-1234-123412341234}" type="slidenum">
              <a:rPr lang="en-US"/>
              <a:t>‹#›</a:t>
            </a:fld>
            <a:r>
              <a:rPr lang="en-US"/>
              <a:t> of 12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fee156d805_5_4"/>
          <p:cNvSpPr txBox="1"/>
          <p:nvPr>
            <p:ph type="title"/>
          </p:nvPr>
        </p:nvSpPr>
        <p:spPr>
          <a:xfrm>
            <a:off x="1658125" y="311713"/>
            <a:ext cx="6589800" cy="747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b="1" lang="en-US">
                <a:latin typeface="Calibri"/>
                <a:ea typeface="Calibri"/>
                <a:cs typeface="Calibri"/>
                <a:sym typeface="Calibri"/>
              </a:rPr>
              <a:t>State of the Art-work</a:t>
            </a:r>
            <a:br>
              <a:rPr b="1" lang="en-US">
                <a:latin typeface="Calibri"/>
                <a:ea typeface="Calibri"/>
                <a:cs typeface="Calibri"/>
                <a:sym typeface="Calibri"/>
              </a:rPr>
            </a:br>
            <a:endParaRPr b="1">
              <a:latin typeface="Calibri"/>
              <a:ea typeface="Calibri"/>
              <a:cs typeface="Calibri"/>
              <a:sym typeface="Calibri"/>
            </a:endParaRPr>
          </a:p>
        </p:txBody>
      </p:sp>
      <p:sp>
        <p:nvSpPr>
          <p:cNvPr id="267" name="Google Shape;267;gfee156d805_5_4"/>
          <p:cNvSpPr txBox="1"/>
          <p:nvPr>
            <p:ph idx="10" type="dt"/>
          </p:nvPr>
        </p:nvSpPr>
        <p:spPr>
          <a:xfrm>
            <a:off x="1657350" y="6091238"/>
            <a:ext cx="1066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9/9/2022</a:t>
            </a:r>
            <a:endParaRPr/>
          </a:p>
        </p:txBody>
      </p:sp>
      <p:sp>
        <p:nvSpPr>
          <p:cNvPr id="268" name="Google Shape;268;gfee156d805_5_4"/>
          <p:cNvSpPr txBox="1"/>
          <p:nvPr>
            <p:ph idx="11" type="ftr"/>
          </p:nvPr>
        </p:nvSpPr>
        <p:spPr>
          <a:xfrm>
            <a:off x="2895600" y="6103938"/>
            <a:ext cx="4876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Dept of CSE., SOE-Dayananda Sagar University</a:t>
            </a:r>
            <a:endParaRPr/>
          </a:p>
        </p:txBody>
      </p:sp>
      <p:graphicFrame>
        <p:nvGraphicFramePr>
          <p:cNvPr id="269" name="Google Shape;269;gfee156d805_5_4"/>
          <p:cNvGraphicFramePr/>
          <p:nvPr/>
        </p:nvGraphicFramePr>
        <p:xfrm>
          <a:off x="80525" y="1233798"/>
          <a:ext cx="3000000" cy="3000000"/>
        </p:xfrm>
        <a:graphic>
          <a:graphicData uri="http://schemas.openxmlformats.org/drawingml/2006/table">
            <a:tbl>
              <a:tblPr bandRow="1" firstRow="1">
                <a:noFill/>
                <a:tableStyleId>{BABF3216-06F2-4A3C-84EC-1A82B5F6AD3D}</a:tableStyleId>
              </a:tblPr>
              <a:tblGrid>
                <a:gridCol w="1794675"/>
                <a:gridCol w="1794675"/>
                <a:gridCol w="1794675"/>
                <a:gridCol w="1794675"/>
                <a:gridCol w="1794675"/>
              </a:tblGrid>
              <a:tr h="10425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Author’s Name/ Paper Title </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Conference/Journal Name and year</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Technology/ Design</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Results shared by author</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What you infer</a:t>
                      </a:r>
                      <a:endParaRPr sz="1400" u="none" cap="none" strike="noStrike"/>
                    </a:p>
                  </a:txBody>
                  <a:tcPr marT="45725" marB="45725" marR="91450" marL="91450">
                    <a:lnB cap="flat" cmpd="sng" w="12700">
                      <a:solidFill>
                        <a:schemeClr val="lt1"/>
                      </a:solidFill>
                      <a:prstDash val="solid"/>
                      <a:round/>
                      <a:headEnd len="sm" w="sm" type="none"/>
                      <a:tailEnd len="sm" w="sm" type="none"/>
                    </a:lnB>
                  </a:tcPr>
                </a:tc>
              </a:tr>
              <a:tr h="1932875">
                <a:tc>
                  <a:txBody>
                    <a:bodyPr/>
                    <a:lstStyle/>
                    <a:p>
                      <a:pPr indent="0" lvl="0" marL="0" marR="0" rtl="0" algn="l">
                        <a:lnSpc>
                          <a:spcPct val="100000"/>
                        </a:lnSpc>
                        <a:spcBef>
                          <a:spcPts val="0"/>
                        </a:spcBef>
                        <a:spcAft>
                          <a:spcPts val="0"/>
                        </a:spcAft>
                        <a:buClr>
                          <a:srgbClr val="000000"/>
                        </a:buClr>
                        <a:buSzPts val="1200"/>
                        <a:buFont typeface="Arial"/>
                        <a:buNone/>
                      </a:pPr>
                      <a:r>
                        <a:rPr lang="en-US" sz="1200"/>
                        <a:t>[7] Image Classification Using CNN</a:t>
                      </a:r>
                      <a:endParaRPr sz="11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a:t>INTERNATIONAL CONFERENCE ON INNOVATIVE COMPUTING AND COMMUNICATION (ICICC 2021)</a:t>
                      </a:r>
                      <a:endParaRPr sz="12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a:t>CNN, Curvelet transform, Quality Assessment, Image Classification, CBIR</a:t>
                      </a:r>
                      <a:endParaRPr sz="12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a:t>used cifar-10 dataset classes and then applied CNN technique on 3 classes and obtained 94 percent validation accuracy</a:t>
                      </a:r>
                      <a:endParaRPr sz="11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a:t>CNN techniques are been used to perform different operations and based on the computational power</a:t>
                      </a:r>
                      <a:endParaRPr sz="12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rgbClr val="FFFFFF"/>
                      </a:solidFill>
                      <a:prstDash val="solid"/>
                      <a:round/>
                      <a:headEnd len="sm" w="sm" type="none"/>
                      <a:tailEnd len="sm" w="sm" type="none"/>
                    </a:lnB>
                  </a:tcPr>
                </a:tc>
              </a:tr>
              <a:tr h="2574150">
                <a:tc>
                  <a:txBody>
                    <a:bodyPr/>
                    <a:lstStyle/>
                    <a:p>
                      <a:pPr indent="0" lvl="0" marL="0" rtl="0" algn="l">
                        <a:lnSpc>
                          <a:spcPct val="120000"/>
                        </a:lnSpc>
                        <a:spcBef>
                          <a:spcPts val="0"/>
                        </a:spcBef>
                        <a:spcAft>
                          <a:spcPts val="0"/>
                        </a:spcAft>
                        <a:buClr>
                          <a:schemeClr val="dk1"/>
                        </a:buClr>
                        <a:buSzPts val="1100"/>
                        <a:buFont typeface="Arial"/>
                        <a:buNone/>
                      </a:pPr>
                      <a:r>
                        <a:rPr lang="en-US" sz="1300">
                          <a:latin typeface="Arial"/>
                          <a:ea typeface="Arial"/>
                          <a:cs typeface="Arial"/>
                          <a:sym typeface="Arial"/>
                        </a:rPr>
                        <a:t>[8] </a:t>
                      </a:r>
                      <a:r>
                        <a:rPr lang="en-US" sz="1300">
                          <a:latin typeface="Arial"/>
                          <a:ea typeface="Arial"/>
                          <a:cs typeface="Arial"/>
                          <a:sym typeface="Arial"/>
                        </a:rPr>
                        <a:t>Image Classification Using Machine Learning and Deep Learning Model</a:t>
                      </a:r>
                      <a:endParaRPr sz="1300">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a:t>International Journal of Emerging Trends in Engineering Research (2020)</a:t>
                      </a:r>
                      <a:endParaRPr sz="12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a:t>Image, Dog ,Cat, Classification, Relu,</a:t>
                      </a:r>
                      <a:endParaRPr sz="1200"/>
                    </a:p>
                    <a:p>
                      <a:pPr indent="0" lvl="0" marL="0" marR="0" rtl="0" algn="l">
                        <a:lnSpc>
                          <a:spcPct val="100000"/>
                        </a:lnSpc>
                        <a:spcBef>
                          <a:spcPts val="0"/>
                        </a:spcBef>
                        <a:spcAft>
                          <a:spcPts val="0"/>
                        </a:spcAft>
                        <a:buClr>
                          <a:srgbClr val="000000"/>
                        </a:buClr>
                        <a:buSzPts val="1200"/>
                        <a:buFont typeface="Arial"/>
                        <a:buNone/>
                      </a:pPr>
                      <a:r>
                        <a:rPr lang="en-US" sz="1200"/>
                        <a:t>SoftMax, Pooling, Machine Learning. </a:t>
                      </a:r>
                      <a:endParaRPr sz="1200"/>
                    </a:p>
                    <a:p>
                      <a:pPr indent="0" lvl="0" marL="0" marR="0" rtl="0" algn="l">
                        <a:lnSpc>
                          <a:spcPct val="100000"/>
                        </a:lnSpc>
                        <a:spcBef>
                          <a:spcPts val="0"/>
                        </a:spcBef>
                        <a:spcAft>
                          <a:spcPts val="0"/>
                        </a:spcAft>
                        <a:buClr>
                          <a:srgbClr val="000000"/>
                        </a:buClr>
                        <a:buSzPts val="1200"/>
                        <a:buFont typeface="Arial"/>
                        <a:buNone/>
                      </a:pPr>
                      <a:r>
                        <a:rPr lang="en-US" sz="1200"/>
                        <a:t>Two main Technology DNN, ANN</a:t>
                      </a:r>
                      <a:endParaRPr sz="12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a:t>Result model with lowest loss in validation is used (0.55) with accuracy 0.78 in validation images, </a:t>
                      </a:r>
                      <a:r>
                        <a:rPr lang="en-US" sz="1200"/>
                        <a:t>achieved the best classification accuracy of 88.31 % </a:t>
                      </a:r>
                      <a:endParaRPr sz="11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a:t>with the optimal parameter settings of the proposed architecture, Training the CNN with various epochs and with restricted layers demonstrated the constrained space for further change in test accuracy.</a:t>
                      </a:r>
                      <a:endParaRPr sz="12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
        <p:nvSpPr>
          <p:cNvPr id="270" name="Google Shape;270;gfee156d805_5_4"/>
          <p:cNvSpPr txBox="1"/>
          <p:nvPr>
            <p:ph idx="12" type="sldNum"/>
          </p:nvPr>
        </p:nvSpPr>
        <p:spPr>
          <a:xfrm>
            <a:off x="8469313" y="6858000"/>
            <a:ext cx="776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900"/>
              <a:buNone/>
            </a:pPr>
            <a:fld id="{00000000-1234-1234-1234-123412341234}" type="slidenum">
              <a:rPr lang="en-US"/>
              <a:t>‹#›</a:t>
            </a:fld>
            <a:r>
              <a:rPr lang="en-US"/>
              <a:t> of 12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18e95bb3a6d_0_0"/>
          <p:cNvSpPr txBox="1"/>
          <p:nvPr>
            <p:ph idx="12" type="sldNum"/>
          </p:nvPr>
        </p:nvSpPr>
        <p:spPr>
          <a:xfrm>
            <a:off x="511175" y="787400"/>
            <a:ext cx="585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2000"/>
              <a:buFont typeface="Arial"/>
              <a:buNone/>
            </a:pPr>
            <a:fld id="{00000000-1234-1234-1234-123412341234}" type="slidenum">
              <a:rPr lang="en-US"/>
              <a:t>‹#›</a:t>
            </a:fld>
            <a:endParaRPr/>
          </a:p>
        </p:txBody>
      </p:sp>
      <p:pic>
        <p:nvPicPr>
          <p:cNvPr id="277" name="Google Shape;277;g18e95bb3a6d_0_0"/>
          <p:cNvPicPr preferRelativeResize="0"/>
          <p:nvPr/>
        </p:nvPicPr>
        <p:blipFill>
          <a:blip r:embed="rId3">
            <a:alphaModFix/>
          </a:blip>
          <a:stretch>
            <a:fillRect/>
          </a:stretch>
        </p:blipFill>
        <p:spPr>
          <a:xfrm>
            <a:off x="1197425" y="1676400"/>
            <a:ext cx="7170950" cy="3154125"/>
          </a:xfrm>
          <a:prstGeom prst="rect">
            <a:avLst/>
          </a:prstGeom>
          <a:noFill/>
          <a:ln>
            <a:noFill/>
          </a:ln>
        </p:spPr>
      </p:pic>
      <p:sp>
        <p:nvSpPr>
          <p:cNvPr id="278" name="Google Shape;278;g18e95bb3a6d_0_0"/>
          <p:cNvSpPr txBox="1"/>
          <p:nvPr/>
        </p:nvSpPr>
        <p:spPr>
          <a:xfrm>
            <a:off x="1523875" y="615950"/>
            <a:ext cx="68445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400">
                <a:solidFill>
                  <a:srgbClr val="0070C0"/>
                </a:solidFill>
                <a:latin typeface="Calibri"/>
                <a:ea typeface="Calibri"/>
                <a:cs typeface="Calibri"/>
                <a:sym typeface="Calibri"/>
              </a:rPr>
              <a:t>Design </a:t>
            </a:r>
            <a:endParaRPr sz="3400">
              <a:solidFill>
                <a:srgbClr val="0070C0"/>
              </a:solidFill>
              <a:latin typeface="Calibri"/>
              <a:ea typeface="Calibri"/>
              <a:cs typeface="Calibri"/>
              <a:sym typeface="Calibri"/>
            </a:endParaRPr>
          </a:p>
        </p:txBody>
      </p:sp>
      <p:sp>
        <p:nvSpPr>
          <p:cNvPr id="279" name="Google Shape;279;g18e95bb3a6d_0_0"/>
          <p:cNvSpPr txBox="1"/>
          <p:nvPr/>
        </p:nvSpPr>
        <p:spPr>
          <a:xfrm>
            <a:off x="2803075" y="5293175"/>
            <a:ext cx="3714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i="1" lang="en-US" sz="1800">
                <a:solidFill>
                  <a:schemeClr val="dk1"/>
                </a:solidFill>
                <a:latin typeface="Times New Roman"/>
                <a:ea typeface="Times New Roman"/>
                <a:cs typeface="Times New Roman"/>
                <a:sym typeface="Times New Roman"/>
              </a:rPr>
              <a:t>Image Extraction Process</a:t>
            </a:r>
            <a:endParaRPr b="1" sz="2000">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20c4042abe5_0_13"/>
          <p:cNvSpPr txBox="1"/>
          <p:nvPr>
            <p:ph idx="12" type="sldNum"/>
          </p:nvPr>
        </p:nvSpPr>
        <p:spPr>
          <a:xfrm>
            <a:off x="511175" y="787400"/>
            <a:ext cx="585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2000"/>
              <a:buFont typeface="Arial"/>
              <a:buNone/>
            </a:pPr>
            <a:fld id="{00000000-1234-1234-1234-123412341234}" type="slidenum">
              <a:rPr lang="en-US"/>
              <a:t>‹#›</a:t>
            </a:fld>
            <a:endParaRPr/>
          </a:p>
        </p:txBody>
      </p:sp>
      <p:pic>
        <p:nvPicPr>
          <p:cNvPr id="286" name="Google Shape;286;g20c4042abe5_0_13"/>
          <p:cNvPicPr preferRelativeResize="0"/>
          <p:nvPr/>
        </p:nvPicPr>
        <p:blipFill>
          <a:blip r:embed="rId3">
            <a:alphaModFix/>
          </a:blip>
          <a:stretch>
            <a:fillRect/>
          </a:stretch>
        </p:blipFill>
        <p:spPr>
          <a:xfrm>
            <a:off x="3009777" y="1152500"/>
            <a:ext cx="3915947" cy="3780525"/>
          </a:xfrm>
          <a:prstGeom prst="rect">
            <a:avLst/>
          </a:prstGeom>
          <a:noFill/>
          <a:ln>
            <a:noFill/>
          </a:ln>
        </p:spPr>
      </p:pic>
      <p:sp>
        <p:nvSpPr>
          <p:cNvPr id="287" name="Google Shape;287;g20c4042abe5_0_13"/>
          <p:cNvSpPr txBox="1"/>
          <p:nvPr/>
        </p:nvSpPr>
        <p:spPr>
          <a:xfrm>
            <a:off x="2328050" y="5417150"/>
            <a:ext cx="52794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900">
                <a:latin typeface="Century Gothic"/>
                <a:ea typeface="Century Gothic"/>
                <a:cs typeface="Century Gothic"/>
                <a:sym typeface="Century Gothic"/>
              </a:rPr>
              <a:t>What the Computer See’s</a:t>
            </a:r>
            <a:endParaRPr b="1" sz="2900">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20c4042abe5_0_7"/>
          <p:cNvSpPr txBox="1"/>
          <p:nvPr>
            <p:ph idx="12" type="sldNum"/>
          </p:nvPr>
        </p:nvSpPr>
        <p:spPr>
          <a:xfrm>
            <a:off x="511175" y="787400"/>
            <a:ext cx="585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2000"/>
              <a:buFont typeface="Arial"/>
              <a:buNone/>
            </a:pPr>
            <a:fld id="{00000000-1234-1234-1234-123412341234}" type="slidenum">
              <a:rPr lang="en-US"/>
              <a:t>‹#›</a:t>
            </a:fld>
            <a:endParaRPr/>
          </a:p>
        </p:txBody>
      </p:sp>
      <p:pic>
        <p:nvPicPr>
          <p:cNvPr id="294" name="Google Shape;294;g20c4042abe5_0_7"/>
          <p:cNvPicPr preferRelativeResize="0"/>
          <p:nvPr/>
        </p:nvPicPr>
        <p:blipFill>
          <a:blip r:embed="rId3">
            <a:alphaModFix/>
          </a:blip>
          <a:stretch>
            <a:fillRect/>
          </a:stretch>
        </p:blipFill>
        <p:spPr>
          <a:xfrm>
            <a:off x="2492838" y="1152500"/>
            <a:ext cx="5043175" cy="3245725"/>
          </a:xfrm>
          <a:prstGeom prst="rect">
            <a:avLst/>
          </a:prstGeom>
          <a:noFill/>
          <a:ln>
            <a:noFill/>
          </a:ln>
        </p:spPr>
      </p:pic>
      <p:sp>
        <p:nvSpPr>
          <p:cNvPr id="295" name="Google Shape;295;g20c4042abe5_0_7"/>
          <p:cNvSpPr txBox="1"/>
          <p:nvPr/>
        </p:nvSpPr>
        <p:spPr>
          <a:xfrm>
            <a:off x="2963181" y="4782025"/>
            <a:ext cx="41025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600">
                <a:latin typeface="Century Gothic"/>
                <a:ea typeface="Century Gothic"/>
                <a:cs typeface="Century Gothic"/>
                <a:sym typeface="Century Gothic"/>
              </a:rPr>
              <a:t>What we see</a:t>
            </a:r>
            <a:endParaRPr b="1" sz="3600">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20e1daaf2b7_1_0"/>
          <p:cNvSpPr txBox="1"/>
          <p:nvPr>
            <p:ph idx="12" type="sldNum"/>
          </p:nvPr>
        </p:nvSpPr>
        <p:spPr>
          <a:xfrm>
            <a:off x="511175" y="787400"/>
            <a:ext cx="585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2000"/>
              <a:buFont typeface="Arial"/>
              <a:buNone/>
            </a:pPr>
            <a:fld id="{00000000-1234-1234-1234-123412341234}" type="slidenum">
              <a:rPr lang="en-US"/>
              <a:t>‹#›</a:t>
            </a:fld>
            <a:endParaRPr/>
          </a:p>
        </p:txBody>
      </p:sp>
      <p:pic>
        <p:nvPicPr>
          <p:cNvPr id="302" name="Google Shape;302;g20e1daaf2b7_1_0"/>
          <p:cNvPicPr preferRelativeResize="0"/>
          <p:nvPr/>
        </p:nvPicPr>
        <p:blipFill>
          <a:blip r:embed="rId3">
            <a:alphaModFix/>
          </a:blip>
          <a:stretch>
            <a:fillRect/>
          </a:stretch>
        </p:blipFill>
        <p:spPr>
          <a:xfrm>
            <a:off x="710925" y="1152500"/>
            <a:ext cx="8327850" cy="4290425"/>
          </a:xfrm>
          <a:prstGeom prst="rect">
            <a:avLst/>
          </a:prstGeom>
          <a:noFill/>
          <a:ln>
            <a:noFill/>
          </a:ln>
        </p:spPr>
      </p:pic>
      <p:sp>
        <p:nvSpPr>
          <p:cNvPr id="303" name="Google Shape;303;g20e1daaf2b7_1_0"/>
          <p:cNvSpPr txBox="1"/>
          <p:nvPr/>
        </p:nvSpPr>
        <p:spPr>
          <a:xfrm>
            <a:off x="2008000" y="735200"/>
            <a:ext cx="53325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3500">
              <a:solidFill>
                <a:srgbClr val="0070C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227c5e9675a_0_7"/>
          <p:cNvSpPr txBox="1"/>
          <p:nvPr>
            <p:ph type="title"/>
          </p:nvPr>
        </p:nvSpPr>
        <p:spPr>
          <a:xfrm>
            <a:off x="1945201" y="624110"/>
            <a:ext cx="65892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Calibri"/>
                <a:ea typeface="Calibri"/>
                <a:cs typeface="Calibri"/>
                <a:sym typeface="Calibri"/>
              </a:rPr>
              <a:t>Implementation &amp; Testing.</a:t>
            </a:r>
            <a:endParaRPr b="1">
              <a:latin typeface="Calibri"/>
              <a:ea typeface="Calibri"/>
              <a:cs typeface="Calibri"/>
              <a:sym typeface="Calibri"/>
            </a:endParaRPr>
          </a:p>
        </p:txBody>
      </p:sp>
      <p:sp>
        <p:nvSpPr>
          <p:cNvPr id="310" name="Google Shape;310;g227c5e9675a_0_7"/>
          <p:cNvSpPr txBox="1"/>
          <p:nvPr>
            <p:ph idx="1" type="body"/>
          </p:nvPr>
        </p:nvSpPr>
        <p:spPr>
          <a:xfrm>
            <a:off x="1942415" y="2133600"/>
            <a:ext cx="65919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311" name="Google Shape;311;g227c5e9675a_0_7"/>
          <p:cNvSpPr txBox="1"/>
          <p:nvPr>
            <p:ph idx="12" type="sldNum"/>
          </p:nvPr>
        </p:nvSpPr>
        <p:spPr>
          <a:xfrm>
            <a:off x="7948613" y="6140450"/>
            <a:ext cx="7764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00"/>
              <a:buFont typeface="Arial"/>
              <a:buNone/>
            </a:pPr>
            <a:r>
              <a:rPr lang="en-US"/>
              <a:t>(#)  of 12</a:t>
            </a:r>
            <a:endParaRPr/>
          </a:p>
        </p:txBody>
      </p:sp>
      <p:pic>
        <p:nvPicPr>
          <p:cNvPr id="312" name="Google Shape;312;g227c5e9675a_0_7"/>
          <p:cNvPicPr preferRelativeResize="0"/>
          <p:nvPr/>
        </p:nvPicPr>
        <p:blipFill>
          <a:blip r:embed="rId3">
            <a:alphaModFix/>
          </a:blip>
          <a:stretch>
            <a:fillRect/>
          </a:stretch>
        </p:blipFill>
        <p:spPr>
          <a:xfrm>
            <a:off x="1503850" y="1517650"/>
            <a:ext cx="7142349" cy="51682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227fe04e436_1_0"/>
          <p:cNvSpPr txBox="1"/>
          <p:nvPr>
            <p:ph idx="12" type="sldNum"/>
          </p:nvPr>
        </p:nvSpPr>
        <p:spPr>
          <a:xfrm>
            <a:off x="7948613" y="6140450"/>
            <a:ext cx="7764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00"/>
              <a:buFont typeface="Arial"/>
              <a:buNone/>
            </a:pPr>
            <a:r>
              <a:rPr lang="en-US"/>
              <a:t>(#)  of 12</a:t>
            </a:r>
            <a:endParaRPr/>
          </a:p>
        </p:txBody>
      </p:sp>
      <p:pic>
        <p:nvPicPr>
          <p:cNvPr id="319" name="Google Shape;319;g227fe04e436_1_0"/>
          <p:cNvPicPr preferRelativeResize="0"/>
          <p:nvPr/>
        </p:nvPicPr>
        <p:blipFill>
          <a:blip r:embed="rId3">
            <a:alphaModFix/>
          </a:blip>
          <a:stretch>
            <a:fillRect/>
          </a:stretch>
        </p:blipFill>
        <p:spPr>
          <a:xfrm>
            <a:off x="1852563" y="455375"/>
            <a:ext cx="5438876" cy="4990599"/>
          </a:xfrm>
          <a:prstGeom prst="rect">
            <a:avLst/>
          </a:prstGeom>
          <a:noFill/>
          <a:ln>
            <a:noFill/>
          </a:ln>
        </p:spPr>
      </p:pic>
      <p:pic>
        <p:nvPicPr>
          <p:cNvPr id="320" name="Google Shape;320;g227fe04e436_1_0"/>
          <p:cNvPicPr preferRelativeResize="0"/>
          <p:nvPr/>
        </p:nvPicPr>
        <p:blipFill>
          <a:blip r:embed="rId4">
            <a:alphaModFix/>
          </a:blip>
          <a:stretch>
            <a:fillRect/>
          </a:stretch>
        </p:blipFill>
        <p:spPr>
          <a:xfrm>
            <a:off x="3066724" y="5610200"/>
            <a:ext cx="2828925" cy="895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535d19c95e545778_8"/>
          <p:cNvSpPr txBox="1"/>
          <p:nvPr>
            <p:ph idx="12" type="sldNum"/>
          </p:nvPr>
        </p:nvSpPr>
        <p:spPr>
          <a:xfrm>
            <a:off x="511175" y="787400"/>
            <a:ext cx="585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2000"/>
              <a:buFont typeface="Arial"/>
              <a:buNone/>
            </a:pPr>
            <a:fld id="{00000000-1234-1234-1234-123412341234}" type="slidenum">
              <a:rPr lang="en-US"/>
              <a:t>‹#›</a:t>
            </a:fld>
            <a:endParaRPr/>
          </a:p>
        </p:txBody>
      </p:sp>
      <p:pic>
        <p:nvPicPr>
          <p:cNvPr id="327" name="Google Shape;327;g535d19c95e545778_8"/>
          <p:cNvPicPr preferRelativeResize="0"/>
          <p:nvPr/>
        </p:nvPicPr>
        <p:blipFill>
          <a:blip r:embed="rId3">
            <a:alphaModFix/>
          </a:blip>
          <a:stretch>
            <a:fillRect/>
          </a:stretch>
        </p:blipFill>
        <p:spPr>
          <a:xfrm>
            <a:off x="1235875" y="245113"/>
            <a:ext cx="7742124" cy="636778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227c5e9675a_0_0"/>
          <p:cNvSpPr txBox="1"/>
          <p:nvPr>
            <p:ph type="title"/>
          </p:nvPr>
        </p:nvSpPr>
        <p:spPr>
          <a:xfrm>
            <a:off x="1821025" y="582703"/>
            <a:ext cx="6589200" cy="8442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b="1" lang="en-US">
                <a:latin typeface="Calibri"/>
                <a:ea typeface="Calibri"/>
                <a:cs typeface="Calibri"/>
                <a:sym typeface="Calibri"/>
              </a:rPr>
              <a:t>Results.</a:t>
            </a:r>
            <a:endParaRPr b="1">
              <a:latin typeface="Calibri"/>
              <a:ea typeface="Calibri"/>
              <a:cs typeface="Calibri"/>
              <a:sym typeface="Calibri"/>
            </a:endParaRPr>
          </a:p>
        </p:txBody>
      </p:sp>
      <p:sp>
        <p:nvSpPr>
          <p:cNvPr id="334" name="Google Shape;334;g227c5e9675a_0_0"/>
          <p:cNvSpPr txBox="1"/>
          <p:nvPr>
            <p:ph idx="1" type="body"/>
          </p:nvPr>
        </p:nvSpPr>
        <p:spPr>
          <a:xfrm>
            <a:off x="1177677" y="1540200"/>
            <a:ext cx="7624200" cy="3777600"/>
          </a:xfrm>
          <a:prstGeom prst="rect">
            <a:avLst/>
          </a:prstGeom>
        </p:spPr>
        <p:txBody>
          <a:bodyPr anchorCtr="0" anchor="t" bIns="45700" lIns="91425" spcFirstLastPara="1" rIns="91425" wrap="square" tIns="45700">
            <a:noAutofit/>
          </a:bodyPr>
          <a:lstStyle/>
          <a:p>
            <a:pPr indent="-355600" lvl="0" marL="457200" rtl="0" algn="just">
              <a:lnSpc>
                <a:spcPct val="150000"/>
              </a:lnSpc>
              <a:spcBef>
                <a:spcPts val="1000"/>
              </a:spcBef>
              <a:spcAft>
                <a:spcPts val="0"/>
              </a:spcAft>
              <a:buSzPts val="2000"/>
              <a:buFont typeface="Calibri"/>
              <a:buChar char="●"/>
            </a:pPr>
            <a:r>
              <a:rPr lang="en-US" sz="2000">
                <a:latin typeface="Calibri"/>
                <a:ea typeface="Calibri"/>
                <a:cs typeface="Calibri"/>
                <a:sym typeface="Calibri"/>
              </a:rPr>
              <a:t>There are several tests conducted from this trained model. To prove trained model works, prediction done in a computer which is used in training using new test images Result model with lowest loss in validation is used (0.93) with accuracy 0.85 in validation images.</a:t>
            </a:r>
            <a:endParaRPr sz="2000">
              <a:latin typeface="Calibri"/>
              <a:ea typeface="Calibri"/>
              <a:cs typeface="Calibri"/>
              <a:sym typeface="Calibri"/>
            </a:endParaRPr>
          </a:p>
          <a:p>
            <a:pPr indent="-355600" lvl="0" marL="457200" rtl="0" algn="just">
              <a:lnSpc>
                <a:spcPct val="150000"/>
              </a:lnSpc>
              <a:spcBef>
                <a:spcPts val="0"/>
              </a:spcBef>
              <a:spcAft>
                <a:spcPts val="0"/>
              </a:spcAft>
              <a:buSzPts val="2000"/>
              <a:buFont typeface="Calibri"/>
              <a:buChar char="●"/>
            </a:pPr>
            <a:r>
              <a:rPr lang="en-US" sz="2000">
                <a:latin typeface="Calibri"/>
                <a:ea typeface="Calibri"/>
                <a:cs typeface="Calibri"/>
                <a:sym typeface="Calibri"/>
              </a:rPr>
              <a:t>We also compared our system with two existing CBIR systems, and our system out performed both of them in terms of accuracy and efficiency.</a:t>
            </a:r>
            <a:endParaRPr sz="2000">
              <a:latin typeface="Calibri"/>
              <a:ea typeface="Calibri"/>
              <a:cs typeface="Calibri"/>
              <a:sym typeface="Calibri"/>
            </a:endParaRPr>
          </a:p>
          <a:p>
            <a:pPr indent="0" lvl="0" marL="0" rtl="0" algn="l">
              <a:spcBef>
                <a:spcPts val="1000"/>
              </a:spcBef>
              <a:spcAft>
                <a:spcPts val="0"/>
              </a:spcAft>
              <a:buNone/>
            </a:pPr>
            <a:r>
              <a:t/>
            </a:r>
            <a:endParaRPr sz="2000">
              <a:latin typeface="Calibri"/>
              <a:ea typeface="Calibri"/>
              <a:cs typeface="Calibri"/>
              <a:sym typeface="Calibri"/>
            </a:endParaRPr>
          </a:p>
        </p:txBody>
      </p:sp>
      <p:sp>
        <p:nvSpPr>
          <p:cNvPr id="335" name="Google Shape;335;g227c5e9675a_0_0"/>
          <p:cNvSpPr txBox="1"/>
          <p:nvPr>
            <p:ph idx="12" type="sldNum"/>
          </p:nvPr>
        </p:nvSpPr>
        <p:spPr>
          <a:xfrm>
            <a:off x="7948613" y="6140450"/>
            <a:ext cx="7764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00"/>
              <a:buFont typeface="Arial"/>
              <a:buNone/>
            </a:pPr>
            <a:r>
              <a:rPr lang="en-US"/>
              <a:t>(#)  of 12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
          <p:cNvSpPr txBox="1"/>
          <p:nvPr>
            <p:ph type="title"/>
          </p:nvPr>
        </p:nvSpPr>
        <p:spPr>
          <a:xfrm>
            <a:off x="1676400" y="573088"/>
            <a:ext cx="6589713" cy="747712"/>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b="1" lang="en-US">
                <a:latin typeface="Calibri"/>
                <a:ea typeface="Calibri"/>
                <a:cs typeface="Calibri"/>
                <a:sym typeface="Calibri"/>
              </a:rPr>
              <a:t>Overview</a:t>
            </a:r>
            <a:endParaRPr/>
          </a:p>
        </p:txBody>
      </p:sp>
      <p:sp>
        <p:nvSpPr>
          <p:cNvPr id="193" name="Google Shape;193;p2"/>
          <p:cNvSpPr txBox="1"/>
          <p:nvPr>
            <p:ph idx="1" type="body"/>
          </p:nvPr>
        </p:nvSpPr>
        <p:spPr>
          <a:xfrm>
            <a:off x="1687525" y="1402553"/>
            <a:ext cx="6591300" cy="4763400"/>
          </a:xfrm>
          <a:prstGeom prst="rect">
            <a:avLst/>
          </a:prstGeom>
          <a:noFill/>
          <a:ln>
            <a:noFill/>
          </a:ln>
        </p:spPr>
        <p:txBody>
          <a:bodyPr anchorCtr="0" anchor="t" bIns="45700" lIns="91425" spcFirstLastPara="1" rIns="91425" wrap="square" tIns="45700">
            <a:noAutofit/>
          </a:bodyPr>
          <a:lstStyle/>
          <a:p>
            <a:pPr indent="-355600" lvl="0" marL="342900" rtl="0" algn="l">
              <a:lnSpc>
                <a:spcPct val="100000"/>
              </a:lnSpc>
              <a:spcBef>
                <a:spcPts val="0"/>
              </a:spcBef>
              <a:spcAft>
                <a:spcPts val="0"/>
              </a:spcAft>
              <a:buSzPts val="2000"/>
              <a:buFont typeface="Calibri"/>
              <a:buChar char="🠶"/>
            </a:pPr>
            <a:r>
              <a:rPr lang="en-US" sz="2000">
                <a:latin typeface="Calibri"/>
                <a:ea typeface="Calibri"/>
                <a:cs typeface="Calibri"/>
                <a:sym typeface="Calibri"/>
              </a:rPr>
              <a:t>Abstract</a:t>
            </a:r>
            <a:endParaRPr sz="2000">
              <a:latin typeface="Calibri"/>
              <a:ea typeface="Calibri"/>
              <a:cs typeface="Calibri"/>
              <a:sym typeface="Calibri"/>
            </a:endParaRPr>
          </a:p>
          <a:p>
            <a:pPr indent="-355600" lvl="0" marL="342900" rtl="0" algn="l">
              <a:lnSpc>
                <a:spcPct val="100000"/>
              </a:lnSpc>
              <a:spcBef>
                <a:spcPts val="1000"/>
              </a:spcBef>
              <a:spcAft>
                <a:spcPts val="0"/>
              </a:spcAft>
              <a:buSzPts val="2000"/>
              <a:buFont typeface="Calibri"/>
              <a:buChar char="🠶"/>
            </a:pPr>
            <a:r>
              <a:rPr lang="en-US" sz="2000">
                <a:latin typeface="Calibri"/>
                <a:ea typeface="Calibri"/>
                <a:cs typeface="Calibri"/>
                <a:sym typeface="Calibri"/>
              </a:rPr>
              <a:t>Problem Statement</a:t>
            </a:r>
            <a:endParaRPr sz="2000">
              <a:latin typeface="Calibri"/>
              <a:ea typeface="Calibri"/>
              <a:cs typeface="Calibri"/>
              <a:sym typeface="Calibri"/>
            </a:endParaRPr>
          </a:p>
          <a:p>
            <a:pPr indent="-355600" lvl="0" marL="342900" rtl="0" algn="l">
              <a:lnSpc>
                <a:spcPct val="100000"/>
              </a:lnSpc>
              <a:spcBef>
                <a:spcPts val="1000"/>
              </a:spcBef>
              <a:spcAft>
                <a:spcPts val="0"/>
              </a:spcAft>
              <a:buSzPts val="2000"/>
              <a:buFont typeface="Calibri"/>
              <a:buChar char="🠶"/>
            </a:pPr>
            <a:r>
              <a:rPr lang="en-US" sz="2000">
                <a:latin typeface="Calibri"/>
                <a:ea typeface="Calibri"/>
                <a:cs typeface="Calibri"/>
                <a:sym typeface="Calibri"/>
              </a:rPr>
              <a:t>Introduction</a:t>
            </a:r>
            <a:endParaRPr sz="2000">
              <a:latin typeface="Calibri"/>
              <a:ea typeface="Calibri"/>
              <a:cs typeface="Calibri"/>
              <a:sym typeface="Calibri"/>
            </a:endParaRPr>
          </a:p>
          <a:p>
            <a:pPr indent="-355600" lvl="0" marL="342900" rtl="0" algn="l">
              <a:lnSpc>
                <a:spcPct val="100000"/>
              </a:lnSpc>
              <a:spcBef>
                <a:spcPts val="1000"/>
              </a:spcBef>
              <a:spcAft>
                <a:spcPts val="0"/>
              </a:spcAft>
              <a:buSzPts val="2000"/>
              <a:buFont typeface="Calibri"/>
              <a:buChar char="🠶"/>
            </a:pPr>
            <a:r>
              <a:rPr lang="en-US" sz="2000">
                <a:latin typeface="Calibri"/>
                <a:ea typeface="Calibri"/>
                <a:cs typeface="Calibri"/>
                <a:sym typeface="Calibri"/>
              </a:rPr>
              <a:t>Social/Environment Impact</a:t>
            </a:r>
            <a:endParaRPr sz="2000">
              <a:latin typeface="Calibri"/>
              <a:ea typeface="Calibri"/>
              <a:cs typeface="Calibri"/>
              <a:sym typeface="Calibri"/>
            </a:endParaRPr>
          </a:p>
          <a:p>
            <a:pPr indent="-355600" lvl="0" marL="342900" rtl="0" algn="l">
              <a:lnSpc>
                <a:spcPct val="100000"/>
              </a:lnSpc>
              <a:spcBef>
                <a:spcPts val="1000"/>
              </a:spcBef>
              <a:spcAft>
                <a:spcPts val="0"/>
              </a:spcAft>
              <a:buSzPts val="2000"/>
              <a:buFont typeface="Calibri"/>
              <a:buChar char="🠶"/>
            </a:pPr>
            <a:r>
              <a:rPr lang="en-US" sz="2000">
                <a:latin typeface="Calibri"/>
                <a:ea typeface="Calibri"/>
                <a:cs typeface="Calibri"/>
                <a:sym typeface="Calibri"/>
              </a:rPr>
              <a:t>State of the Art work</a:t>
            </a:r>
            <a:endParaRPr sz="2000">
              <a:latin typeface="Calibri"/>
              <a:ea typeface="Calibri"/>
              <a:cs typeface="Calibri"/>
              <a:sym typeface="Calibri"/>
            </a:endParaRPr>
          </a:p>
          <a:p>
            <a:pPr indent="-355600" lvl="0" marL="342900" rtl="0" algn="l">
              <a:lnSpc>
                <a:spcPct val="100000"/>
              </a:lnSpc>
              <a:spcBef>
                <a:spcPts val="1000"/>
              </a:spcBef>
              <a:spcAft>
                <a:spcPts val="0"/>
              </a:spcAft>
              <a:buSzPts val="2000"/>
              <a:buFont typeface="Calibri"/>
              <a:buChar char="🠶"/>
            </a:pPr>
            <a:r>
              <a:rPr lang="en-US" sz="2000">
                <a:latin typeface="Calibri"/>
                <a:ea typeface="Calibri"/>
                <a:cs typeface="Calibri"/>
                <a:sym typeface="Calibri"/>
              </a:rPr>
              <a:t>Design</a:t>
            </a:r>
            <a:endParaRPr sz="2000">
              <a:latin typeface="Calibri"/>
              <a:ea typeface="Calibri"/>
              <a:cs typeface="Calibri"/>
              <a:sym typeface="Calibri"/>
            </a:endParaRPr>
          </a:p>
          <a:p>
            <a:pPr indent="-355600" lvl="0" marL="342900" rtl="0" algn="l">
              <a:lnSpc>
                <a:spcPct val="100000"/>
              </a:lnSpc>
              <a:spcBef>
                <a:spcPts val="1000"/>
              </a:spcBef>
              <a:spcAft>
                <a:spcPts val="0"/>
              </a:spcAft>
              <a:buSzPts val="2000"/>
              <a:buFont typeface="Calibri"/>
              <a:buChar char="🠶"/>
            </a:pPr>
            <a:r>
              <a:rPr lang="en-US" sz="2000">
                <a:latin typeface="Calibri"/>
                <a:ea typeface="Calibri"/>
                <a:cs typeface="Calibri"/>
                <a:sym typeface="Calibri"/>
              </a:rPr>
              <a:t>Deliverables</a:t>
            </a:r>
            <a:endParaRPr sz="2000">
              <a:latin typeface="Calibri"/>
              <a:ea typeface="Calibri"/>
              <a:cs typeface="Calibri"/>
              <a:sym typeface="Calibri"/>
            </a:endParaRPr>
          </a:p>
          <a:p>
            <a:pPr indent="-355600" lvl="0" marL="342900" rtl="0" algn="l">
              <a:lnSpc>
                <a:spcPct val="100000"/>
              </a:lnSpc>
              <a:spcBef>
                <a:spcPts val="1000"/>
              </a:spcBef>
              <a:spcAft>
                <a:spcPts val="0"/>
              </a:spcAft>
              <a:buSzPts val="2000"/>
              <a:buFont typeface="Calibri"/>
              <a:buChar char="🠶"/>
            </a:pPr>
            <a:r>
              <a:rPr lang="en-US" sz="2000">
                <a:latin typeface="Calibri"/>
                <a:ea typeface="Calibri"/>
                <a:cs typeface="Calibri"/>
                <a:sym typeface="Calibri"/>
              </a:rPr>
              <a:t>References</a:t>
            </a:r>
            <a:endParaRPr sz="2000">
              <a:latin typeface="Calibri"/>
              <a:ea typeface="Calibri"/>
              <a:cs typeface="Calibri"/>
              <a:sym typeface="Calibri"/>
            </a:endParaRPr>
          </a:p>
          <a:p>
            <a:pPr indent="-228600" lvl="0" marL="342900" rtl="0" algn="l">
              <a:lnSpc>
                <a:spcPct val="100000"/>
              </a:lnSpc>
              <a:spcBef>
                <a:spcPts val="1000"/>
              </a:spcBef>
              <a:spcAft>
                <a:spcPts val="0"/>
              </a:spcAft>
              <a:buSzPts val="1800"/>
              <a:buNone/>
            </a:pPr>
            <a:r>
              <a:t/>
            </a:r>
            <a:endParaRPr sz="2000">
              <a:latin typeface="Calibri"/>
              <a:ea typeface="Calibri"/>
              <a:cs typeface="Calibri"/>
              <a:sym typeface="Calibri"/>
            </a:endParaRPr>
          </a:p>
          <a:p>
            <a:pPr indent="-228600" lvl="0" marL="342900" rtl="0" algn="l">
              <a:lnSpc>
                <a:spcPct val="100000"/>
              </a:lnSpc>
              <a:spcBef>
                <a:spcPts val="1000"/>
              </a:spcBef>
              <a:spcAft>
                <a:spcPts val="0"/>
              </a:spcAft>
              <a:buSzPts val="1800"/>
              <a:buNone/>
            </a:pPr>
            <a:r>
              <a:t/>
            </a:r>
            <a:endParaRPr sz="2000">
              <a:latin typeface="Calibri"/>
              <a:ea typeface="Calibri"/>
              <a:cs typeface="Calibri"/>
              <a:sym typeface="Calibri"/>
            </a:endParaRPr>
          </a:p>
        </p:txBody>
      </p:sp>
      <p:sp>
        <p:nvSpPr>
          <p:cNvPr id="194" name="Google Shape;194;p2"/>
          <p:cNvSpPr txBox="1"/>
          <p:nvPr>
            <p:ph idx="10" type="dt"/>
          </p:nvPr>
        </p:nvSpPr>
        <p:spPr>
          <a:xfrm>
            <a:off x="950913" y="6165850"/>
            <a:ext cx="1066800" cy="36988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28/03/2023</a:t>
            </a:r>
            <a:endParaRPr/>
          </a:p>
        </p:txBody>
      </p:sp>
      <p:sp>
        <p:nvSpPr>
          <p:cNvPr id="195" name="Google Shape;195;p2"/>
          <p:cNvSpPr txBox="1"/>
          <p:nvPr>
            <p:ph idx="11" type="ftr"/>
          </p:nvPr>
        </p:nvSpPr>
        <p:spPr>
          <a:xfrm>
            <a:off x="2544775" y="6362088"/>
            <a:ext cx="4876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Dept of CSE., SOE-Dayananda Sagar University</a:t>
            </a:r>
            <a:endParaRPr/>
          </a:p>
        </p:txBody>
      </p:sp>
      <p:sp>
        <p:nvSpPr>
          <p:cNvPr id="196" name="Google Shape;196;p2"/>
          <p:cNvSpPr txBox="1"/>
          <p:nvPr>
            <p:ph idx="12" type="sldNum"/>
          </p:nvPr>
        </p:nvSpPr>
        <p:spPr>
          <a:xfrm>
            <a:off x="7948613" y="6140450"/>
            <a:ext cx="77628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900"/>
              <a:buNone/>
            </a:pPr>
            <a:fld id="{00000000-1234-1234-1234-123412341234}" type="slidenum">
              <a:rPr lang="en-US"/>
              <a:t>‹#›</a:t>
            </a:fld>
            <a:r>
              <a:rPr lang="en-US"/>
              <a:t> of 12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227c5e9675a_0_14"/>
          <p:cNvSpPr txBox="1"/>
          <p:nvPr>
            <p:ph type="title"/>
          </p:nvPr>
        </p:nvSpPr>
        <p:spPr>
          <a:xfrm>
            <a:off x="1519625" y="858675"/>
            <a:ext cx="6589200" cy="8442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b="1" lang="en-US">
                <a:latin typeface="Calibri"/>
                <a:ea typeface="Calibri"/>
                <a:cs typeface="Calibri"/>
                <a:sym typeface="Calibri"/>
              </a:rPr>
              <a:t>Conclusion.</a:t>
            </a:r>
            <a:endParaRPr b="1">
              <a:latin typeface="Calibri"/>
              <a:ea typeface="Calibri"/>
              <a:cs typeface="Calibri"/>
              <a:sym typeface="Calibri"/>
            </a:endParaRPr>
          </a:p>
        </p:txBody>
      </p:sp>
      <p:sp>
        <p:nvSpPr>
          <p:cNvPr id="342" name="Google Shape;342;g227c5e9675a_0_14"/>
          <p:cNvSpPr txBox="1"/>
          <p:nvPr>
            <p:ph idx="1" type="body"/>
          </p:nvPr>
        </p:nvSpPr>
        <p:spPr>
          <a:xfrm>
            <a:off x="843127" y="2133975"/>
            <a:ext cx="7942200" cy="3777600"/>
          </a:xfrm>
          <a:prstGeom prst="rect">
            <a:avLst/>
          </a:prstGeom>
        </p:spPr>
        <p:txBody>
          <a:bodyPr anchorCtr="0" anchor="t" bIns="45700" lIns="91425" spcFirstLastPara="1" rIns="91425" wrap="square" tIns="45700">
            <a:noAutofit/>
          </a:bodyPr>
          <a:lstStyle/>
          <a:p>
            <a:pPr indent="0" lvl="0" marL="0" rtl="0" algn="just">
              <a:lnSpc>
                <a:spcPct val="150000"/>
              </a:lnSpc>
              <a:spcBef>
                <a:spcPts val="1000"/>
              </a:spcBef>
              <a:spcAft>
                <a:spcPts val="0"/>
              </a:spcAft>
              <a:buNone/>
            </a:pPr>
            <a:r>
              <a:rPr lang="en-US" sz="2000">
                <a:latin typeface="Calibri"/>
                <a:ea typeface="Calibri"/>
                <a:cs typeface="Calibri"/>
                <a:sym typeface="Calibri"/>
              </a:rPr>
              <a:t>In conclusion, in this project, we proposed a CBIR system that uses CNNs to extract features from images and Machine Learning Techniques to retrieve similar images. Our experiments showed that the proposed CBIR system performs well on a large dataset of images and outperforms existing CBIR systems in terms of accuracy and efficiency. The proposed system can be extended to other datasets and can be used in various applications such as image retrieval, image search engines, and multimedia databases.</a:t>
            </a:r>
            <a:endParaRPr sz="2000">
              <a:latin typeface="Calibri"/>
              <a:ea typeface="Calibri"/>
              <a:cs typeface="Calibri"/>
              <a:sym typeface="Calibri"/>
            </a:endParaRPr>
          </a:p>
        </p:txBody>
      </p:sp>
      <p:sp>
        <p:nvSpPr>
          <p:cNvPr id="343" name="Google Shape;343;g227c5e9675a_0_14"/>
          <p:cNvSpPr txBox="1"/>
          <p:nvPr>
            <p:ph idx="12" type="sldNum"/>
          </p:nvPr>
        </p:nvSpPr>
        <p:spPr>
          <a:xfrm>
            <a:off x="7948613" y="6140450"/>
            <a:ext cx="7764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00"/>
              <a:buFont typeface="Arial"/>
              <a:buNone/>
            </a:pPr>
            <a:r>
              <a:rPr lang="en-US"/>
              <a:t>(#)  of 12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12"/>
          <p:cNvSpPr txBox="1"/>
          <p:nvPr>
            <p:ph type="title"/>
          </p:nvPr>
        </p:nvSpPr>
        <p:spPr>
          <a:xfrm>
            <a:off x="1676400" y="573088"/>
            <a:ext cx="6589713" cy="747712"/>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b="1" lang="en-US">
                <a:latin typeface="Calibri"/>
                <a:ea typeface="Calibri"/>
                <a:cs typeface="Calibri"/>
                <a:sym typeface="Calibri"/>
              </a:rPr>
              <a:t>Deliverables</a:t>
            </a:r>
            <a:endParaRPr/>
          </a:p>
        </p:txBody>
      </p:sp>
      <p:sp>
        <p:nvSpPr>
          <p:cNvPr id="349" name="Google Shape;349;p12"/>
          <p:cNvSpPr txBox="1"/>
          <p:nvPr>
            <p:ph idx="1" type="body"/>
          </p:nvPr>
        </p:nvSpPr>
        <p:spPr>
          <a:xfrm>
            <a:off x="966100" y="1670950"/>
            <a:ext cx="7858500" cy="24927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lang="en-US" sz="2000">
                <a:solidFill>
                  <a:schemeClr val="dk1"/>
                </a:solidFill>
                <a:latin typeface="Calibri"/>
                <a:ea typeface="Calibri"/>
                <a:cs typeface="Calibri"/>
                <a:sym typeface="Calibri"/>
              </a:rPr>
              <a:t>A complete application with the GUI in python will be able to identify and classify objects be it a living or non-living thing which will be useful in future for prediction of objects coming in front of Automatic vehicles, Geostationary satellites etc.</a:t>
            </a:r>
            <a:endParaRPr sz="2000">
              <a:latin typeface="Calibri"/>
              <a:ea typeface="Calibri"/>
              <a:cs typeface="Calibri"/>
              <a:sym typeface="Calibri"/>
            </a:endParaRPr>
          </a:p>
          <a:p>
            <a:pPr indent="-228600" lvl="0" marL="342900" rtl="0" algn="l">
              <a:lnSpc>
                <a:spcPct val="100000"/>
              </a:lnSpc>
              <a:spcBef>
                <a:spcPts val="1000"/>
              </a:spcBef>
              <a:spcAft>
                <a:spcPts val="0"/>
              </a:spcAft>
              <a:buSzPts val="1800"/>
              <a:buNone/>
            </a:pPr>
            <a:r>
              <a:t/>
            </a:r>
            <a:endParaRPr b="1" sz="2000">
              <a:latin typeface="Arial"/>
              <a:ea typeface="Arial"/>
              <a:cs typeface="Arial"/>
              <a:sym typeface="Arial"/>
            </a:endParaRPr>
          </a:p>
          <a:p>
            <a:pPr indent="-228600" lvl="0" marL="342900" rtl="0" algn="l">
              <a:lnSpc>
                <a:spcPct val="100000"/>
              </a:lnSpc>
              <a:spcBef>
                <a:spcPts val="1000"/>
              </a:spcBef>
              <a:spcAft>
                <a:spcPts val="0"/>
              </a:spcAft>
              <a:buSzPts val="1800"/>
              <a:buNone/>
            </a:pPr>
            <a:r>
              <a:t/>
            </a:r>
            <a:endParaRPr b="1" sz="2000">
              <a:latin typeface="Arial"/>
              <a:ea typeface="Arial"/>
              <a:cs typeface="Arial"/>
              <a:sym typeface="Arial"/>
            </a:endParaRPr>
          </a:p>
        </p:txBody>
      </p:sp>
      <p:sp>
        <p:nvSpPr>
          <p:cNvPr id="350" name="Google Shape;350;p12"/>
          <p:cNvSpPr txBox="1"/>
          <p:nvPr>
            <p:ph idx="12" type="sldNum"/>
          </p:nvPr>
        </p:nvSpPr>
        <p:spPr>
          <a:xfrm>
            <a:off x="7948613" y="6140450"/>
            <a:ext cx="77628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900"/>
              <a:buNone/>
            </a:pPr>
            <a:fld id="{00000000-1234-1234-1234-123412341234}" type="slidenum">
              <a:rPr lang="en-US"/>
              <a:t>‹#›</a:t>
            </a:fld>
            <a:r>
              <a:rPr lang="en-US"/>
              <a:t> of 12</a:t>
            </a:r>
            <a:endParaRPr/>
          </a:p>
        </p:txBody>
      </p:sp>
      <p:sp>
        <p:nvSpPr>
          <p:cNvPr id="351" name="Google Shape;351;p12"/>
          <p:cNvSpPr txBox="1"/>
          <p:nvPr>
            <p:ph idx="10" type="dt"/>
          </p:nvPr>
        </p:nvSpPr>
        <p:spPr>
          <a:xfrm>
            <a:off x="1943100" y="6156325"/>
            <a:ext cx="876300" cy="369888"/>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lang="en-US" sz="900">
                <a:solidFill>
                  <a:srgbClr val="888888"/>
                </a:solidFill>
                <a:latin typeface="Century Gothic"/>
                <a:ea typeface="Century Gothic"/>
                <a:cs typeface="Century Gothic"/>
                <a:sym typeface="Century Gothic"/>
              </a:rPr>
              <a:t>9/9/2022</a:t>
            </a:r>
            <a:endParaRPr sz="900">
              <a:solidFill>
                <a:srgbClr val="888888"/>
              </a:solidFill>
              <a:latin typeface="Century Gothic"/>
              <a:ea typeface="Century Gothic"/>
              <a:cs typeface="Century Gothic"/>
              <a:sym typeface="Century Gothic"/>
            </a:endParaRPr>
          </a:p>
        </p:txBody>
      </p:sp>
      <p:sp>
        <p:nvSpPr>
          <p:cNvPr id="352" name="Google Shape;352;p12"/>
          <p:cNvSpPr txBox="1"/>
          <p:nvPr>
            <p:ph idx="11" type="ftr"/>
          </p:nvPr>
        </p:nvSpPr>
        <p:spPr>
          <a:xfrm>
            <a:off x="2819400" y="6156325"/>
            <a:ext cx="5716588"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sz="900">
                <a:solidFill>
                  <a:srgbClr val="888888"/>
                </a:solidFill>
                <a:latin typeface="Century Gothic"/>
                <a:ea typeface="Century Gothic"/>
                <a:cs typeface="Century Gothic"/>
                <a:sym typeface="Century Gothic"/>
              </a:rPr>
              <a:t>Dept of CSE., SOE-Dayananda Sagar University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13"/>
          <p:cNvSpPr txBox="1"/>
          <p:nvPr>
            <p:ph type="title"/>
          </p:nvPr>
        </p:nvSpPr>
        <p:spPr>
          <a:xfrm>
            <a:off x="1676400" y="261913"/>
            <a:ext cx="6589800" cy="747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b="1" lang="en-US">
                <a:latin typeface="Calibri"/>
                <a:ea typeface="Calibri"/>
                <a:cs typeface="Calibri"/>
                <a:sym typeface="Calibri"/>
              </a:rPr>
              <a:t>References</a:t>
            </a:r>
            <a:endParaRPr/>
          </a:p>
        </p:txBody>
      </p:sp>
      <p:sp>
        <p:nvSpPr>
          <p:cNvPr id="358" name="Google Shape;358;p13"/>
          <p:cNvSpPr txBox="1"/>
          <p:nvPr>
            <p:ph idx="1" type="body"/>
          </p:nvPr>
        </p:nvSpPr>
        <p:spPr>
          <a:xfrm>
            <a:off x="1256700" y="1163325"/>
            <a:ext cx="7429200" cy="48747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lang="en-US" sz="1300">
                <a:solidFill>
                  <a:srgbClr val="222222"/>
                </a:solidFill>
                <a:latin typeface="Arial"/>
                <a:ea typeface="Arial"/>
                <a:cs typeface="Arial"/>
                <a:sym typeface="Arial"/>
              </a:rPr>
              <a:t>[1] Bharadi, D. V. A., Mukadam, A. I., Panchbhai, M. N., &amp; Rode, N. N. (2017). Image classification using deep learning. </a:t>
            </a:r>
            <a:r>
              <a:rPr i="1" lang="en-US" sz="1300">
                <a:solidFill>
                  <a:srgbClr val="222222"/>
                </a:solidFill>
                <a:latin typeface="Arial"/>
                <a:ea typeface="Arial"/>
                <a:cs typeface="Arial"/>
                <a:sym typeface="Arial"/>
              </a:rPr>
              <a:t>International Journal of Engineering Research and Technology</a:t>
            </a:r>
            <a:r>
              <a:rPr lang="en-US" sz="1300">
                <a:solidFill>
                  <a:srgbClr val="222222"/>
                </a:solidFill>
                <a:latin typeface="Arial"/>
                <a:ea typeface="Arial"/>
                <a:cs typeface="Arial"/>
                <a:sym typeface="Arial"/>
              </a:rPr>
              <a:t>, </a:t>
            </a:r>
            <a:r>
              <a:rPr i="1" lang="en-US" sz="1300">
                <a:solidFill>
                  <a:srgbClr val="222222"/>
                </a:solidFill>
                <a:latin typeface="Arial"/>
                <a:ea typeface="Arial"/>
                <a:cs typeface="Arial"/>
                <a:sym typeface="Arial"/>
              </a:rPr>
              <a:t>6</a:t>
            </a:r>
            <a:r>
              <a:rPr lang="en-US" sz="1300">
                <a:solidFill>
                  <a:srgbClr val="222222"/>
                </a:solidFill>
                <a:latin typeface="Arial"/>
                <a:ea typeface="Arial"/>
                <a:cs typeface="Arial"/>
                <a:sym typeface="Arial"/>
              </a:rPr>
              <a:t>.</a:t>
            </a:r>
            <a:endParaRPr sz="1300">
              <a:solidFill>
                <a:srgbClr val="222222"/>
              </a:solidFill>
              <a:latin typeface="Arial"/>
              <a:ea typeface="Arial"/>
              <a:cs typeface="Arial"/>
              <a:sym typeface="Arial"/>
            </a:endParaRPr>
          </a:p>
          <a:p>
            <a:pPr indent="0" lvl="0" marL="0" rtl="0" algn="l">
              <a:spcBef>
                <a:spcPts val="1000"/>
              </a:spcBef>
              <a:spcAft>
                <a:spcPts val="0"/>
              </a:spcAft>
              <a:buNone/>
            </a:pPr>
            <a:r>
              <a:rPr lang="en-US" sz="1300">
                <a:solidFill>
                  <a:srgbClr val="222222"/>
                </a:solidFill>
                <a:latin typeface="Arial"/>
                <a:ea typeface="Arial"/>
                <a:cs typeface="Arial"/>
                <a:sym typeface="Arial"/>
              </a:rPr>
              <a:t>[2] Krishna, M. M., Neelima, M., Harshali, M., &amp; Rao, M. V. G. (2018). Image classification using deep learning. </a:t>
            </a:r>
            <a:r>
              <a:rPr i="1" lang="en-US" sz="1300">
                <a:solidFill>
                  <a:srgbClr val="222222"/>
                </a:solidFill>
                <a:latin typeface="Arial"/>
                <a:ea typeface="Arial"/>
                <a:cs typeface="Arial"/>
                <a:sym typeface="Arial"/>
              </a:rPr>
              <a:t>International Journal of Engineering &amp; Technology</a:t>
            </a:r>
            <a:r>
              <a:rPr lang="en-US" sz="1300">
                <a:solidFill>
                  <a:srgbClr val="222222"/>
                </a:solidFill>
                <a:latin typeface="Arial"/>
                <a:ea typeface="Arial"/>
                <a:cs typeface="Arial"/>
                <a:sym typeface="Arial"/>
              </a:rPr>
              <a:t>, </a:t>
            </a:r>
            <a:r>
              <a:rPr i="1" lang="en-US" sz="1300">
                <a:solidFill>
                  <a:srgbClr val="222222"/>
                </a:solidFill>
                <a:latin typeface="Arial"/>
                <a:ea typeface="Arial"/>
                <a:cs typeface="Arial"/>
                <a:sym typeface="Arial"/>
              </a:rPr>
              <a:t>7</a:t>
            </a:r>
            <a:r>
              <a:rPr lang="en-US" sz="1300">
                <a:solidFill>
                  <a:srgbClr val="222222"/>
                </a:solidFill>
                <a:latin typeface="Arial"/>
                <a:ea typeface="Arial"/>
                <a:cs typeface="Arial"/>
                <a:sym typeface="Arial"/>
              </a:rPr>
              <a:t>(2.7), 614-617.</a:t>
            </a:r>
            <a:endParaRPr sz="1300">
              <a:solidFill>
                <a:srgbClr val="222222"/>
              </a:solidFill>
              <a:latin typeface="Arial"/>
              <a:ea typeface="Arial"/>
              <a:cs typeface="Arial"/>
              <a:sym typeface="Arial"/>
            </a:endParaRPr>
          </a:p>
          <a:p>
            <a:pPr indent="0" lvl="0" marL="0" rtl="0" algn="l">
              <a:spcBef>
                <a:spcPts val="1000"/>
              </a:spcBef>
              <a:spcAft>
                <a:spcPts val="0"/>
              </a:spcAft>
              <a:buNone/>
            </a:pPr>
            <a:r>
              <a:rPr lang="en-US" sz="1300">
                <a:solidFill>
                  <a:srgbClr val="222222"/>
                </a:solidFill>
                <a:latin typeface="Arial"/>
                <a:ea typeface="Arial"/>
                <a:cs typeface="Arial"/>
                <a:sym typeface="Arial"/>
              </a:rPr>
              <a:t>[3] Xin, M., &amp; Wang, Y. (2019). Research on image classification model based on deep convolution neural network. </a:t>
            </a:r>
            <a:r>
              <a:rPr i="1" lang="en-US" sz="1300">
                <a:solidFill>
                  <a:srgbClr val="222222"/>
                </a:solidFill>
                <a:latin typeface="Arial"/>
                <a:ea typeface="Arial"/>
                <a:cs typeface="Arial"/>
                <a:sym typeface="Arial"/>
              </a:rPr>
              <a:t>EURASIP Journal on Image and Video Processing</a:t>
            </a:r>
            <a:r>
              <a:rPr lang="en-US" sz="1300">
                <a:solidFill>
                  <a:srgbClr val="222222"/>
                </a:solidFill>
                <a:latin typeface="Arial"/>
                <a:ea typeface="Arial"/>
                <a:cs typeface="Arial"/>
                <a:sym typeface="Arial"/>
              </a:rPr>
              <a:t>, </a:t>
            </a:r>
            <a:r>
              <a:rPr i="1" lang="en-US" sz="1300">
                <a:solidFill>
                  <a:srgbClr val="222222"/>
                </a:solidFill>
                <a:latin typeface="Arial"/>
                <a:ea typeface="Arial"/>
                <a:cs typeface="Arial"/>
                <a:sym typeface="Arial"/>
              </a:rPr>
              <a:t>2019</a:t>
            </a:r>
            <a:r>
              <a:rPr lang="en-US" sz="1300">
                <a:solidFill>
                  <a:srgbClr val="222222"/>
                </a:solidFill>
                <a:latin typeface="Arial"/>
                <a:ea typeface="Arial"/>
                <a:cs typeface="Arial"/>
                <a:sym typeface="Arial"/>
              </a:rPr>
              <a:t>(1), 1-11.</a:t>
            </a:r>
            <a:endParaRPr sz="1300">
              <a:solidFill>
                <a:srgbClr val="222222"/>
              </a:solidFill>
              <a:latin typeface="Arial"/>
              <a:ea typeface="Arial"/>
              <a:cs typeface="Arial"/>
              <a:sym typeface="Arial"/>
            </a:endParaRPr>
          </a:p>
          <a:p>
            <a:pPr indent="0" lvl="0" marL="0" rtl="0" algn="l">
              <a:spcBef>
                <a:spcPts val="1000"/>
              </a:spcBef>
              <a:spcAft>
                <a:spcPts val="0"/>
              </a:spcAft>
              <a:buNone/>
            </a:pPr>
            <a:r>
              <a:rPr lang="en-US" sz="1300">
                <a:solidFill>
                  <a:srgbClr val="222222"/>
                </a:solidFill>
                <a:latin typeface="Arial"/>
                <a:ea typeface="Arial"/>
                <a:cs typeface="Arial"/>
                <a:sym typeface="Arial"/>
              </a:rPr>
              <a:t>[4] Kumar, P., &amp; Dugal, U. (2020). Tensorflow Based Image Classification using Advanced Convolutional Neural Network. </a:t>
            </a:r>
            <a:r>
              <a:rPr i="1" lang="en-US" sz="1300">
                <a:solidFill>
                  <a:srgbClr val="222222"/>
                </a:solidFill>
                <a:latin typeface="Arial"/>
                <a:ea typeface="Arial"/>
                <a:cs typeface="Arial"/>
                <a:sym typeface="Arial"/>
              </a:rPr>
              <a:t>International Journal of Recent Technology and Engineering (IJRTE)</a:t>
            </a:r>
            <a:r>
              <a:rPr lang="en-US" sz="1300">
                <a:solidFill>
                  <a:srgbClr val="222222"/>
                </a:solidFill>
                <a:latin typeface="Arial"/>
                <a:ea typeface="Arial"/>
                <a:cs typeface="Arial"/>
                <a:sym typeface="Arial"/>
              </a:rPr>
              <a:t>, </a:t>
            </a:r>
            <a:r>
              <a:rPr i="1" lang="en-US" sz="1300">
                <a:solidFill>
                  <a:srgbClr val="222222"/>
                </a:solidFill>
                <a:latin typeface="Arial"/>
                <a:ea typeface="Arial"/>
                <a:cs typeface="Arial"/>
                <a:sym typeface="Arial"/>
              </a:rPr>
              <a:t>8</a:t>
            </a:r>
            <a:r>
              <a:rPr lang="en-US" sz="1300">
                <a:solidFill>
                  <a:srgbClr val="222222"/>
                </a:solidFill>
                <a:latin typeface="Arial"/>
                <a:ea typeface="Arial"/>
                <a:cs typeface="Arial"/>
                <a:sym typeface="Arial"/>
              </a:rPr>
              <a:t>, 994-998.</a:t>
            </a:r>
            <a:endParaRPr sz="1300">
              <a:solidFill>
                <a:srgbClr val="222222"/>
              </a:solidFill>
              <a:latin typeface="Arial"/>
              <a:ea typeface="Arial"/>
              <a:cs typeface="Arial"/>
              <a:sym typeface="Arial"/>
            </a:endParaRPr>
          </a:p>
          <a:p>
            <a:pPr indent="0" lvl="0" marL="0" rtl="0" algn="l">
              <a:spcBef>
                <a:spcPts val="1000"/>
              </a:spcBef>
              <a:spcAft>
                <a:spcPts val="0"/>
              </a:spcAft>
              <a:buNone/>
            </a:pPr>
            <a:r>
              <a:rPr lang="en-US" sz="1300">
                <a:solidFill>
                  <a:srgbClr val="222222"/>
                </a:solidFill>
                <a:latin typeface="Arial"/>
                <a:ea typeface="Arial"/>
                <a:cs typeface="Arial"/>
                <a:sym typeface="Arial"/>
              </a:rPr>
              <a:t>[5] Sharma, A., &amp; Phonsa, G. (2021, April). Image Classification Using CNN. In </a:t>
            </a:r>
            <a:r>
              <a:rPr i="1" lang="en-US" sz="1300">
                <a:solidFill>
                  <a:srgbClr val="222222"/>
                </a:solidFill>
                <a:latin typeface="Arial"/>
                <a:ea typeface="Arial"/>
                <a:cs typeface="Arial"/>
                <a:sym typeface="Arial"/>
              </a:rPr>
              <a:t>Proceedings of the International Conference on Innovative Computing &amp; Communication (ICICC)</a:t>
            </a:r>
            <a:r>
              <a:rPr lang="en-US" sz="1300">
                <a:solidFill>
                  <a:srgbClr val="222222"/>
                </a:solidFill>
                <a:latin typeface="Arial"/>
                <a:ea typeface="Arial"/>
                <a:cs typeface="Arial"/>
                <a:sym typeface="Arial"/>
              </a:rPr>
              <a:t>.</a:t>
            </a:r>
            <a:endParaRPr sz="1300">
              <a:solidFill>
                <a:srgbClr val="222222"/>
              </a:solidFill>
              <a:latin typeface="Arial"/>
              <a:ea typeface="Arial"/>
              <a:cs typeface="Arial"/>
              <a:sym typeface="Arial"/>
            </a:endParaRPr>
          </a:p>
          <a:p>
            <a:pPr indent="0" lvl="0" marL="0" rtl="0" algn="l">
              <a:spcBef>
                <a:spcPts val="1000"/>
              </a:spcBef>
              <a:spcAft>
                <a:spcPts val="0"/>
              </a:spcAft>
              <a:buNone/>
            </a:pPr>
            <a:r>
              <a:rPr lang="en-US" sz="1300">
                <a:solidFill>
                  <a:srgbClr val="222222"/>
                </a:solidFill>
                <a:latin typeface="Arial"/>
                <a:ea typeface="Arial"/>
                <a:cs typeface="Arial"/>
                <a:sym typeface="Arial"/>
              </a:rPr>
              <a:t>[6] Lakshmi, K. P., Solanki, M., Dara, J. S., &amp; Kompalli, A. B. (2020). Video genre classification using convolutional recurrent neural networks. </a:t>
            </a:r>
            <a:r>
              <a:rPr i="1" lang="en-US" sz="1300">
                <a:solidFill>
                  <a:srgbClr val="222222"/>
                </a:solidFill>
                <a:latin typeface="Arial"/>
                <a:ea typeface="Arial"/>
                <a:cs typeface="Arial"/>
                <a:sym typeface="Arial"/>
              </a:rPr>
              <a:t>International Journal of Advanced Computer Science and Applications</a:t>
            </a:r>
            <a:r>
              <a:rPr lang="en-US" sz="1300">
                <a:solidFill>
                  <a:srgbClr val="222222"/>
                </a:solidFill>
                <a:latin typeface="Arial"/>
                <a:ea typeface="Arial"/>
                <a:cs typeface="Arial"/>
                <a:sym typeface="Arial"/>
              </a:rPr>
              <a:t>, </a:t>
            </a:r>
            <a:r>
              <a:rPr i="1" lang="en-US" sz="1300">
                <a:solidFill>
                  <a:srgbClr val="222222"/>
                </a:solidFill>
                <a:latin typeface="Arial"/>
                <a:ea typeface="Arial"/>
                <a:cs typeface="Arial"/>
                <a:sym typeface="Arial"/>
              </a:rPr>
              <a:t>11</a:t>
            </a:r>
            <a:r>
              <a:rPr lang="en-US" sz="1300">
                <a:solidFill>
                  <a:srgbClr val="222222"/>
                </a:solidFill>
                <a:latin typeface="Arial"/>
                <a:ea typeface="Arial"/>
                <a:cs typeface="Arial"/>
                <a:sym typeface="Arial"/>
              </a:rPr>
              <a:t>(3).</a:t>
            </a:r>
            <a:endParaRPr sz="1300">
              <a:solidFill>
                <a:srgbClr val="222222"/>
              </a:solidFill>
              <a:latin typeface="Arial"/>
              <a:ea typeface="Arial"/>
              <a:cs typeface="Arial"/>
              <a:sym typeface="Arial"/>
            </a:endParaRPr>
          </a:p>
          <a:p>
            <a:pPr indent="0" lvl="0" marL="0" rtl="0" algn="l">
              <a:spcBef>
                <a:spcPts val="1000"/>
              </a:spcBef>
              <a:spcAft>
                <a:spcPts val="0"/>
              </a:spcAft>
              <a:buNone/>
            </a:pPr>
            <a:r>
              <a:rPr lang="en-US" sz="1300">
                <a:solidFill>
                  <a:srgbClr val="222222"/>
                </a:solidFill>
                <a:latin typeface="Arial"/>
                <a:ea typeface="Arial"/>
                <a:cs typeface="Arial"/>
                <a:sym typeface="Arial"/>
              </a:rPr>
              <a:t>[7] Abu, M. A., Indra, N. H., Rahman, A. H. A., Sapiee, N. A., &amp; Ahmad, I. (2019). A study on Image Classification based on Deep Learning and Tensorflow. </a:t>
            </a:r>
            <a:r>
              <a:rPr i="1" lang="en-US" sz="1300">
                <a:solidFill>
                  <a:srgbClr val="222222"/>
                </a:solidFill>
                <a:latin typeface="Arial"/>
                <a:ea typeface="Arial"/>
                <a:cs typeface="Arial"/>
                <a:sym typeface="Arial"/>
              </a:rPr>
              <a:t>International Journal of Engineering Research and Technology</a:t>
            </a:r>
            <a:r>
              <a:rPr lang="en-US" sz="1300">
                <a:solidFill>
                  <a:srgbClr val="222222"/>
                </a:solidFill>
                <a:latin typeface="Arial"/>
                <a:ea typeface="Arial"/>
                <a:cs typeface="Arial"/>
                <a:sym typeface="Arial"/>
              </a:rPr>
              <a:t>, </a:t>
            </a:r>
            <a:r>
              <a:rPr i="1" lang="en-US" sz="1300">
                <a:solidFill>
                  <a:srgbClr val="222222"/>
                </a:solidFill>
                <a:latin typeface="Arial"/>
                <a:ea typeface="Arial"/>
                <a:cs typeface="Arial"/>
                <a:sym typeface="Arial"/>
              </a:rPr>
              <a:t>12</a:t>
            </a:r>
            <a:r>
              <a:rPr lang="en-US" sz="1300">
                <a:solidFill>
                  <a:srgbClr val="222222"/>
                </a:solidFill>
                <a:latin typeface="Arial"/>
                <a:ea typeface="Arial"/>
                <a:cs typeface="Arial"/>
                <a:sym typeface="Arial"/>
              </a:rPr>
              <a:t>(4), 563-569.</a:t>
            </a:r>
            <a:endParaRPr sz="1300">
              <a:solidFill>
                <a:srgbClr val="222222"/>
              </a:solidFill>
              <a:latin typeface="Arial"/>
              <a:ea typeface="Arial"/>
              <a:cs typeface="Arial"/>
              <a:sym typeface="Arial"/>
            </a:endParaRPr>
          </a:p>
          <a:p>
            <a:pPr indent="0" lvl="0" marL="0" rtl="0" algn="l">
              <a:spcBef>
                <a:spcPts val="1000"/>
              </a:spcBef>
              <a:spcAft>
                <a:spcPts val="0"/>
              </a:spcAft>
              <a:buNone/>
            </a:pPr>
            <a:r>
              <a:rPr lang="en-US" sz="1300">
                <a:solidFill>
                  <a:srgbClr val="222222"/>
                </a:solidFill>
                <a:latin typeface="Arial"/>
                <a:ea typeface="Arial"/>
                <a:cs typeface="Arial"/>
                <a:sym typeface="Arial"/>
              </a:rPr>
              <a:t>[8]  Ramprasath, M., Anand, M. V., &amp; Hariharan, S. (2018). Image classification using convolutional neural networks. </a:t>
            </a:r>
            <a:r>
              <a:rPr i="1" lang="en-US" sz="1300">
                <a:solidFill>
                  <a:srgbClr val="222222"/>
                </a:solidFill>
                <a:latin typeface="Arial"/>
                <a:ea typeface="Arial"/>
                <a:cs typeface="Arial"/>
                <a:sym typeface="Arial"/>
              </a:rPr>
              <a:t>International Journal of Pure and Applied Mathematics</a:t>
            </a:r>
            <a:r>
              <a:rPr lang="en-US" sz="1300">
                <a:solidFill>
                  <a:srgbClr val="222222"/>
                </a:solidFill>
                <a:latin typeface="Arial"/>
                <a:ea typeface="Arial"/>
                <a:cs typeface="Arial"/>
                <a:sym typeface="Arial"/>
              </a:rPr>
              <a:t>, </a:t>
            </a:r>
            <a:r>
              <a:rPr i="1" lang="en-US" sz="1300">
                <a:solidFill>
                  <a:srgbClr val="222222"/>
                </a:solidFill>
                <a:latin typeface="Arial"/>
                <a:ea typeface="Arial"/>
                <a:cs typeface="Arial"/>
                <a:sym typeface="Arial"/>
              </a:rPr>
              <a:t>119</a:t>
            </a:r>
            <a:r>
              <a:rPr lang="en-US" sz="1300">
                <a:solidFill>
                  <a:srgbClr val="222222"/>
                </a:solidFill>
                <a:latin typeface="Arial"/>
                <a:ea typeface="Arial"/>
                <a:cs typeface="Arial"/>
                <a:sym typeface="Arial"/>
              </a:rPr>
              <a:t>(17), 1307-1319.</a:t>
            </a:r>
            <a:endParaRPr sz="1300">
              <a:solidFill>
                <a:srgbClr val="222222"/>
              </a:solidFill>
              <a:latin typeface="Arial"/>
              <a:ea typeface="Arial"/>
              <a:cs typeface="Arial"/>
              <a:sym typeface="Arial"/>
            </a:endParaRPr>
          </a:p>
          <a:p>
            <a:pPr indent="0" lvl="0" marL="0" rtl="0" algn="l">
              <a:spcBef>
                <a:spcPts val="1000"/>
              </a:spcBef>
              <a:spcAft>
                <a:spcPts val="0"/>
              </a:spcAft>
              <a:buNone/>
            </a:pPr>
            <a:r>
              <a:rPr lang="en-US" sz="1300">
                <a:solidFill>
                  <a:srgbClr val="222222"/>
                </a:solidFill>
                <a:latin typeface="Arial"/>
                <a:ea typeface="Arial"/>
                <a:cs typeface="Arial"/>
                <a:sym typeface="Arial"/>
              </a:rPr>
              <a:t>[9] Sinchana, K. R., &amp; Kunte, S. R. (2022). </a:t>
            </a:r>
            <a:r>
              <a:rPr i="1" lang="en-US" sz="1300">
                <a:solidFill>
                  <a:srgbClr val="222222"/>
                </a:solidFill>
                <a:latin typeface="Arial"/>
                <a:ea typeface="Arial"/>
                <a:cs typeface="Arial"/>
                <a:sym typeface="Arial"/>
              </a:rPr>
              <a:t>Image Classification Using Machine Learning And Deep Learning Model</a:t>
            </a:r>
            <a:r>
              <a:rPr lang="en-US" sz="1300">
                <a:solidFill>
                  <a:srgbClr val="222222"/>
                </a:solidFill>
                <a:latin typeface="Arial"/>
                <a:ea typeface="Arial"/>
                <a:cs typeface="Arial"/>
                <a:sym typeface="Arial"/>
              </a:rPr>
              <a:t> (No. 8118). EasyChair.</a:t>
            </a:r>
            <a:endParaRPr sz="1300">
              <a:solidFill>
                <a:srgbClr val="222222"/>
              </a:solidFill>
              <a:latin typeface="Arial"/>
              <a:ea typeface="Arial"/>
              <a:cs typeface="Arial"/>
              <a:sym typeface="Arial"/>
            </a:endParaRPr>
          </a:p>
        </p:txBody>
      </p:sp>
      <p:sp>
        <p:nvSpPr>
          <p:cNvPr id="359" name="Google Shape;359;p13"/>
          <p:cNvSpPr txBox="1"/>
          <p:nvPr>
            <p:ph idx="10" type="dt"/>
          </p:nvPr>
        </p:nvSpPr>
        <p:spPr>
          <a:xfrm>
            <a:off x="1345675" y="6377763"/>
            <a:ext cx="952500" cy="369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9/9/2022</a:t>
            </a:r>
            <a:endParaRPr/>
          </a:p>
        </p:txBody>
      </p:sp>
      <p:sp>
        <p:nvSpPr>
          <p:cNvPr id="360" name="Google Shape;360;p13"/>
          <p:cNvSpPr txBox="1"/>
          <p:nvPr>
            <p:ph idx="11" type="ftr"/>
          </p:nvPr>
        </p:nvSpPr>
        <p:spPr>
          <a:xfrm>
            <a:off x="2784575" y="6380151"/>
            <a:ext cx="4876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Dept of CSE., SOE-Dayananda Sagar University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155df66e937_1_48"/>
          <p:cNvSpPr txBox="1"/>
          <p:nvPr>
            <p:ph idx="12" type="sldNum"/>
          </p:nvPr>
        </p:nvSpPr>
        <p:spPr>
          <a:xfrm>
            <a:off x="511175" y="787400"/>
            <a:ext cx="585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2000"/>
              <a:buFont typeface="Arial"/>
              <a:buNone/>
            </a:pPr>
            <a:fld id="{00000000-1234-1234-1234-123412341234}" type="slidenum">
              <a:rPr lang="en-US"/>
              <a:t>‹#›</a:t>
            </a:fld>
            <a:endParaRPr/>
          </a:p>
        </p:txBody>
      </p:sp>
      <p:sp>
        <p:nvSpPr>
          <p:cNvPr id="367" name="Google Shape;367;g155df66e937_1_48"/>
          <p:cNvSpPr txBox="1"/>
          <p:nvPr/>
        </p:nvSpPr>
        <p:spPr>
          <a:xfrm>
            <a:off x="3005850" y="3044250"/>
            <a:ext cx="3132300" cy="7695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Clr>
                <a:schemeClr val="dk1"/>
              </a:buClr>
              <a:buSzPts val="1100"/>
              <a:buFont typeface="Arial"/>
              <a:buNone/>
            </a:pPr>
            <a:r>
              <a:rPr b="1" lang="en-US" sz="3800">
                <a:solidFill>
                  <a:srgbClr val="404040"/>
                </a:solidFill>
              </a:rPr>
              <a:t>Thank You </a:t>
            </a:r>
            <a:endParaRPr b="1" sz="3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27cb5cde62_0_0"/>
          <p:cNvSpPr txBox="1"/>
          <p:nvPr>
            <p:ph type="title"/>
          </p:nvPr>
        </p:nvSpPr>
        <p:spPr>
          <a:xfrm>
            <a:off x="402150" y="152150"/>
            <a:ext cx="8339700" cy="8271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b="1" lang="en-US" sz="4000">
                <a:latin typeface="Calibri"/>
                <a:ea typeface="Calibri"/>
                <a:cs typeface="Calibri"/>
                <a:sym typeface="Calibri"/>
              </a:rPr>
              <a:t>Abstract</a:t>
            </a:r>
            <a:endParaRPr b="1" sz="4000">
              <a:latin typeface="Calibri"/>
              <a:ea typeface="Calibri"/>
              <a:cs typeface="Calibri"/>
              <a:sym typeface="Calibri"/>
            </a:endParaRPr>
          </a:p>
        </p:txBody>
      </p:sp>
      <p:sp>
        <p:nvSpPr>
          <p:cNvPr id="203" name="Google Shape;203;g227cb5cde62_0_0"/>
          <p:cNvSpPr txBox="1"/>
          <p:nvPr>
            <p:ph idx="1" type="body"/>
          </p:nvPr>
        </p:nvSpPr>
        <p:spPr>
          <a:xfrm>
            <a:off x="1151550" y="1300700"/>
            <a:ext cx="7692600" cy="50979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lang="en-US" sz="1900">
                <a:solidFill>
                  <a:schemeClr val="dk1"/>
                </a:solidFill>
                <a:latin typeface="Calibri"/>
                <a:ea typeface="Calibri"/>
                <a:cs typeface="Calibri"/>
                <a:sym typeface="Calibri"/>
              </a:rPr>
              <a:t>Today’s world is digital with the appearance of many devices that are used in image acquisition. Nowadays, it becomes easy to store huge amounts of images by using image processing techniques. Since the collection of images and databases is fast and is increasing day by day, there is a need for new image retrieval techniques that should be eﬃcient and fast. </a:t>
            </a:r>
            <a:endParaRPr sz="1900">
              <a:solidFill>
                <a:schemeClr val="dk1"/>
              </a:solidFill>
              <a:latin typeface="Calibri"/>
              <a:ea typeface="Calibri"/>
              <a:cs typeface="Calibri"/>
              <a:sym typeface="Calibri"/>
            </a:endParaRPr>
          </a:p>
          <a:p>
            <a:pPr indent="0" lvl="0" marL="0" rtl="0" algn="just">
              <a:spcBef>
                <a:spcPts val="1000"/>
              </a:spcBef>
              <a:spcAft>
                <a:spcPts val="0"/>
              </a:spcAft>
              <a:buNone/>
            </a:pPr>
            <a:r>
              <a:rPr lang="en-US" sz="1900">
                <a:solidFill>
                  <a:schemeClr val="dk1"/>
                </a:solidFill>
                <a:latin typeface="Calibri"/>
                <a:ea typeface="Calibri"/>
                <a:cs typeface="Calibri"/>
                <a:sym typeface="Calibri"/>
              </a:rPr>
              <a:t>Content-based image retrieval (CBIR) is a widely used technique for retrieval images from huge and unlabeled image databases. However, users are not satisfied with the traditional information retrieval techniques. Moreover, the emergence of web development and transmission networks and also the amount of images which are available to users continue to grow. </a:t>
            </a:r>
            <a:endParaRPr sz="1900">
              <a:solidFill>
                <a:schemeClr val="dk1"/>
              </a:solidFill>
              <a:latin typeface="Calibri"/>
              <a:ea typeface="Calibri"/>
              <a:cs typeface="Calibri"/>
              <a:sym typeface="Calibri"/>
            </a:endParaRPr>
          </a:p>
          <a:p>
            <a:pPr indent="0" lvl="0" marL="0" rtl="0" algn="just">
              <a:spcBef>
                <a:spcPts val="1000"/>
              </a:spcBef>
              <a:spcAft>
                <a:spcPts val="0"/>
              </a:spcAft>
              <a:buClr>
                <a:schemeClr val="dk1"/>
              </a:buClr>
              <a:buSzPts val="1100"/>
              <a:buFont typeface="Arial"/>
              <a:buNone/>
            </a:pPr>
            <a:r>
              <a:rPr lang="en-US" sz="1900">
                <a:solidFill>
                  <a:schemeClr val="dk1"/>
                </a:solidFill>
                <a:latin typeface="Calibri"/>
                <a:ea typeface="Calibri"/>
                <a:cs typeface="Calibri"/>
                <a:sym typeface="Calibri"/>
              </a:rPr>
              <a:t>Therefore, a permanent and considerable digital image production in many areas takes place. Hence, the rapid access to these huge collections of images and retrieving similar images of a given image(or Object) from this large collection of images presents major challenges and requires efficient techniques. </a:t>
            </a:r>
            <a:endParaRPr sz="1900">
              <a:solidFill>
                <a:schemeClr val="dk1"/>
              </a:solidFill>
              <a:latin typeface="Calibri"/>
              <a:ea typeface="Calibri"/>
              <a:cs typeface="Calibri"/>
              <a:sym typeface="Calibri"/>
            </a:endParaRPr>
          </a:p>
          <a:p>
            <a:pPr indent="0" lvl="0" marL="0" rtl="0" algn="just">
              <a:spcBef>
                <a:spcPts val="1000"/>
              </a:spcBef>
              <a:spcAft>
                <a:spcPts val="0"/>
              </a:spcAft>
              <a:buClr>
                <a:schemeClr val="dk1"/>
              </a:buClr>
              <a:buSzPts val="1100"/>
              <a:buFont typeface="Arial"/>
              <a:buNone/>
            </a:pPr>
            <a:r>
              <a:t/>
            </a:r>
            <a:endParaRPr sz="1900">
              <a:solidFill>
                <a:schemeClr val="dk1"/>
              </a:solidFill>
              <a:latin typeface="Calibri"/>
              <a:ea typeface="Calibri"/>
              <a:cs typeface="Calibri"/>
              <a:sym typeface="Calibri"/>
            </a:endParaRPr>
          </a:p>
          <a:p>
            <a:pPr indent="0" lvl="0" marL="0" rtl="0" algn="just">
              <a:spcBef>
                <a:spcPts val="1000"/>
              </a:spcBef>
              <a:spcAft>
                <a:spcPts val="0"/>
              </a:spcAft>
              <a:buNone/>
            </a:pPr>
            <a:r>
              <a:t/>
            </a:r>
            <a:endParaRPr sz="19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
          <p:cNvSpPr txBox="1"/>
          <p:nvPr>
            <p:ph type="title"/>
          </p:nvPr>
        </p:nvSpPr>
        <p:spPr>
          <a:xfrm>
            <a:off x="1277138" y="614488"/>
            <a:ext cx="6589800" cy="747600"/>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100000"/>
              </a:lnSpc>
              <a:spcBef>
                <a:spcPts val="0"/>
              </a:spcBef>
              <a:spcAft>
                <a:spcPts val="0"/>
              </a:spcAft>
              <a:buSzPct val="43209"/>
              <a:buNone/>
            </a:pPr>
            <a:r>
              <a:rPr b="1" lang="en-US">
                <a:solidFill>
                  <a:srgbClr val="1481AA"/>
                </a:solidFill>
                <a:latin typeface="Calibri"/>
                <a:ea typeface="Calibri"/>
                <a:cs typeface="Calibri"/>
                <a:sym typeface="Calibri"/>
              </a:rPr>
              <a:t>Problem Definition</a:t>
            </a:r>
            <a:br>
              <a:rPr lang="en-US" sz="1800">
                <a:solidFill>
                  <a:srgbClr val="000000"/>
                </a:solidFill>
                <a:latin typeface="Times"/>
                <a:ea typeface="Times"/>
                <a:cs typeface="Times"/>
                <a:sym typeface="Times"/>
              </a:rPr>
            </a:br>
            <a:br>
              <a:rPr b="1" lang="en-US">
                <a:solidFill>
                  <a:srgbClr val="1481AA"/>
                </a:solidFill>
                <a:latin typeface="Calibri"/>
                <a:ea typeface="Calibri"/>
                <a:cs typeface="Calibri"/>
                <a:sym typeface="Calibri"/>
              </a:rPr>
            </a:br>
            <a:endParaRPr b="1">
              <a:solidFill>
                <a:srgbClr val="1481AA"/>
              </a:solidFill>
              <a:latin typeface="Calibri"/>
              <a:ea typeface="Calibri"/>
              <a:cs typeface="Calibri"/>
              <a:sym typeface="Calibri"/>
            </a:endParaRPr>
          </a:p>
        </p:txBody>
      </p:sp>
      <p:sp>
        <p:nvSpPr>
          <p:cNvPr id="209" name="Google Shape;209;p4"/>
          <p:cNvSpPr txBox="1"/>
          <p:nvPr>
            <p:ph idx="1" type="body"/>
          </p:nvPr>
        </p:nvSpPr>
        <p:spPr>
          <a:xfrm>
            <a:off x="932100" y="1752600"/>
            <a:ext cx="7897500" cy="3778200"/>
          </a:xfrm>
          <a:prstGeom prst="rect">
            <a:avLst/>
          </a:prstGeom>
          <a:noFill/>
          <a:ln>
            <a:noFill/>
          </a:ln>
        </p:spPr>
        <p:txBody>
          <a:bodyPr anchorCtr="0" anchor="t" bIns="45700" lIns="91425" spcFirstLastPara="1" rIns="91425" wrap="square" tIns="45700">
            <a:noAutofit/>
          </a:bodyPr>
          <a:lstStyle/>
          <a:p>
            <a:pPr indent="-342900" lvl="0" marL="457200" rtl="0" algn="just">
              <a:spcBef>
                <a:spcPts val="0"/>
              </a:spcBef>
              <a:spcAft>
                <a:spcPts val="0"/>
              </a:spcAft>
              <a:buClr>
                <a:schemeClr val="dk1"/>
              </a:buClr>
              <a:buSzPts val="1800"/>
              <a:buFont typeface="Arial"/>
              <a:buChar char="●"/>
            </a:pPr>
            <a:r>
              <a:rPr lang="en-US">
                <a:solidFill>
                  <a:schemeClr val="dk1"/>
                </a:solidFill>
                <a:latin typeface="Arial"/>
                <a:ea typeface="Arial"/>
                <a:cs typeface="Arial"/>
                <a:sym typeface="Arial"/>
              </a:rPr>
              <a:t>Identification of Images and Objects is a problem of identifying and detecting real time images and Objects. </a:t>
            </a:r>
            <a:endParaRPr>
              <a:solidFill>
                <a:schemeClr val="dk1"/>
              </a:solidFill>
              <a:latin typeface="Arial"/>
              <a:ea typeface="Arial"/>
              <a:cs typeface="Arial"/>
              <a:sym typeface="Arial"/>
            </a:endParaRPr>
          </a:p>
          <a:p>
            <a:pPr indent="0" lvl="0" marL="457200" rtl="0" algn="just">
              <a:spcBef>
                <a:spcPts val="0"/>
              </a:spcBef>
              <a:spcAft>
                <a:spcPts val="0"/>
              </a:spcAft>
              <a:buNone/>
            </a:pPr>
            <a:r>
              <a:t/>
            </a:r>
            <a:endParaRPr>
              <a:solidFill>
                <a:schemeClr val="dk1"/>
              </a:solidFill>
              <a:latin typeface="Arial"/>
              <a:ea typeface="Arial"/>
              <a:cs typeface="Arial"/>
              <a:sym typeface="Arial"/>
            </a:endParaRPr>
          </a:p>
          <a:p>
            <a:pPr indent="-342900" lvl="0" marL="457200" rtl="0" algn="just">
              <a:spcBef>
                <a:spcPts val="0"/>
              </a:spcBef>
              <a:spcAft>
                <a:spcPts val="0"/>
              </a:spcAft>
              <a:buClr>
                <a:schemeClr val="dk1"/>
              </a:buClr>
              <a:buSzPts val="1800"/>
              <a:buFont typeface="Arial"/>
              <a:buChar char="●"/>
            </a:pPr>
            <a:r>
              <a:rPr lang="en-US">
                <a:solidFill>
                  <a:schemeClr val="dk1"/>
                </a:solidFill>
                <a:latin typeface="Arial"/>
                <a:ea typeface="Arial"/>
                <a:cs typeface="Arial"/>
                <a:sym typeface="Arial"/>
              </a:rPr>
              <a:t>It is easy to find and detect objects with high accuracy in various Domains(Automated Vehicles, medical imaging, object identification in satellite images, traffic control systems, brake light detection, machine vision, and more.)</a:t>
            </a:r>
            <a:endParaRPr>
              <a:solidFill>
                <a:schemeClr val="dk1"/>
              </a:solidFill>
              <a:latin typeface="Arial"/>
              <a:ea typeface="Arial"/>
              <a:cs typeface="Arial"/>
              <a:sym typeface="Arial"/>
            </a:endParaRPr>
          </a:p>
          <a:p>
            <a:pPr indent="0" lvl="0" marL="457200" rtl="0" algn="just">
              <a:lnSpc>
                <a:spcPct val="100000"/>
              </a:lnSpc>
              <a:spcBef>
                <a:spcPts val="0"/>
              </a:spcBef>
              <a:spcAft>
                <a:spcPts val="0"/>
              </a:spcAft>
              <a:buNone/>
            </a:pPr>
            <a:r>
              <a:t/>
            </a:r>
            <a:endParaRPr>
              <a:solidFill>
                <a:schemeClr val="dk1"/>
              </a:solidFill>
              <a:latin typeface="Arial"/>
              <a:ea typeface="Arial"/>
              <a:cs typeface="Arial"/>
              <a:sym typeface="Arial"/>
            </a:endParaRPr>
          </a:p>
          <a:p>
            <a:pPr indent="0" lvl="0" marL="342900" rtl="0" algn="just">
              <a:lnSpc>
                <a:spcPct val="100000"/>
              </a:lnSpc>
              <a:spcBef>
                <a:spcPts val="1000"/>
              </a:spcBef>
              <a:spcAft>
                <a:spcPts val="0"/>
              </a:spcAft>
              <a:buSzPts val="1800"/>
              <a:buNone/>
            </a:pPr>
            <a:r>
              <a:rPr b="1" lang="en-US">
                <a:solidFill>
                  <a:schemeClr val="dk1"/>
                </a:solidFill>
                <a:latin typeface="Arial"/>
                <a:ea typeface="Arial"/>
                <a:cs typeface="Arial"/>
                <a:sym typeface="Arial"/>
              </a:rPr>
              <a:t>EXAMPLE :-</a:t>
            </a:r>
            <a:endParaRPr b="1">
              <a:solidFill>
                <a:schemeClr val="dk1"/>
              </a:solidFill>
              <a:latin typeface="Arial"/>
              <a:ea typeface="Arial"/>
              <a:cs typeface="Arial"/>
              <a:sym typeface="Arial"/>
            </a:endParaRPr>
          </a:p>
          <a:p>
            <a:pPr indent="-298450" lvl="1" marL="742950" rtl="0" algn="just">
              <a:lnSpc>
                <a:spcPct val="100000"/>
              </a:lnSpc>
              <a:spcBef>
                <a:spcPts val="1000"/>
              </a:spcBef>
              <a:spcAft>
                <a:spcPts val="0"/>
              </a:spcAft>
              <a:buClr>
                <a:schemeClr val="dk1"/>
              </a:buClr>
              <a:buSzPts val="1800"/>
              <a:buChar char="➢"/>
            </a:pPr>
            <a:r>
              <a:rPr lang="en-US" sz="1800">
                <a:solidFill>
                  <a:schemeClr val="dk1"/>
                </a:solidFill>
                <a:latin typeface="Arial"/>
                <a:ea typeface="Arial"/>
                <a:cs typeface="Arial"/>
                <a:sym typeface="Arial"/>
              </a:rPr>
              <a:t>Problem:  “Detecting and Classifying Images &amp; objects of real time data.”</a:t>
            </a:r>
            <a:endParaRPr sz="1800">
              <a:solidFill>
                <a:schemeClr val="dk1"/>
              </a:solidFill>
              <a:latin typeface="Arial"/>
              <a:ea typeface="Arial"/>
              <a:cs typeface="Arial"/>
              <a:sym typeface="Arial"/>
            </a:endParaRPr>
          </a:p>
          <a:p>
            <a:pPr indent="-298450" lvl="1" marL="742950" rtl="0" algn="just">
              <a:lnSpc>
                <a:spcPct val="100000"/>
              </a:lnSpc>
              <a:spcBef>
                <a:spcPts val="1000"/>
              </a:spcBef>
              <a:spcAft>
                <a:spcPts val="0"/>
              </a:spcAft>
              <a:buClr>
                <a:schemeClr val="dk1"/>
              </a:buClr>
              <a:buSzPts val="1800"/>
              <a:buChar char="➢"/>
            </a:pPr>
            <a:r>
              <a:rPr lang="en-US" sz="1800">
                <a:solidFill>
                  <a:schemeClr val="dk1"/>
                </a:solidFill>
                <a:latin typeface="Arial"/>
                <a:ea typeface="Arial"/>
                <a:cs typeface="Arial"/>
                <a:sym typeface="Arial"/>
              </a:rPr>
              <a:t>Solution: </a:t>
            </a:r>
            <a:r>
              <a:rPr lang="en-US" sz="1800">
                <a:solidFill>
                  <a:schemeClr val="dk1"/>
                </a:solidFill>
                <a:latin typeface="Arial"/>
                <a:ea typeface="Arial"/>
                <a:cs typeface="Arial"/>
                <a:sym typeface="Arial"/>
              </a:rPr>
              <a:t>Advanced C</a:t>
            </a:r>
            <a:r>
              <a:rPr lang="en-US" sz="1800">
                <a:solidFill>
                  <a:schemeClr val="dk1"/>
                </a:solidFill>
                <a:latin typeface="Arial"/>
                <a:ea typeface="Arial"/>
                <a:cs typeface="Arial"/>
                <a:sym typeface="Arial"/>
              </a:rPr>
              <a:t>NN, CBIR </a:t>
            </a:r>
            <a:endParaRPr sz="1800">
              <a:solidFill>
                <a:schemeClr val="dk1"/>
              </a:solidFill>
              <a:latin typeface="Arial"/>
              <a:ea typeface="Arial"/>
              <a:cs typeface="Arial"/>
              <a:sym typeface="Arial"/>
            </a:endParaRPr>
          </a:p>
        </p:txBody>
      </p:sp>
      <p:sp>
        <p:nvSpPr>
          <p:cNvPr id="210" name="Google Shape;210;p4"/>
          <p:cNvSpPr txBox="1"/>
          <p:nvPr>
            <p:ph idx="10" type="dt"/>
          </p:nvPr>
        </p:nvSpPr>
        <p:spPr>
          <a:xfrm>
            <a:off x="1943100" y="6156325"/>
            <a:ext cx="876300" cy="369888"/>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lang="en-US"/>
              <a:t>28</a:t>
            </a:r>
            <a:r>
              <a:rPr lang="en-US" sz="900">
                <a:solidFill>
                  <a:srgbClr val="888888"/>
                </a:solidFill>
                <a:latin typeface="Century Gothic"/>
                <a:ea typeface="Century Gothic"/>
                <a:cs typeface="Century Gothic"/>
                <a:sym typeface="Century Gothic"/>
              </a:rPr>
              <a:t>/</a:t>
            </a:r>
            <a:r>
              <a:rPr lang="en-US"/>
              <a:t>03</a:t>
            </a:r>
            <a:r>
              <a:rPr lang="en-US" sz="900">
                <a:solidFill>
                  <a:srgbClr val="888888"/>
                </a:solidFill>
                <a:latin typeface="Century Gothic"/>
                <a:ea typeface="Century Gothic"/>
                <a:cs typeface="Century Gothic"/>
                <a:sym typeface="Century Gothic"/>
              </a:rPr>
              <a:t>/202</a:t>
            </a:r>
            <a:r>
              <a:rPr lang="en-US"/>
              <a:t>3</a:t>
            </a:r>
            <a:endParaRPr sz="900">
              <a:solidFill>
                <a:srgbClr val="888888"/>
              </a:solidFill>
              <a:latin typeface="Century Gothic"/>
              <a:ea typeface="Century Gothic"/>
              <a:cs typeface="Century Gothic"/>
              <a:sym typeface="Century Gothic"/>
            </a:endParaRPr>
          </a:p>
        </p:txBody>
      </p:sp>
      <p:sp>
        <p:nvSpPr>
          <p:cNvPr id="211" name="Google Shape;211;p4"/>
          <p:cNvSpPr txBox="1"/>
          <p:nvPr>
            <p:ph idx="11" type="ftr"/>
          </p:nvPr>
        </p:nvSpPr>
        <p:spPr>
          <a:xfrm>
            <a:off x="2819400" y="6156325"/>
            <a:ext cx="5257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sz="900">
                <a:solidFill>
                  <a:srgbClr val="888888"/>
                </a:solidFill>
                <a:latin typeface="Century Gothic"/>
                <a:ea typeface="Century Gothic"/>
                <a:cs typeface="Century Gothic"/>
                <a:sym typeface="Century Gothic"/>
              </a:rPr>
              <a:t>Dept of CSE., SOE-Dayananda Sagar University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
          <p:cNvSpPr txBox="1"/>
          <p:nvPr>
            <p:ph type="title"/>
          </p:nvPr>
        </p:nvSpPr>
        <p:spPr>
          <a:xfrm>
            <a:off x="1652738" y="194838"/>
            <a:ext cx="6589800" cy="747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b="1" lang="en-US">
                <a:latin typeface="Calibri"/>
                <a:ea typeface="Calibri"/>
                <a:cs typeface="Calibri"/>
                <a:sym typeface="Calibri"/>
              </a:rPr>
              <a:t>Introduction</a:t>
            </a:r>
            <a:endParaRPr/>
          </a:p>
        </p:txBody>
      </p:sp>
      <p:sp>
        <p:nvSpPr>
          <p:cNvPr id="217" name="Google Shape;217;p3"/>
          <p:cNvSpPr txBox="1"/>
          <p:nvPr>
            <p:ph idx="1" type="body"/>
          </p:nvPr>
        </p:nvSpPr>
        <p:spPr>
          <a:xfrm>
            <a:off x="1070450" y="974850"/>
            <a:ext cx="7754400" cy="5729100"/>
          </a:xfrm>
          <a:prstGeom prst="rect">
            <a:avLst/>
          </a:prstGeom>
          <a:noFill/>
          <a:ln>
            <a:noFill/>
          </a:ln>
        </p:spPr>
        <p:txBody>
          <a:bodyPr anchorCtr="0" anchor="t" bIns="45700" lIns="91425" spcFirstLastPara="1" rIns="91425" wrap="square" tIns="45700">
            <a:noAutofit/>
          </a:bodyPr>
          <a:lstStyle/>
          <a:p>
            <a:pPr indent="-342900" lvl="0" marL="457200" rtl="0" algn="just">
              <a:spcBef>
                <a:spcPts val="0"/>
              </a:spcBef>
              <a:spcAft>
                <a:spcPts val="0"/>
              </a:spcAft>
              <a:buClr>
                <a:srgbClr val="111111"/>
              </a:buClr>
              <a:buSzPts val="1800"/>
              <a:buFont typeface="Calibri"/>
              <a:buChar char="●"/>
            </a:pPr>
            <a:r>
              <a:rPr lang="en-US">
                <a:solidFill>
                  <a:srgbClr val="111111"/>
                </a:solidFill>
                <a:latin typeface="Calibri"/>
                <a:ea typeface="Calibri"/>
                <a:cs typeface="Calibri"/>
                <a:sym typeface="Calibri"/>
              </a:rPr>
              <a:t>Image classification is a classical problem of image processing, computer vision and machine learning fields.</a:t>
            </a:r>
            <a:endParaRPr>
              <a:solidFill>
                <a:srgbClr val="111111"/>
              </a:solidFill>
              <a:latin typeface="Calibri"/>
              <a:ea typeface="Calibri"/>
              <a:cs typeface="Calibri"/>
              <a:sym typeface="Calibri"/>
            </a:endParaRPr>
          </a:p>
          <a:p>
            <a:pPr indent="0" lvl="0" marL="342900" rtl="0" algn="just">
              <a:spcBef>
                <a:spcPts val="0"/>
              </a:spcBef>
              <a:spcAft>
                <a:spcPts val="0"/>
              </a:spcAft>
              <a:buClr>
                <a:schemeClr val="dk1"/>
              </a:buClr>
              <a:buSzPts val="1100"/>
              <a:buFont typeface="Arial"/>
              <a:buNone/>
            </a:pPr>
            <a:r>
              <a:t/>
            </a:r>
            <a:endParaRPr>
              <a:solidFill>
                <a:srgbClr val="111111"/>
              </a:solidFill>
              <a:latin typeface="Calibri"/>
              <a:ea typeface="Calibri"/>
              <a:cs typeface="Calibri"/>
              <a:sym typeface="Calibri"/>
            </a:endParaRPr>
          </a:p>
          <a:p>
            <a:pPr indent="-342900" lvl="0" marL="457200" rtl="0" algn="just">
              <a:spcBef>
                <a:spcPts val="0"/>
              </a:spcBef>
              <a:spcAft>
                <a:spcPts val="0"/>
              </a:spcAft>
              <a:buClr>
                <a:srgbClr val="111111"/>
              </a:buClr>
              <a:buSzPts val="1800"/>
              <a:buFont typeface="Calibri"/>
              <a:buChar char="●"/>
            </a:pPr>
            <a:r>
              <a:rPr lang="en-US">
                <a:solidFill>
                  <a:srgbClr val="111111"/>
                </a:solidFill>
                <a:latin typeface="Calibri"/>
                <a:ea typeface="Calibri"/>
                <a:cs typeface="Calibri"/>
                <a:sym typeface="Calibri"/>
              </a:rPr>
              <a:t>It is one of the hot research directions in computer vision field, and it is also the basic image classification system in other image application fields, which is usually divided into three important parts: image preprocessing, image feature extraction and classifier</a:t>
            </a:r>
            <a:endParaRPr>
              <a:solidFill>
                <a:srgbClr val="111111"/>
              </a:solidFill>
              <a:latin typeface="Calibri"/>
              <a:ea typeface="Calibri"/>
              <a:cs typeface="Calibri"/>
              <a:sym typeface="Calibri"/>
            </a:endParaRPr>
          </a:p>
          <a:p>
            <a:pPr indent="0" lvl="0" marL="0" rtl="0" algn="just">
              <a:spcBef>
                <a:spcPts val="0"/>
              </a:spcBef>
              <a:spcAft>
                <a:spcPts val="0"/>
              </a:spcAft>
              <a:buNone/>
            </a:pPr>
            <a:r>
              <a:t/>
            </a:r>
            <a:endParaRPr>
              <a:solidFill>
                <a:srgbClr val="111111"/>
              </a:solidFill>
              <a:latin typeface="Calibri"/>
              <a:ea typeface="Calibri"/>
              <a:cs typeface="Calibri"/>
              <a:sym typeface="Calibri"/>
            </a:endParaRPr>
          </a:p>
          <a:p>
            <a:pPr indent="-342900" lvl="0" marL="457200" rtl="0" algn="just">
              <a:spcBef>
                <a:spcPts val="0"/>
              </a:spcBef>
              <a:spcAft>
                <a:spcPts val="0"/>
              </a:spcAft>
              <a:buClr>
                <a:srgbClr val="111111"/>
              </a:buClr>
              <a:buSzPts val="1800"/>
              <a:buFont typeface="Calibri"/>
              <a:buChar char="●"/>
            </a:pPr>
            <a:r>
              <a:rPr lang="en-US">
                <a:solidFill>
                  <a:srgbClr val="111111"/>
                </a:solidFill>
                <a:latin typeface="Calibri"/>
                <a:ea typeface="Calibri"/>
                <a:cs typeface="Calibri"/>
                <a:sym typeface="Calibri"/>
              </a:rPr>
              <a:t>Recently, image classification is growing and becoming a trend among technology developers especially with the growth of data in different parts of industry such as e-commerce, automotive, healthcare, and gaming. The most obvious example of this technology is applied to Facebook.</a:t>
            </a:r>
            <a:endParaRPr>
              <a:solidFill>
                <a:srgbClr val="111111"/>
              </a:solidFill>
              <a:latin typeface="Calibri"/>
              <a:ea typeface="Calibri"/>
              <a:cs typeface="Calibri"/>
              <a:sym typeface="Calibri"/>
            </a:endParaRPr>
          </a:p>
          <a:p>
            <a:pPr indent="0" lvl="0" marL="914400" rtl="0" algn="just">
              <a:spcBef>
                <a:spcPts val="0"/>
              </a:spcBef>
              <a:spcAft>
                <a:spcPts val="0"/>
              </a:spcAft>
              <a:buNone/>
            </a:pPr>
            <a:r>
              <a:t/>
            </a:r>
            <a:endParaRPr>
              <a:solidFill>
                <a:srgbClr val="111111"/>
              </a:solidFill>
              <a:latin typeface="Calibri"/>
              <a:ea typeface="Calibri"/>
              <a:cs typeface="Calibri"/>
              <a:sym typeface="Calibri"/>
            </a:endParaRPr>
          </a:p>
          <a:p>
            <a:pPr indent="-342900" lvl="0" marL="457200" rtl="0" algn="just">
              <a:spcBef>
                <a:spcPts val="0"/>
              </a:spcBef>
              <a:spcAft>
                <a:spcPts val="0"/>
              </a:spcAft>
              <a:buClr>
                <a:srgbClr val="111111"/>
              </a:buClr>
              <a:buSzPts val="1800"/>
              <a:buFont typeface="Calibri"/>
              <a:buChar char="●"/>
            </a:pPr>
            <a:r>
              <a:rPr lang="en-US">
                <a:solidFill>
                  <a:schemeClr val="dk1"/>
                </a:solidFill>
                <a:latin typeface="Calibri"/>
                <a:ea typeface="Calibri"/>
                <a:cs typeface="Calibri"/>
                <a:sym typeface="Calibri"/>
              </a:rPr>
              <a:t>The classification problem is to categorize all the pixels of a digital image into one of the defined classes.</a:t>
            </a:r>
            <a:endParaRPr>
              <a:solidFill>
                <a:schemeClr val="dk1"/>
              </a:solidFill>
              <a:latin typeface="Calibri"/>
              <a:ea typeface="Calibri"/>
              <a:cs typeface="Calibri"/>
              <a:sym typeface="Calibri"/>
            </a:endParaRPr>
          </a:p>
          <a:p>
            <a:pPr indent="0" lvl="0" marL="914400" rtl="0" algn="just">
              <a:spcBef>
                <a:spcPts val="0"/>
              </a:spcBef>
              <a:spcAft>
                <a:spcPts val="0"/>
              </a:spcAft>
              <a:buNone/>
            </a:pPr>
            <a:r>
              <a:t/>
            </a:r>
            <a:endParaRPr>
              <a:solidFill>
                <a:schemeClr val="dk1"/>
              </a:solidFill>
              <a:latin typeface="Calibri"/>
              <a:ea typeface="Calibri"/>
              <a:cs typeface="Calibri"/>
              <a:sym typeface="Calibri"/>
            </a:endParaRPr>
          </a:p>
          <a:p>
            <a:pPr indent="-342900" lvl="0" marL="457200" rtl="0" algn="just">
              <a:spcBef>
                <a:spcPts val="0"/>
              </a:spcBef>
              <a:spcAft>
                <a:spcPts val="0"/>
              </a:spcAft>
              <a:buClr>
                <a:srgbClr val="111111"/>
              </a:buClr>
              <a:buSzPts val="1800"/>
              <a:buFont typeface="Calibri"/>
              <a:buChar char="●"/>
            </a:pPr>
            <a:r>
              <a:rPr lang="en-US">
                <a:solidFill>
                  <a:schemeClr val="dk1"/>
                </a:solidFill>
                <a:latin typeface="Calibri"/>
                <a:ea typeface="Calibri"/>
                <a:cs typeface="Calibri"/>
                <a:sym typeface="Calibri"/>
              </a:rPr>
              <a:t>Image classification is the most critical use case in digital image analysis.</a:t>
            </a:r>
            <a:endParaRPr>
              <a:solidFill>
                <a:schemeClr val="dk1"/>
              </a:solidFill>
              <a:latin typeface="Calibri"/>
              <a:ea typeface="Calibri"/>
              <a:cs typeface="Calibri"/>
              <a:sym typeface="Calibri"/>
            </a:endParaRPr>
          </a:p>
          <a:p>
            <a:pPr indent="0" lvl="0" marL="914400" rtl="0" algn="just">
              <a:spcBef>
                <a:spcPts val="0"/>
              </a:spcBef>
              <a:spcAft>
                <a:spcPts val="0"/>
              </a:spcAft>
              <a:buNone/>
            </a:pPr>
            <a:r>
              <a:t/>
            </a:r>
            <a:endParaRPr>
              <a:solidFill>
                <a:schemeClr val="dk1"/>
              </a:solidFill>
              <a:latin typeface="Calibri"/>
              <a:ea typeface="Calibri"/>
              <a:cs typeface="Calibri"/>
              <a:sym typeface="Calibri"/>
            </a:endParaRPr>
          </a:p>
          <a:p>
            <a:pPr indent="-342900" lvl="0" marL="457200" rtl="0" algn="just">
              <a:spcBef>
                <a:spcPts val="0"/>
              </a:spcBef>
              <a:spcAft>
                <a:spcPts val="0"/>
              </a:spcAft>
              <a:buClr>
                <a:srgbClr val="111111"/>
              </a:buClr>
              <a:buSzPts val="1800"/>
              <a:buFont typeface="Calibri"/>
              <a:buChar char="●"/>
            </a:pPr>
            <a:r>
              <a:rPr lang="en-US">
                <a:solidFill>
                  <a:schemeClr val="dk1"/>
                </a:solidFill>
                <a:latin typeface="Calibri"/>
                <a:ea typeface="Calibri"/>
                <a:cs typeface="Calibri"/>
                <a:sym typeface="Calibri"/>
              </a:rPr>
              <a:t>Image classification is an application of both supervised classification and unsupervised classification</a:t>
            </a:r>
            <a:endParaRPr>
              <a:solidFill>
                <a:schemeClr val="dk1"/>
              </a:solidFill>
              <a:latin typeface="Calibri"/>
              <a:ea typeface="Calibri"/>
              <a:cs typeface="Calibri"/>
              <a:sym typeface="Calibri"/>
            </a:endParaRPr>
          </a:p>
          <a:p>
            <a:pPr indent="0" lvl="0" marL="914400" rtl="0" algn="l">
              <a:spcBef>
                <a:spcPts val="0"/>
              </a:spcBef>
              <a:spcAft>
                <a:spcPts val="0"/>
              </a:spcAft>
              <a:buNone/>
            </a:pPr>
            <a:r>
              <a:t/>
            </a:r>
            <a:endParaRPr>
              <a:solidFill>
                <a:srgbClr val="111111"/>
              </a:solidFill>
              <a:latin typeface="Calibri"/>
              <a:ea typeface="Calibri"/>
              <a:cs typeface="Calibri"/>
              <a:sym typeface="Calibri"/>
            </a:endParaRPr>
          </a:p>
          <a:p>
            <a:pPr indent="0" lvl="0" marL="342900" rtl="0" algn="l">
              <a:lnSpc>
                <a:spcPct val="100000"/>
              </a:lnSpc>
              <a:spcBef>
                <a:spcPts val="0"/>
              </a:spcBef>
              <a:spcAft>
                <a:spcPts val="0"/>
              </a:spcAft>
              <a:buSzPts val="1800"/>
              <a:buNone/>
            </a:pPr>
            <a:r>
              <a:t/>
            </a:r>
            <a:endParaRPr>
              <a:solidFill>
                <a:srgbClr val="202122"/>
              </a:solidFill>
              <a:latin typeface="Calibri"/>
              <a:ea typeface="Calibri"/>
              <a:cs typeface="Calibri"/>
              <a:sym typeface="Calibri"/>
            </a:endParaRPr>
          </a:p>
          <a:p>
            <a:pPr indent="0" lvl="0" marL="342900" rtl="0" algn="l">
              <a:lnSpc>
                <a:spcPct val="100000"/>
              </a:lnSpc>
              <a:spcBef>
                <a:spcPts val="0"/>
              </a:spcBef>
              <a:spcAft>
                <a:spcPts val="0"/>
              </a:spcAft>
              <a:buSzPts val="1800"/>
              <a:buNone/>
            </a:pPr>
            <a:r>
              <a:t/>
            </a:r>
            <a:endParaRPr>
              <a:solidFill>
                <a:srgbClr val="202122"/>
              </a:solidFill>
              <a:latin typeface="Calibri"/>
              <a:ea typeface="Calibri"/>
              <a:cs typeface="Calibri"/>
              <a:sym typeface="Calibri"/>
            </a:endParaRPr>
          </a:p>
        </p:txBody>
      </p:sp>
      <p:sp>
        <p:nvSpPr>
          <p:cNvPr id="218" name="Google Shape;218;p3"/>
          <p:cNvSpPr txBox="1"/>
          <p:nvPr>
            <p:ph idx="12" type="sldNum"/>
          </p:nvPr>
        </p:nvSpPr>
        <p:spPr>
          <a:xfrm>
            <a:off x="7948488" y="6432538"/>
            <a:ext cx="776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900"/>
              <a:buNone/>
            </a:pPr>
            <a:fld id="{00000000-1234-1234-1234-123412341234}" type="slidenum">
              <a:rPr lang="en-US"/>
              <a:t>‹#›</a:t>
            </a:fld>
            <a:r>
              <a:rPr lang="en-US"/>
              <a:t> of 12</a:t>
            </a:r>
            <a:endParaRPr/>
          </a:p>
        </p:txBody>
      </p:sp>
      <p:sp>
        <p:nvSpPr>
          <p:cNvPr id="219" name="Google Shape;219;p3"/>
          <p:cNvSpPr txBox="1"/>
          <p:nvPr>
            <p:ph idx="11" type="ftr"/>
          </p:nvPr>
        </p:nvSpPr>
        <p:spPr>
          <a:xfrm>
            <a:off x="2819400" y="6432538"/>
            <a:ext cx="51291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sz="900">
                <a:solidFill>
                  <a:srgbClr val="888888"/>
                </a:solidFill>
                <a:latin typeface="Century Gothic"/>
                <a:ea typeface="Century Gothic"/>
                <a:cs typeface="Century Gothic"/>
                <a:sym typeface="Century Gothic"/>
              </a:rPr>
              <a:t>Dept of CSE., SOE-Dayananda Sagar University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227c5e9675a_0_21"/>
          <p:cNvSpPr txBox="1"/>
          <p:nvPr>
            <p:ph type="title"/>
          </p:nvPr>
        </p:nvSpPr>
        <p:spPr>
          <a:xfrm>
            <a:off x="1945201" y="624110"/>
            <a:ext cx="65892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Calibri"/>
                <a:ea typeface="Calibri"/>
                <a:cs typeface="Calibri"/>
                <a:sym typeface="Calibri"/>
              </a:rPr>
              <a:t>Social/Environmental Impact</a:t>
            </a:r>
            <a:endParaRPr b="1">
              <a:latin typeface="Calibri"/>
              <a:ea typeface="Calibri"/>
              <a:cs typeface="Calibri"/>
              <a:sym typeface="Calibri"/>
            </a:endParaRPr>
          </a:p>
        </p:txBody>
      </p:sp>
      <p:sp>
        <p:nvSpPr>
          <p:cNvPr id="226" name="Google Shape;226;g227c5e9675a_0_21"/>
          <p:cNvSpPr txBox="1"/>
          <p:nvPr>
            <p:ph idx="1" type="body"/>
          </p:nvPr>
        </p:nvSpPr>
        <p:spPr>
          <a:xfrm>
            <a:off x="568950" y="1452800"/>
            <a:ext cx="8006100" cy="4860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2000">
                <a:solidFill>
                  <a:schemeClr val="dk1"/>
                </a:solidFill>
                <a:latin typeface="Calibri"/>
                <a:ea typeface="Calibri"/>
                <a:cs typeface="Calibri"/>
                <a:sym typeface="Calibri"/>
              </a:rPr>
              <a:t>Privacy concerns:</a:t>
            </a:r>
            <a:r>
              <a:rPr lang="en-US" sz="2000">
                <a:solidFill>
                  <a:schemeClr val="dk1"/>
                </a:solidFill>
                <a:latin typeface="Calibri"/>
                <a:ea typeface="Calibri"/>
                <a:cs typeface="Calibri"/>
                <a:sym typeface="Calibri"/>
              </a:rPr>
              <a:t> ML algorithms can be trained on large datasets of images, which may contain personal information about individuals. If these images are not properly anonymized, there is a risk of privacy breaches and data misuse.</a:t>
            </a:r>
            <a:endParaRPr sz="2000">
              <a:solidFill>
                <a:schemeClr val="dk1"/>
              </a:solidFill>
              <a:latin typeface="Calibri"/>
              <a:ea typeface="Calibri"/>
              <a:cs typeface="Calibri"/>
              <a:sym typeface="Calibri"/>
            </a:endParaRPr>
          </a:p>
          <a:p>
            <a:pPr indent="0" lvl="0" marL="0" rtl="0" algn="l">
              <a:lnSpc>
                <a:spcPct val="115000"/>
              </a:lnSpc>
              <a:spcBef>
                <a:spcPts val="1500"/>
              </a:spcBef>
              <a:spcAft>
                <a:spcPts val="0"/>
              </a:spcAft>
              <a:buNone/>
            </a:pPr>
            <a:r>
              <a:rPr b="1" lang="en-US" sz="2000">
                <a:solidFill>
                  <a:schemeClr val="dk1"/>
                </a:solidFill>
                <a:latin typeface="Calibri"/>
                <a:ea typeface="Calibri"/>
                <a:cs typeface="Calibri"/>
                <a:sym typeface="Calibri"/>
              </a:rPr>
              <a:t>Bias:</a:t>
            </a:r>
            <a:r>
              <a:rPr lang="en-US" sz="2000">
                <a:solidFill>
                  <a:schemeClr val="dk1"/>
                </a:solidFill>
                <a:latin typeface="Calibri"/>
                <a:ea typeface="Calibri"/>
                <a:cs typeface="Calibri"/>
                <a:sym typeface="Calibri"/>
              </a:rPr>
              <a:t> ML algorithms are only as good as the data they are trained on. If the training data contains biases, the resulting algorithm may also be biased. This can result in unfair outcomes and discrimination against certain groups.</a:t>
            </a:r>
            <a:endParaRPr sz="2000">
              <a:solidFill>
                <a:schemeClr val="dk1"/>
              </a:solidFill>
              <a:latin typeface="Calibri"/>
              <a:ea typeface="Calibri"/>
              <a:cs typeface="Calibri"/>
              <a:sym typeface="Calibri"/>
            </a:endParaRPr>
          </a:p>
          <a:p>
            <a:pPr indent="0" lvl="0" marL="0" rtl="0" algn="l">
              <a:lnSpc>
                <a:spcPct val="115000"/>
              </a:lnSpc>
              <a:spcBef>
                <a:spcPts val="1500"/>
              </a:spcBef>
              <a:spcAft>
                <a:spcPts val="0"/>
              </a:spcAft>
              <a:buNone/>
            </a:pPr>
            <a:r>
              <a:rPr b="1" lang="en-US" sz="2100">
                <a:solidFill>
                  <a:schemeClr val="dk1"/>
                </a:solidFill>
                <a:latin typeface="Calibri"/>
                <a:ea typeface="Calibri"/>
                <a:cs typeface="Calibri"/>
                <a:sym typeface="Calibri"/>
              </a:rPr>
              <a:t>Environmental impact:</a:t>
            </a:r>
            <a:r>
              <a:rPr lang="en-US" sz="2100">
                <a:solidFill>
                  <a:schemeClr val="dk1"/>
                </a:solidFill>
                <a:latin typeface="Calibri"/>
                <a:ea typeface="Calibri"/>
                <a:cs typeface="Calibri"/>
                <a:sym typeface="Calibri"/>
              </a:rPr>
              <a:t> The training of ML algorithms requires large amounts of computing power, which can have environmental impacts due to the energy consumption of data centers. Additionally, the production of hardware required for these computations can also have environmental impacts</a:t>
            </a:r>
            <a:endParaRPr sz="2900">
              <a:solidFill>
                <a:schemeClr val="dk1"/>
              </a:solidFill>
              <a:latin typeface="Calibri"/>
              <a:ea typeface="Calibri"/>
              <a:cs typeface="Calibri"/>
              <a:sym typeface="Calibri"/>
            </a:endParaRPr>
          </a:p>
          <a:p>
            <a:pPr indent="0" lvl="0" marL="0" rtl="0" algn="l">
              <a:spcBef>
                <a:spcPts val="1500"/>
              </a:spcBef>
              <a:spcAft>
                <a:spcPts val="0"/>
              </a:spcAft>
              <a:buClr>
                <a:schemeClr val="dk1"/>
              </a:buClr>
              <a:buSzPts val="1100"/>
              <a:buFont typeface="Arial"/>
              <a:buNone/>
            </a:pPr>
            <a:r>
              <a:t/>
            </a:r>
            <a:endParaRPr sz="2000">
              <a:solidFill>
                <a:schemeClr val="dk1"/>
              </a:solidFill>
              <a:latin typeface="Calibri"/>
              <a:ea typeface="Calibri"/>
              <a:cs typeface="Calibri"/>
              <a:sym typeface="Calibri"/>
            </a:endParaRPr>
          </a:p>
          <a:p>
            <a:pPr indent="0" lvl="0" marL="0" rtl="0" algn="l">
              <a:spcBef>
                <a:spcPts val="1000"/>
              </a:spcBef>
              <a:spcAft>
                <a:spcPts val="0"/>
              </a:spcAft>
              <a:buNone/>
            </a:pPr>
            <a:r>
              <a:t/>
            </a:r>
            <a:endParaRPr sz="2000">
              <a:solidFill>
                <a:schemeClr val="dk1"/>
              </a:solidFill>
              <a:latin typeface="Calibri"/>
              <a:ea typeface="Calibri"/>
              <a:cs typeface="Calibri"/>
              <a:sym typeface="Calibri"/>
            </a:endParaRPr>
          </a:p>
        </p:txBody>
      </p:sp>
      <p:sp>
        <p:nvSpPr>
          <p:cNvPr id="227" name="Google Shape;227;g227c5e9675a_0_21"/>
          <p:cNvSpPr txBox="1"/>
          <p:nvPr>
            <p:ph idx="12" type="sldNum"/>
          </p:nvPr>
        </p:nvSpPr>
        <p:spPr>
          <a:xfrm>
            <a:off x="7948613" y="6140450"/>
            <a:ext cx="7764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00"/>
              <a:buFont typeface="Arial"/>
              <a:buNone/>
            </a:pPr>
            <a:r>
              <a:rPr lang="en-US"/>
              <a:t>6</a:t>
            </a:r>
            <a:r>
              <a:rPr lang="en-US"/>
              <a:t>  of 12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27fe04e436_0_12"/>
          <p:cNvSpPr txBox="1"/>
          <p:nvPr>
            <p:ph idx="1" type="body"/>
          </p:nvPr>
        </p:nvSpPr>
        <p:spPr>
          <a:xfrm>
            <a:off x="709502" y="1901325"/>
            <a:ext cx="7725000" cy="3777600"/>
          </a:xfrm>
          <a:prstGeom prst="rect">
            <a:avLst/>
          </a:prstGeom>
        </p:spPr>
        <p:txBody>
          <a:bodyPr anchorCtr="0" anchor="t" bIns="45700" lIns="91425" spcFirstLastPara="1" rIns="91425" wrap="square" tIns="45700">
            <a:noAutofit/>
          </a:bodyPr>
          <a:lstStyle/>
          <a:p>
            <a:pPr indent="0" lvl="0" marL="457200" rtl="0" algn="l">
              <a:lnSpc>
                <a:spcPct val="115000"/>
              </a:lnSpc>
              <a:spcBef>
                <a:spcPts val="1500"/>
              </a:spcBef>
              <a:spcAft>
                <a:spcPts val="0"/>
              </a:spcAft>
              <a:buNone/>
            </a:pPr>
            <a:r>
              <a:rPr b="1" lang="en-US" sz="2000">
                <a:solidFill>
                  <a:schemeClr val="dk1"/>
                </a:solidFill>
                <a:latin typeface="Calibri"/>
                <a:ea typeface="Calibri"/>
                <a:cs typeface="Calibri"/>
                <a:sym typeface="Calibri"/>
              </a:rPr>
              <a:t>Inaccuracy:</a:t>
            </a:r>
            <a:r>
              <a:rPr lang="en-US" sz="2000">
                <a:solidFill>
                  <a:schemeClr val="dk1"/>
                </a:solidFill>
                <a:latin typeface="Calibri"/>
                <a:ea typeface="Calibri"/>
                <a:cs typeface="Calibri"/>
                <a:sym typeface="Calibri"/>
              </a:rPr>
              <a:t> ML algorithms for image classification can sometimes produce inaccurate results, which can have negative consequences. For example, misclassification of medical images could lead to misdiagnosis and incorrect treatment.</a:t>
            </a:r>
            <a:endParaRPr sz="2000">
              <a:solidFill>
                <a:schemeClr val="dk1"/>
              </a:solidFill>
              <a:latin typeface="Calibri"/>
              <a:ea typeface="Calibri"/>
              <a:cs typeface="Calibri"/>
              <a:sym typeface="Calibri"/>
            </a:endParaRPr>
          </a:p>
          <a:p>
            <a:pPr indent="0" lvl="0" marL="457200" rtl="0" algn="l">
              <a:lnSpc>
                <a:spcPct val="115000"/>
              </a:lnSpc>
              <a:spcBef>
                <a:spcPts val="1500"/>
              </a:spcBef>
              <a:spcAft>
                <a:spcPts val="0"/>
              </a:spcAft>
              <a:buNone/>
            </a:pPr>
            <a:r>
              <a:rPr b="1" lang="en-US" sz="2000">
                <a:solidFill>
                  <a:schemeClr val="dk1"/>
                </a:solidFill>
                <a:latin typeface="Calibri"/>
                <a:ea typeface="Calibri"/>
                <a:cs typeface="Calibri"/>
                <a:sym typeface="Calibri"/>
              </a:rPr>
              <a:t>Lack of transparency:</a:t>
            </a:r>
            <a:r>
              <a:rPr lang="en-US" sz="2000">
                <a:solidFill>
                  <a:schemeClr val="dk1"/>
                </a:solidFill>
                <a:latin typeface="Calibri"/>
                <a:ea typeface="Calibri"/>
                <a:cs typeface="Calibri"/>
                <a:sym typeface="Calibri"/>
              </a:rPr>
              <a:t> ML algorithms can be difficult to interpret, which can make it challenging to understand how decisions are being made. This lack of transparency can make it difficult to identify and address biases in the algorithm.</a:t>
            </a:r>
            <a:endParaRPr sz="2000">
              <a:solidFill>
                <a:schemeClr val="dk1"/>
              </a:solidFill>
              <a:latin typeface="Calibri"/>
              <a:ea typeface="Calibri"/>
              <a:cs typeface="Calibri"/>
              <a:sym typeface="Calibri"/>
            </a:endParaRPr>
          </a:p>
          <a:p>
            <a:pPr indent="0" lvl="0" marL="0" rtl="0" algn="l">
              <a:spcBef>
                <a:spcPts val="1500"/>
              </a:spcBef>
              <a:spcAft>
                <a:spcPts val="0"/>
              </a:spcAft>
              <a:buNone/>
            </a:pPr>
            <a:r>
              <a:t/>
            </a:r>
            <a:endParaRPr sz="2000">
              <a:solidFill>
                <a:schemeClr val="dk1"/>
              </a:solidFill>
              <a:latin typeface="Calibri"/>
              <a:ea typeface="Calibri"/>
              <a:cs typeface="Calibri"/>
              <a:sym typeface="Calibri"/>
            </a:endParaRPr>
          </a:p>
        </p:txBody>
      </p:sp>
      <p:sp>
        <p:nvSpPr>
          <p:cNvPr id="234" name="Google Shape;234;g227fe04e436_0_12"/>
          <p:cNvSpPr txBox="1"/>
          <p:nvPr>
            <p:ph idx="12" type="sldNum"/>
          </p:nvPr>
        </p:nvSpPr>
        <p:spPr>
          <a:xfrm>
            <a:off x="7948613" y="6140450"/>
            <a:ext cx="7764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00"/>
              <a:buFont typeface="Arial"/>
              <a:buNone/>
            </a:pPr>
            <a:r>
              <a:rPr lang="en-US"/>
              <a:t>(#)  of 12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7"/>
          <p:cNvSpPr txBox="1"/>
          <p:nvPr>
            <p:ph type="title"/>
          </p:nvPr>
        </p:nvSpPr>
        <p:spPr>
          <a:xfrm>
            <a:off x="1464800" y="149888"/>
            <a:ext cx="6589800" cy="747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b="1" lang="en-US">
                <a:latin typeface="Calibri"/>
                <a:ea typeface="Calibri"/>
                <a:cs typeface="Calibri"/>
                <a:sym typeface="Calibri"/>
              </a:rPr>
              <a:t>State of the Art-work</a:t>
            </a:r>
            <a:br>
              <a:rPr b="1" lang="en-US">
                <a:latin typeface="Calibri"/>
                <a:ea typeface="Calibri"/>
                <a:cs typeface="Calibri"/>
                <a:sym typeface="Calibri"/>
              </a:rPr>
            </a:br>
            <a:endParaRPr b="1">
              <a:latin typeface="Calibri"/>
              <a:ea typeface="Calibri"/>
              <a:cs typeface="Calibri"/>
              <a:sym typeface="Calibri"/>
            </a:endParaRPr>
          </a:p>
        </p:txBody>
      </p:sp>
      <p:sp>
        <p:nvSpPr>
          <p:cNvPr id="240" name="Google Shape;240;p7"/>
          <p:cNvSpPr txBox="1"/>
          <p:nvPr>
            <p:ph idx="10" type="dt"/>
          </p:nvPr>
        </p:nvSpPr>
        <p:spPr>
          <a:xfrm>
            <a:off x="1657350" y="6456351"/>
            <a:ext cx="1066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9/9/2022</a:t>
            </a:r>
            <a:endParaRPr/>
          </a:p>
        </p:txBody>
      </p:sp>
      <p:sp>
        <p:nvSpPr>
          <p:cNvPr id="241" name="Google Shape;241;p7"/>
          <p:cNvSpPr txBox="1"/>
          <p:nvPr>
            <p:ph idx="11" type="ftr"/>
          </p:nvPr>
        </p:nvSpPr>
        <p:spPr>
          <a:xfrm>
            <a:off x="2897988" y="6456363"/>
            <a:ext cx="4876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Dept of CSE., SOE-Dayananda Sagar University</a:t>
            </a:r>
            <a:endParaRPr/>
          </a:p>
        </p:txBody>
      </p:sp>
      <p:graphicFrame>
        <p:nvGraphicFramePr>
          <p:cNvPr id="242" name="Google Shape;242;p7"/>
          <p:cNvGraphicFramePr/>
          <p:nvPr/>
        </p:nvGraphicFramePr>
        <p:xfrm>
          <a:off x="0" y="1352038"/>
          <a:ext cx="3000000" cy="3000000"/>
        </p:xfrm>
        <a:graphic>
          <a:graphicData uri="http://schemas.openxmlformats.org/drawingml/2006/table">
            <a:tbl>
              <a:tblPr bandRow="1" firstRow="1">
                <a:noFill/>
                <a:tableStyleId>{BABF3216-06F2-4A3C-84EC-1A82B5F6AD3D}</a:tableStyleId>
              </a:tblPr>
              <a:tblGrid>
                <a:gridCol w="1828800"/>
                <a:gridCol w="1776050"/>
                <a:gridCol w="1881550"/>
                <a:gridCol w="1828800"/>
                <a:gridCol w="1828800"/>
              </a:tblGrid>
              <a:tr h="13250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Author’s Name/ Paper Title </a:t>
                      </a:r>
                      <a:endParaRPr sz="1400" u="none" cap="none" strike="noStrike"/>
                    </a:p>
                  </a:txBody>
                  <a:tcPr marT="45725" marB="45725" marR="91450" marL="91450">
                    <a:lnB cap="flat" cmpd="sng" w="12700">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Conference/Journal Name and year</a:t>
                      </a:r>
                      <a:endParaRPr sz="1400" u="none" cap="none" strike="noStrike"/>
                    </a:p>
                  </a:txBody>
                  <a:tcPr marT="45725" marB="45725" marR="91450" marL="91450">
                    <a:lnB cap="flat" cmpd="sng" w="12700">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Technology/ Design</a:t>
                      </a:r>
                      <a:endParaRPr sz="1400" u="none" cap="none" strike="noStrike"/>
                    </a:p>
                  </a:txBody>
                  <a:tcPr marT="45725" marB="45725" marR="91450" marL="91450">
                    <a:lnB cap="flat" cmpd="sng" w="12700">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Results shared by author</a:t>
                      </a:r>
                      <a:endParaRPr sz="1400" u="none" cap="none" strike="noStrike"/>
                    </a:p>
                  </a:txBody>
                  <a:tcPr marT="45725" marB="45725" marR="91450" marL="91450">
                    <a:lnB cap="flat" cmpd="sng" w="12700">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What you infer</a:t>
                      </a:r>
                      <a:endParaRPr sz="1400" u="none" cap="none" strike="noStrike"/>
                    </a:p>
                  </a:txBody>
                  <a:tcPr marT="45725" marB="45725" marR="91450" marL="91450">
                    <a:lnB cap="flat" cmpd="sng" w="12700">
                      <a:solidFill>
                        <a:srgbClr val="FFFFFF"/>
                      </a:solidFill>
                      <a:prstDash val="solid"/>
                      <a:round/>
                      <a:headEnd len="sm" w="sm" type="none"/>
                      <a:tailEnd len="sm" w="sm" type="none"/>
                    </a:lnB>
                  </a:tcPr>
                </a:tc>
              </a:tr>
              <a:tr h="1936575">
                <a:tc>
                  <a:txBody>
                    <a:bodyPr/>
                    <a:lstStyle/>
                    <a:p>
                      <a:pPr indent="0" lvl="0" marL="0" marR="0" rtl="0" algn="l">
                        <a:spcBef>
                          <a:spcPts val="0"/>
                        </a:spcBef>
                        <a:spcAft>
                          <a:spcPts val="0"/>
                        </a:spcAft>
                        <a:buNone/>
                      </a:pPr>
                      <a:r>
                        <a:rPr lang="en-US" sz="1200"/>
                        <a:t>[1] </a:t>
                      </a:r>
                      <a:r>
                        <a:rPr lang="en-US" sz="1200"/>
                        <a:t>Image Classification Using Deep Learning</a:t>
                      </a:r>
                      <a:endParaRPr sz="12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2017  International Journal of Engineering Research &amp; Technology (IJERT) </a:t>
                      </a:r>
                      <a:endParaRPr sz="12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convolution neural network(CNN), Artificial Neural Network (ANN),</a:t>
                      </a:r>
                      <a:endParaRPr sz="1200"/>
                    </a:p>
                    <a:p>
                      <a:pPr indent="0" lvl="0" marL="0" marR="0" rtl="0" algn="l">
                        <a:spcBef>
                          <a:spcPts val="0"/>
                        </a:spcBef>
                        <a:spcAft>
                          <a:spcPts val="0"/>
                        </a:spcAft>
                        <a:buNone/>
                      </a:pPr>
                      <a:r>
                        <a:rPr lang="en-US" sz="1200"/>
                        <a:t>Deep Learning and</a:t>
                      </a:r>
                      <a:endParaRPr sz="1200"/>
                    </a:p>
                    <a:p>
                      <a:pPr indent="0" lvl="0" marL="0" marR="0" rtl="0" algn="l">
                        <a:spcBef>
                          <a:spcPts val="0"/>
                        </a:spcBef>
                        <a:spcAft>
                          <a:spcPts val="0"/>
                        </a:spcAft>
                        <a:buNone/>
                      </a:pPr>
                      <a:r>
                        <a:rPr lang="en-US" sz="1200"/>
                        <a:t>CUDA technology</a:t>
                      </a:r>
                      <a:endParaRPr sz="12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uses CNN for extracting and selecting the features for any given image and classify the images into appropriate classes with high accuracy</a:t>
                      </a:r>
                      <a:endParaRPr sz="12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Convolution Neural Networks are a good choice for Image Classification.</a:t>
                      </a:r>
                      <a:endParaRPr sz="1200"/>
                    </a:p>
                    <a:p>
                      <a:pPr indent="0" lvl="0" marL="0" marR="0" rtl="0" algn="l">
                        <a:spcBef>
                          <a:spcPts val="0"/>
                        </a:spcBef>
                        <a:spcAft>
                          <a:spcPts val="0"/>
                        </a:spcAft>
                        <a:buNone/>
                      </a:pPr>
                      <a:r>
                        <a:rPr lang="en-US" sz="1200"/>
                        <a:t>Further this system can be extended for applications such as biometric recognition</a:t>
                      </a:r>
                      <a:endParaRPr sz="12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207800">
                <a:tc>
                  <a:txBody>
                    <a:bodyPr/>
                    <a:lstStyle/>
                    <a:p>
                      <a:pPr indent="0" lvl="0" marL="0" rtl="0" algn="l">
                        <a:spcBef>
                          <a:spcPts val="0"/>
                        </a:spcBef>
                        <a:spcAft>
                          <a:spcPts val="0"/>
                        </a:spcAft>
                        <a:buNone/>
                      </a:pPr>
                      <a:r>
                        <a:rPr lang="en-US" sz="1300"/>
                        <a:t>[2] </a:t>
                      </a:r>
                      <a:r>
                        <a:rPr lang="en-US" sz="1300"/>
                        <a:t>Image Classification using Deep learning</a:t>
                      </a:r>
                      <a:endParaRPr sz="13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l">
                        <a:spcBef>
                          <a:spcPts val="0"/>
                        </a:spcBef>
                        <a:spcAft>
                          <a:spcPts val="0"/>
                        </a:spcAft>
                        <a:buNone/>
                      </a:pPr>
                      <a:r>
                        <a:rPr lang="en-US" sz="1300"/>
                        <a:t>2018 International Journal of Engineering &amp; Technology (IJET)</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l">
                        <a:spcBef>
                          <a:spcPts val="0"/>
                        </a:spcBef>
                        <a:spcAft>
                          <a:spcPts val="0"/>
                        </a:spcAft>
                        <a:buNone/>
                      </a:pPr>
                      <a:r>
                        <a:rPr lang="en-US" sz="1300"/>
                        <a:t>AlexNet architecture with CNN,</a:t>
                      </a:r>
                      <a:endParaRPr sz="1300"/>
                    </a:p>
                    <a:p>
                      <a:pPr indent="0" lvl="0" marL="0" marR="0" rtl="0" algn="l">
                        <a:spcBef>
                          <a:spcPts val="0"/>
                        </a:spcBef>
                        <a:spcAft>
                          <a:spcPts val="0"/>
                        </a:spcAft>
                        <a:buNone/>
                      </a:pPr>
                      <a:r>
                        <a:rPr lang="en-US" sz="1300"/>
                        <a:t>Deep Learning, Image Classification, ImageNet, Machine Learning</a:t>
                      </a:r>
                      <a:endParaRPr sz="13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a:t>we observed that the images are classified correctly even for the portion of the test images </a:t>
                      </a:r>
                      <a:endParaRPr/>
                    </a:p>
                    <a:p>
                      <a:pPr indent="0" lvl="0" marL="0" marR="0" rtl="0" algn="l">
                        <a:spcBef>
                          <a:spcPts val="0"/>
                        </a:spcBef>
                        <a:spcAft>
                          <a:spcPts val="0"/>
                        </a:spcAft>
                        <a:buNone/>
                      </a:pPr>
                      <a:r>
                        <a:t/>
                      </a:r>
                      <a:endParaRPr sz="13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l">
                        <a:spcBef>
                          <a:spcPts val="0"/>
                        </a:spcBef>
                        <a:spcAft>
                          <a:spcPts val="0"/>
                        </a:spcAft>
                        <a:buNone/>
                      </a:pPr>
                      <a:r>
                        <a:rPr lang="en-US"/>
                        <a:t>The convolutional neural network is used in AlexNet architecture for classification purpose gives more accurate result.</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bl>
          </a:graphicData>
        </a:graphic>
      </p:graphicFrame>
      <p:sp>
        <p:nvSpPr>
          <p:cNvPr id="243" name="Google Shape;243;p7"/>
          <p:cNvSpPr txBox="1"/>
          <p:nvPr>
            <p:ph idx="12" type="sldNum"/>
          </p:nvPr>
        </p:nvSpPr>
        <p:spPr>
          <a:xfrm>
            <a:off x="7948638" y="6456363"/>
            <a:ext cx="776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900"/>
              <a:buNone/>
            </a:pPr>
            <a:fld id="{00000000-1234-1234-1234-123412341234}" type="slidenum">
              <a:rPr lang="en-US"/>
              <a:t>‹#›</a:t>
            </a:fld>
            <a:r>
              <a:rPr lang="en-US"/>
              <a:t> of 12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1580baeda3a_2_15"/>
          <p:cNvSpPr txBox="1"/>
          <p:nvPr>
            <p:ph type="title"/>
          </p:nvPr>
        </p:nvSpPr>
        <p:spPr>
          <a:xfrm>
            <a:off x="1489700" y="274363"/>
            <a:ext cx="6589800" cy="747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b="1" lang="en-US">
                <a:latin typeface="Calibri"/>
                <a:ea typeface="Calibri"/>
                <a:cs typeface="Calibri"/>
                <a:sym typeface="Calibri"/>
              </a:rPr>
              <a:t>State of the Art-work</a:t>
            </a:r>
            <a:br>
              <a:rPr b="1" lang="en-US">
                <a:latin typeface="Calibri"/>
                <a:ea typeface="Calibri"/>
                <a:cs typeface="Calibri"/>
                <a:sym typeface="Calibri"/>
              </a:rPr>
            </a:br>
            <a:endParaRPr b="1">
              <a:latin typeface="Calibri"/>
              <a:ea typeface="Calibri"/>
              <a:cs typeface="Calibri"/>
              <a:sym typeface="Calibri"/>
            </a:endParaRPr>
          </a:p>
        </p:txBody>
      </p:sp>
      <p:sp>
        <p:nvSpPr>
          <p:cNvPr id="249" name="Google Shape;249;g1580baeda3a_2_15"/>
          <p:cNvSpPr txBox="1"/>
          <p:nvPr>
            <p:ph idx="10" type="dt"/>
          </p:nvPr>
        </p:nvSpPr>
        <p:spPr>
          <a:xfrm>
            <a:off x="1657350" y="6091238"/>
            <a:ext cx="1066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9/9/2022</a:t>
            </a:r>
            <a:endParaRPr/>
          </a:p>
        </p:txBody>
      </p:sp>
      <p:sp>
        <p:nvSpPr>
          <p:cNvPr id="250" name="Google Shape;250;g1580baeda3a_2_15"/>
          <p:cNvSpPr txBox="1"/>
          <p:nvPr>
            <p:ph idx="11" type="ftr"/>
          </p:nvPr>
        </p:nvSpPr>
        <p:spPr>
          <a:xfrm>
            <a:off x="2895600" y="6103938"/>
            <a:ext cx="4876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Dept of CSE., SOE-Dayananda Sagar University</a:t>
            </a:r>
            <a:endParaRPr/>
          </a:p>
        </p:txBody>
      </p:sp>
      <p:graphicFrame>
        <p:nvGraphicFramePr>
          <p:cNvPr id="251" name="Google Shape;251;g1580baeda3a_2_15"/>
          <p:cNvGraphicFramePr/>
          <p:nvPr/>
        </p:nvGraphicFramePr>
        <p:xfrm>
          <a:off x="236025" y="1227573"/>
          <a:ext cx="3000000" cy="3000000"/>
        </p:xfrm>
        <a:graphic>
          <a:graphicData uri="http://schemas.openxmlformats.org/drawingml/2006/table">
            <a:tbl>
              <a:tblPr bandRow="1" firstRow="1">
                <a:noFill/>
                <a:tableStyleId>{BABF3216-06F2-4A3C-84EC-1A82B5F6AD3D}</a:tableStyleId>
              </a:tblPr>
              <a:tblGrid>
                <a:gridCol w="1781600"/>
                <a:gridCol w="1781600"/>
                <a:gridCol w="1781600"/>
                <a:gridCol w="1781600"/>
                <a:gridCol w="1781600"/>
              </a:tblGrid>
              <a:tr h="11102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Author’s Name/ Paper Title </a:t>
                      </a:r>
                      <a:endParaRPr sz="1400" u="none" cap="none" strike="noStrike"/>
                    </a:p>
                  </a:txBody>
                  <a:tcPr marT="45725" marB="45725" marR="91450" marL="91450">
                    <a:lnB cap="flat" cmpd="sng" w="12700">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Conference/Journal Name and year</a:t>
                      </a:r>
                      <a:endParaRPr sz="1400" u="none" cap="none" strike="noStrike"/>
                    </a:p>
                  </a:txBody>
                  <a:tcPr marT="45725" marB="45725" marR="91450" marL="91450">
                    <a:lnB cap="flat" cmpd="sng" w="12700">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Technology/ Design</a:t>
                      </a:r>
                      <a:endParaRPr sz="1400" u="none" cap="none" strike="noStrike"/>
                    </a:p>
                  </a:txBody>
                  <a:tcPr marT="45725" marB="45725" marR="91450" marL="91450">
                    <a:lnB cap="flat" cmpd="sng" w="12700">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Results shared by author</a:t>
                      </a:r>
                      <a:endParaRPr sz="1400" u="none" cap="none" strike="noStrike"/>
                    </a:p>
                  </a:txBody>
                  <a:tcPr marT="45725" marB="45725" marR="91450" marL="91450">
                    <a:lnB cap="flat" cmpd="sng" w="12700">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What you infer</a:t>
                      </a:r>
                      <a:endParaRPr sz="1400" u="none" cap="none" strike="noStrike"/>
                    </a:p>
                  </a:txBody>
                  <a:tcPr marT="45725" marB="45725" marR="91450" marL="91450">
                    <a:lnB cap="flat" cmpd="sng" w="12700">
                      <a:solidFill>
                        <a:srgbClr val="FFFFFF"/>
                      </a:solidFill>
                      <a:prstDash val="solid"/>
                      <a:round/>
                      <a:headEnd len="sm" w="sm" type="none"/>
                      <a:tailEnd len="sm" w="sm" type="none"/>
                    </a:lnB>
                  </a:tcPr>
                </a:tc>
              </a:tr>
              <a:tr h="2877950">
                <a:tc>
                  <a:txBody>
                    <a:bodyPr/>
                    <a:lstStyle/>
                    <a:p>
                      <a:pPr indent="0" lvl="0" marL="0" marR="0" rtl="0" algn="l">
                        <a:spcBef>
                          <a:spcPts val="0"/>
                        </a:spcBef>
                        <a:spcAft>
                          <a:spcPts val="0"/>
                        </a:spcAft>
                        <a:buNone/>
                      </a:pPr>
                      <a:r>
                        <a:rPr lang="en-US" sz="1200"/>
                        <a:t>[3] </a:t>
                      </a:r>
                      <a:r>
                        <a:rPr lang="en-US" sz="1200"/>
                        <a:t>Research on image classification model based on deep convolutional neural network</a:t>
                      </a:r>
                      <a:endParaRPr sz="12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EURASIP Journal on Image and Video Processing (2019)</a:t>
                      </a:r>
                      <a:endParaRPr sz="12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Based on the analysis of the error backpropagation algorithm and to obtain  maximum interval minimum classification error </a:t>
                      </a:r>
                      <a:r>
                        <a:rPr lang="en-US" sz="1200"/>
                        <a:t>Convolution neural network, Image classification, M3 CE-CEc are used.</a:t>
                      </a:r>
                      <a:endParaRPr sz="12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In order to avoid explicit feature extraction, the CNN  uses feature detection layer to learn from training data implicitly, and because of the weight sharing mechanism, neurons on the same feature mapping surface have the same weight.</a:t>
                      </a:r>
                      <a:endParaRPr sz="12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The use of ZCA whitening to process the image data, makes all pixels have the same mean value and variance, eliminates the white noise problem in the image, and eliminates the correlation between pixels and pixels.</a:t>
                      </a:r>
                      <a:endParaRPr sz="12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chemeClr val="lt1"/>
                      </a:solidFill>
                      <a:prstDash val="solid"/>
                      <a:round/>
                      <a:headEnd len="sm" w="sm" type="none"/>
                      <a:tailEnd len="sm" w="sm" type="none"/>
                    </a:lnB>
                  </a:tcPr>
                </a:tc>
              </a:tr>
              <a:tr h="1642300">
                <a:tc>
                  <a:txBody>
                    <a:bodyPr/>
                    <a:lstStyle/>
                    <a:p>
                      <a:pPr indent="0" lvl="0" marL="0" rtl="0" algn="l">
                        <a:lnSpc>
                          <a:spcPct val="120000"/>
                        </a:lnSpc>
                        <a:spcBef>
                          <a:spcPts val="0"/>
                        </a:spcBef>
                        <a:spcAft>
                          <a:spcPts val="0"/>
                        </a:spcAft>
                        <a:buClr>
                          <a:schemeClr val="dk1"/>
                        </a:buClr>
                        <a:buSzPts val="1100"/>
                        <a:buFont typeface="Arial"/>
                        <a:buNone/>
                      </a:pPr>
                      <a:r>
                        <a:rPr lang="en-US" sz="1300">
                          <a:latin typeface="Arial"/>
                          <a:ea typeface="Arial"/>
                          <a:cs typeface="Arial"/>
                          <a:sym typeface="Arial"/>
                        </a:rPr>
                        <a:t>[4] A study on Image Classification based on Deep Learning and Tensorflow</a:t>
                      </a:r>
                      <a:endParaRPr sz="1300">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a:t>INTERNATIONAL CONFERENCE ON INNOVATIVE COMPUTING AND COMMUNICATION (ICICC 2019)</a:t>
                      </a:r>
                      <a:endParaRPr sz="12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Two main techniques, </a:t>
                      </a:r>
                      <a:r>
                        <a:rPr lang="en-US" sz="1200"/>
                        <a:t>Image classification and DNN</a:t>
                      </a:r>
                      <a:endParaRPr sz="12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a:t>flowers showed up to 90% accuracy in terms of implementation of the system of image classification by using DNN.</a:t>
                      </a:r>
                      <a:endParaRPr sz="11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a:t>input data mainly focuses in flowers category,  epochs in DNN was able to control accuracy and also prevent any problems such as overfitting</a:t>
                      </a:r>
                      <a:endParaRPr sz="12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
        <p:nvSpPr>
          <p:cNvPr id="252" name="Google Shape;252;g1580baeda3a_2_15"/>
          <p:cNvSpPr txBox="1"/>
          <p:nvPr>
            <p:ph idx="12" type="sldNum"/>
          </p:nvPr>
        </p:nvSpPr>
        <p:spPr>
          <a:xfrm>
            <a:off x="11159813" y="6924575"/>
            <a:ext cx="776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900"/>
              <a:buNone/>
            </a:pPr>
            <a:fld id="{00000000-1234-1234-1234-123412341234}" type="slidenum">
              <a:rPr lang="en-US"/>
              <a:t>‹#›</a:t>
            </a:fld>
            <a:r>
              <a:rPr lang="en-US"/>
              <a:t> of 12</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2014-02-04T16:39:29Z</dcterms:created>
  <dc:creator>exam</dc:creator>
</cp:coreProperties>
</file>