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5"/>
  </p:notesMasterIdLst>
  <p:handoutMasterIdLst>
    <p:handoutMasterId r:id="rId26"/>
  </p:handoutMasterIdLst>
  <p:sldIdLst>
    <p:sldId id="336" r:id="rId5"/>
    <p:sldId id="330" r:id="rId6"/>
    <p:sldId id="332" r:id="rId7"/>
    <p:sldId id="337" r:id="rId8"/>
    <p:sldId id="340" r:id="rId9"/>
    <p:sldId id="354" r:id="rId10"/>
    <p:sldId id="341" r:id="rId11"/>
    <p:sldId id="348" r:id="rId12"/>
    <p:sldId id="334" r:id="rId13"/>
    <p:sldId id="342" r:id="rId14"/>
    <p:sldId id="343" r:id="rId15"/>
    <p:sldId id="344" r:id="rId16"/>
    <p:sldId id="345" r:id="rId17"/>
    <p:sldId id="346" r:id="rId18"/>
    <p:sldId id="347" r:id="rId19"/>
    <p:sldId id="335" r:id="rId20"/>
    <p:sldId id="350" r:id="rId21"/>
    <p:sldId id="353" r:id="rId22"/>
    <p:sldId id="274" r:id="rId23"/>
    <p:sldId id="275"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6544F-0D9A-7C35-7E36-D652362B6794}" v="622" dt="2024-09-18T23:53:30.117"/>
    <p1510:client id="{DF429CB3-97BA-9577-B587-E35247A7BF3C}" v="2312" dt="2024-09-19T00:38:38.958"/>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varScale="1">
        <p:scale>
          <a:sx n="132" d="100"/>
          <a:sy n="132" d="100"/>
        </p:scale>
        <p:origin x="2256" y="18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10/13/2024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10/13/2024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arpogg24/arpogg24.github.io/tree/main/machine-learning/IBM-Machine-Learning/capston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07912" y="2125205"/>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187784" y="1072318"/>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187784" y="2471469"/>
            <a:ext cx="3134946" cy="738664"/>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Anthony R. Poggioli</a:t>
            </a:r>
          </a:p>
          <a:p>
            <a:r>
              <a:rPr lang="en-US" dirty="0"/>
              <a:t>19 September 2024</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543256" y="3822255"/>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543256" y="3340239"/>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29064" y="3711227"/>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lIns="91440" tIns="45720" rIns="91440" bIns="45720" anchor="t"/>
          <a:lstStyle/>
          <a:p>
            <a:r>
              <a:rPr lang="en-US" sz="4000" dirty="0">
                <a:solidFill>
                  <a:srgbClr val="0B49CB"/>
                </a:solidFill>
                <a:latin typeface="Abadi"/>
              </a:rPr>
              <a:t>User profile and course genres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This is a simple, deterministic algorithm in which predicted ratings are calculated as the inner product of user profile and course genre vectors. Course recommendations are then returned based on these calculated ratings and according to a minimum threshold, adjusted such that </a:t>
            </a:r>
            <a:r>
              <a:rPr lang="en-US" sz="2000" dirty="0" err="1">
                <a:solidFill>
                  <a:srgbClr val="1C7DDB"/>
                </a:solidFill>
                <a:latin typeface="Abadi"/>
              </a:rPr>
              <a:t>ers</a:t>
            </a:r>
            <a:r>
              <a:rPr lang="en-US" sz="2000" dirty="0">
                <a:solidFill>
                  <a:srgbClr val="1C7DDB"/>
                </a:solidFill>
                <a:latin typeface="Abadi"/>
              </a:rPr>
              <a:t> are recommend 5-6 courses on averaged</a:t>
            </a:r>
            <a:endParaRPr lang="en-US" dirty="0"/>
          </a:p>
        </p:txBody>
      </p: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The score threshold was adjusted to result in approximately 5.5 course recommendations/user on average.</a:t>
            </a:r>
            <a:endParaRPr lang="en-US" dirty="0"/>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The only hyperparameter of this model is the score threshold for recommending courses; this was adjusted to result in 5-6 course recommendations/user on average, resulting in a value of 95.</a:t>
            </a:r>
            <a:endParaRPr lang="en-US" dirty="0"/>
          </a:p>
        </p:txBody>
      </p:sp>
      <p:pic>
        <p:nvPicPr>
          <p:cNvPr id="2" name="Picture 1" descr="A screenshot of a white text box&#10;&#10;Description automatically generated">
            <a:extLst>
              <a:ext uri="{FF2B5EF4-FFF2-40B4-BE49-F238E27FC236}">
                <a16:creationId xmlns:a16="http://schemas.microsoft.com/office/drawing/2014/main" id="{8E28EFD4-45C4-B1CF-7F07-5BFCEAC93CB5}"/>
              </a:ext>
            </a:extLst>
          </p:cNvPr>
          <p:cNvPicPr>
            <a:picLocks noChangeAspect="1"/>
          </p:cNvPicPr>
          <p:nvPr/>
        </p:nvPicPr>
        <p:blipFill>
          <a:blip r:embed="rId2"/>
          <a:stretch>
            <a:fillRect/>
          </a:stretch>
        </p:blipFill>
        <p:spPr>
          <a:xfrm>
            <a:off x="6499247" y="3427201"/>
            <a:ext cx="4863212" cy="2577346"/>
          </a:xfrm>
          <a:prstGeom prst="rect">
            <a:avLst/>
          </a:prstGeom>
        </p:spPr>
      </p:pic>
      <p:sp>
        <p:nvSpPr>
          <p:cNvPr id="3" name="Content Placeholder 4">
            <a:extLst>
              <a:ext uri="{FF2B5EF4-FFF2-40B4-BE49-F238E27FC236}">
                <a16:creationId xmlns:a16="http://schemas.microsoft.com/office/drawing/2014/main" id="{89447F98-600A-E512-A070-07B55C185C5C}"/>
              </a:ext>
            </a:extLst>
          </p:cNvPr>
          <p:cNvSpPr txBox="1">
            <a:spLocks/>
          </p:cNvSpPr>
          <p:nvPr/>
        </p:nvSpPr>
        <p:spPr>
          <a:xfrm>
            <a:off x="6715443" y="2921611"/>
            <a:ext cx="4419882" cy="38491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10 most commonly recommended courses:</a:t>
            </a:r>
            <a:endParaRPr lang="en-US" dirty="0"/>
          </a:p>
        </p:txBody>
      </p:sp>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lIns="91440" tIns="45720" rIns="91440" bIns="45720" anchor="t"/>
          <a:lstStyle/>
          <a:p>
            <a:r>
              <a:rPr lang="en-US" sz="4000" dirty="0">
                <a:solidFill>
                  <a:srgbClr val="0B49CB"/>
                </a:solidFill>
                <a:latin typeface="Abadi"/>
              </a:rPr>
              <a:t>Course similarity recommender system</a:t>
            </a:r>
          </a:p>
        </p:txBody>
      </p:sp>
      <p:sp>
        <p:nvSpPr>
          <p:cNvPr id="7" name="Content Placeholder 4">
            <a:extLst>
              <a:ext uri="{FF2B5EF4-FFF2-40B4-BE49-F238E27FC236}">
                <a16:creationId xmlns:a16="http://schemas.microsoft.com/office/drawing/2014/main" id="{57C68F7F-131A-89C1-A6CF-C00956C21ACE}"/>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Course similarity is determined based on a bag-of-words analysis of the course titles and descriptions. A TF-IDF vector is calculated for each course, and this is then embedded using a pre-trained word embedder, Word2Vec. Course similarities are then calculated based on cosine similarity in this latent feature space, and this is used to construct a course similarity matrix.</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Recommendations are returned based on the similarity of unseen courses to the courses a user has previously enrolled in. There is a minimum threshold for course similarity that is again adjusted such that the algorithm returns 5-6 course recommendations.</a:t>
            </a:r>
          </a:p>
        </p:txBody>
      </p: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Adjusting the minimum similarity score to 0.47 resulted in 6.2 course recommendations/user on average.</a:t>
            </a:r>
            <a:endParaRPr lang="en-US" dirty="0"/>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The only hyperparameter of the model was the minimum similarity to recommend a course. This was adjusted to 0.47.</a:t>
            </a:r>
            <a:endParaRPr lang="en-US" dirty="0"/>
          </a:p>
        </p:txBody>
      </p:sp>
      <p:sp>
        <p:nvSpPr>
          <p:cNvPr id="8" name="Content Placeholder 4">
            <a:extLst>
              <a:ext uri="{FF2B5EF4-FFF2-40B4-BE49-F238E27FC236}">
                <a16:creationId xmlns:a16="http://schemas.microsoft.com/office/drawing/2014/main" id="{A66994CD-2135-A46D-5D25-C6D69DF7A459}"/>
              </a:ext>
            </a:extLst>
          </p:cNvPr>
          <p:cNvSpPr txBox="1">
            <a:spLocks/>
          </p:cNvSpPr>
          <p:nvPr/>
        </p:nvSpPr>
        <p:spPr>
          <a:xfrm>
            <a:off x="6715443" y="2921611"/>
            <a:ext cx="4419882" cy="38491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10 most commonly recommended courses:</a:t>
            </a:r>
            <a:endParaRPr lang="en-US" dirty="0"/>
          </a:p>
        </p:txBody>
      </p:sp>
      <p:pic>
        <p:nvPicPr>
          <p:cNvPr id="9" name="Picture 8" descr="A screenshot of a computer&#10;&#10;Description automatically generated">
            <a:extLst>
              <a:ext uri="{FF2B5EF4-FFF2-40B4-BE49-F238E27FC236}">
                <a16:creationId xmlns:a16="http://schemas.microsoft.com/office/drawing/2014/main" id="{E1018855-854D-C107-AFDE-AD707BEDF4C3}"/>
              </a:ext>
            </a:extLst>
          </p:cNvPr>
          <p:cNvPicPr>
            <a:picLocks noChangeAspect="1"/>
          </p:cNvPicPr>
          <p:nvPr/>
        </p:nvPicPr>
        <p:blipFill>
          <a:blip r:embed="rId2"/>
          <a:stretch>
            <a:fillRect/>
          </a:stretch>
        </p:blipFill>
        <p:spPr>
          <a:xfrm>
            <a:off x="6499714" y="3431397"/>
            <a:ext cx="4862279" cy="2600925"/>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lIns="91440" tIns="45720" rIns="91440" bIns="45720" anchor="t"/>
          <a:lstStyle/>
          <a:p>
            <a:r>
              <a:rPr lang="en-US" sz="4000" dirty="0">
                <a:solidFill>
                  <a:srgbClr val="0B49CB"/>
                </a:solidFill>
                <a:latin typeface="Abadi"/>
              </a:rPr>
              <a:t>Clustering-based recommender system</a:t>
            </a:r>
          </a:p>
        </p:txBody>
      </p:sp>
      <p:sp>
        <p:nvSpPr>
          <p:cNvPr id="7" name="Content Placeholder 4">
            <a:extLst>
              <a:ext uri="{FF2B5EF4-FFF2-40B4-BE49-F238E27FC236}">
                <a16:creationId xmlns:a16="http://schemas.microsoft.com/office/drawing/2014/main" id="{D5C5C78A-32AE-F0B4-01D7-3DA05D852BAC}"/>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PCA analysis is first used to reduce the dimensionality of a user profile matrix. K-means clustering is then performed on this reduced-dimension dataset.</a:t>
            </a:r>
          </a:p>
          <a:p>
            <a:pPr marL="0" indent="0">
              <a:buNone/>
            </a:pPr>
            <a:endParaRPr lang="en-US" sz="2200" dirty="0">
              <a:solidFill>
                <a:srgbClr val="1C7DDB"/>
              </a:solidFill>
              <a:latin typeface="Abadi"/>
            </a:endParaRPr>
          </a:p>
          <a:p>
            <a:pPr marL="0" indent="0">
              <a:buNone/>
            </a:pPr>
            <a:r>
              <a:rPr lang="en-US" sz="2200" dirty="0">
                <a:solidFill>
                  <a:srgbClr val="1C7DDB"/>
                </a:solidFill>
                <a:latin typeface="Abadi"/>
              </a:rPr>
              <a:t>Courses common across clusters are identified and ordered based on the total number of enrollments. An enrollment threshold is then specified to ensure that 5-6 courses are recommended to users on average.</a:t>
            </a:r>
          </a:p>
        </p:txBody>
      </p: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3204052"/>
            <a:ext cx="4720206" cy="3288823"/>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The hyperparameters detailed above resulted in an average of 5.9 course recommendations/user.</a:t>
            </a:r>
            <a:endParaRPr lang="en-US" sz="2000" dirty="0">
              <a:solidFill>
                <a:srgbClr val="1C7DDB"/>
              </a:solidFill>
              <a:latin typeface="Abadi"/>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700457"/>
            <a:ext cx="10419966" cy="971067"/>
          </a:xfrm>
          <a:prstGeom prst="rect">
            <a:avLst/>
          </a:prstGeom>
          <a:ln>
            <a:solidFill>
              <a:srgbClr val="0B49CB"/>
            </a:solidFill>
            <a:prstDash val="dash"/>
          </a:ln>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The original data frame contained 14 features. Clustering was performed using k-means with k = 20 clusters on the first 9 principal components (explaining roughly 92.7% of the total variance in the data). Course recommendations were </a:t>
            </a:r>
            <a:r>
              <a:rPr lang="en-US" sz="2200" dirty="0" err="1">
                <a:solidFill>
                  <a:srgbClr val="1C7DDB"/>
                </a:solidFill>
                <a:latin typeface="Abadi"/>
              </a:rPr>
              <a:t>thresholded</a:t>
            </a:r>
            <a:r>
              <a:rPr lang="en-US" sz="2200" dirty="0">
                <a:solidFill>
                  <a:srgbClr val="1C7DDB"/>
                </a:solidFill>
                <a:latin typeface="Abadi"/>
              </a:rPr>
              <a:t> based on enrollment, with a minimum enrollment of 400 required for a course to be recommended.</a:t>
            </a:r>
            <a:endParaRPr lang="en-US" dirty="0"/>
          </a:p>
        </p:txBody>
      </p:sp>
      <p:sp>
        <p:nvSpPr>
          <p:cNvPr id="5" name="Content Placeholder 4">
            <a:extLst>
              <a:ext uri="{FF2B5EF4-FFF2-40B4-BE49-F238E27FC236}">
                <a16:creationId xmlns:a16="http://schemas.microsoft.com/office/drawing/2014/main" id="{01686262-9BFF-A33C-E2DF-214B3FE3EC05}"/>
              </a:ext>
            </a:extLst>
          </p:cNvPr>
          <p:cNvSpPr txBox="1">
            <a:spLocks/>
          </p:cNvSpPr>
          <p:nvPr/>
        </p:nvSpPr>
        <p:spPr>
          <a:xfrm>
            <a:off x="6715443" y="2921611"/>
            <a:ext cx="4419882" cy="38491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10 most commonly recommended courses:</a:t>
            </a:r>
            <a:endParaRPr lang="en-US" dirty="0"/>
          </a:p>
        </p:txBody>
      </p:sp>
      <p:pic>
        <p:nvPicPr>
          <p:cNvPr id="8" name="Picture 7" descr="A screenshot of a table&#10;&#10;Description automatically generated">
            <a:extLst>
              <a:ext uri="{FF2B5EF4-FFF2-40B4-BE49-F238E27FC236}">
                <a16:creationId xmlns:a16="http://schemas.microsoft.com/office/drawing/2014/main" id="{56E6BE75-C967-C8AB-9029-3E226F2B2EF9}"/>
              </a:ext>
            </a:extLst>
          </p:cNvPr>
          <p:cNvPicPr>
            <a:picLocks noChangeAspect="1"/>
          </p:cNvPicPr>
          <p:nvPr/>
        </p:nvPicPr>
        <p:blipFill>
          <a:blip r:embed="rId2"/>
          <a:stretch>
            <a:fillRect/>
          </a:stretch>
        </p:blipFill>
        <p:spPr>
          <a:xfrm>
            <a:off x="6715792" y="3639215"/>
            <a:ext cx="4419466" cy="2702170"/>
          </a:xfrm>
          <a:prstGeom prst="rect">
            <a:avLst/>
          </a:prstGeom>
        </p:spPr>
      </p:pic>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lIns="91440" tIns="45720" rIns="91440" bIns="45720" anchor="t"/>
          <a:lstStyle/>
          <a:p>
            <a:r>
              <a:rPr lang="en-US" sz="4000" dirty="0">
                <a:solidFill>
                  <a:srgbClr val="0B49CB"/>
                </a:solidFill>
                <a:latin typeface="Abadi"/>
              </a:rPr>
              <a:t>Model-based/collaborative filtering recommendation systems</a:t>
            </a:r>
            <a:endParaRPr lang="en-US" dirty="0"/>
          </a:p>
        </p:txBody>
      </p:sp>
      <p:sp>
        <p:nvSpPr>
          <p:cNvPr id="7" name="Content Placeholder 4">
            <a:extLst>
              <a:ext uri="{FF2B5EF4-FFF2-40B4-BE49-F238E27FC236}">
                <a16:creationId xmlns:a16="http://schemas.microsoft.com/office/drawing/2014/main" id="{2DFBA170-2AEF-248D-F0E9-FC0DF89362F9}"/>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Three model-based recommendation systems are trained on course ratings with the purpose of predicting how users will rate unseen courses.</a:t>
            </a:r>
          </a:p>
          <a:p>
            <a:pPr marL="0" indent="0">
              <a:buNone/>
            </a:pPr>
            <a:endParaRPr lang="en-US" sz="2200" dirty="0">
              <a:solidFill>
                <a:srgbClr val="1C7DDB"/>
              </a:solidFill>
              <a:latin typeface="Abadi"/>
            </a:endParaRPr>
          </a:p>
          <a:p>
            <a:pPr marL="0" indent="0">
              <a:buNone/>
            </a:pPr>
            <a:r>
              <a:rPr lang="en-US" sz="2200" dirty="0">
                <a:solidFill>
                  <a:srgbClr val="1C7DDB"/>
                </a:solidFill>
                <a:latin typeface="Abadi"/>
              </a:rPr>
              <a:t>The first two are collaborative filtering systems based on the user-item interaction matrix: an item-based k-nearest-neighbors algorithm and a non-negative matrix factorization algorithm.</a:t>
            </a:r>
          </a:p>
          <a:p>
            <a:pPr marL="0" indent="0">
              <a:buNone/>
            </a:pPr>
            <a:endParaRPr lang="en-US" sz="2200" dirty="0">
              <a:solidFill>
                <a:srgbClr val="1C7DDB"/>
              </a:solidFill>
              <a:latin typeface="Abadi"/>
            </a:endParaRPr>
          </a:p>
          <a:p>
            <a:pPr marL="0" indent="0">
              <a:buNone/>
            </a:pPr>
            <a:r>
              <a:rPr lang="en-US" sz="2200" dirty="0">
                <a:solidFill>
                  <a:srgbClr val="1C7DDB"/>
                </a:solidFill>
                <a:latin typeface="Abadi"/>
              </a:rPr>
              <a:t>The third model is a neural network trained on embedded representations of user profile and course description vectors.</a:t>
            </a:r>
          </a:p>
        </p:txBody>
      </p: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3" name="Content Placeholder 4">
            <a:extLst>
              <a:ext uri="{FF2B5EF4-FFF2-40B4-BE49-F238E27FC236}">
                <a16:creationId xmlns:a16="http://schemas.microsoft.com/office/drawing/2014/main" id="{50FF7DC0-B4DA-38A7-5C75-3724E995455B}"/>
              </a:ext>
            </a:extLst>
          </p:cNvPr>
          <p:cNvSpPr txBox="1">
            <a:spLocks/>
          </p:cNvSpPr>
          <p:nvPr/>
        </p:nvSpPr>
        <p:spPr>
          <a:xfrm>
            <a:off x="7303355" y="2036520"/>
            <a:ext cx="4054014" cy="4463302"/>
          </a:xfrm>
          <a:prstGeom prst="rect">
            <a:avLst/>
          </a:prstGeom>
          <a:ln>
            <a:solidFill>
              <a:srgbClr val="0B49CB"/>
            </a:solidFill>
            <a:prstDash val="dash"/>
          </a:ln>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This bar chart indicates the performance of three tune models: an item-based k-nearest-neighbors (KNN) collaborative filtering model, a non-negative matrix factorization (NMF) collaborative filtering model, and a neural network model based on user and item embeddings.</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Performance is indicated by root-mean-squared error in course ratings predictions.</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As we can see, the neural network model strongly outperforms the KNN and NMF models</a:t>
            </a:r>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pic>
        <p:nvPicPr>
          <p:cNvPr id="5" name="Picture 4">
            <a:extLst>
              <a:ext uri="{FF2B5EF4-FFF2-40B4-BE49-F238E27FC236}">
                <a16:creationId xmlns:a16="http://schemas.microsoft.com/office/drawing/2014/main" id="{0B10D6CD-C05E-1403-A999-816454E5F2D5}"/>
              </a:ext>
            </a:extLst>
          </p:cNvPr>
          <p:cNvPicPr>
            <a:picLocks noChangeAspect="1"/>
          </p:cNvPicPr>
          <p:nvPr/>
        </p:nvPicPr>
        <p:blipFill>
          <a:blip r:embed="rId2"/>
          <a:stretch>
            <a:fillRect/>
          </a:stretch>
        </p:blipFill>
        <p:spPr>
          <a:xfrm>
            <a:off x="372533" y="2037644"/>
            <a:ext cx="6163734" cy="4622800"/>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5903913" cy="4351338"/>
          </a:xfrm>
          <a:prstGeom prst="rect">
            <a:avLst/>
          </a:prstGeom>
        </p:spPr>
        <p:txBody>
          <a:bodyPr lIns="91440" tIns="45720" rIns="91440" bIns="45720" anchor="t">
            <a:normAutofit/>
          </a:bodyPr>
          <a:lstStyle/>
          <a:p>
            <a:pPr>
              <a:lnSpc>
                <a:spcPct val="100000"/>
              </a:lnSpc>
              <a:spcBef>
                <a:spcPts val="1400"/>
              </a:spcBef>
            </a:pPr>
            <a:r>
              <a:rPr lang="en-US" sz="2000" dirty="0">
                <a:solidFill>
                  <a:schemeClr val="accent3">
                    <a:lumMod val="25000"/>
                  </a:schemeClr>
                </a:solidFill>
                <a:latin typeface="Abadi"/>
              </a:rPr>
              <a:t>User-profile-, course-similarity-, and clustering-based recommendation systems will need to be validated/calibrated based on user engagement and satisfaction metrics.</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a:rPr>
              <a:t>The neural network model for predicting course ratings outperforms both (optimized) collaborative filter models. If a model-based approach is taken, it should be neural-network-based.</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a:rPr>
              <a:t>The neural network model presented here is a proof of concept. The model should likely undergo additional fine-tuning to improve test performance.</a:t>
            </a:r>
            <a:endParaRPr lang="en-US" sz="20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lIns="91440" tIns="45720" rIns="91440" bIns="45720" anchor="t">
            <a:normAutofit/>
          </a:bodyPr>
          <a:lstStyle/>
          <a:p>
            <a:pPr>
              <a:lnSpc>
                <a:spcPct val="100000"/>
              </a:lnSpc>
              <a:spcBef>
                <a:spcPts val="1400"/>
              </a:spcBef>
            </a:pPr>
            <a:r>
              <a:rPr lang="en-US" sz="2000" dirty="0">
                <a:solidFill>
                  <a:schemeClr val="accent3">
                    <a:lumMod val="25000"/>
                  </a:schemeClr>
                </a:solidFill>
                <a:latin typeface="Abadi"/>
              </a:rPr>
              <a:t>GitHub repository containing all </a:t>
            </a:r>
            <a:r>
              <a:rPr lang="en-US" sz="2000" dirty="0" err="1">
                <a:solidFill>
                  <a:schemeClr val="accent3">
                    <a:lumMod val="25000"/>
                  </a:schemeClr>
                </a:solidFill>
                <a:latin typeface="Abadi"/>
              </a:rPr>
              <a:t>Jupyter</a:t>
            </a:r>
            <a:r>
              <a:rPr lang="en-US" sz="2000" dirty="0">
                <a:solidFill>
                  <a:schemeClr val="accent3">
                    <a:lumMod val="25000"/>
                  </a:schemeClr>
                </a:solidFill>
                <a:latin typeface="Abadi"/>
              </a:rPr>
              <a:t> Notebooks associated with this capstone project can be found at </a:t>
            </a:r>
            <a:r>
              <a:rPr lang="en-US" sz="2000" dirty="0">
                <a:solidFill>
                  <a:schemeClr val="accent3">
                    <a:lumMod val="25000"/>
                  </a:schemeClr>
                </a:solidFill>
                <a:ea typeface="+mn-lt"/>
                <a:cs typeface="+mn-lt"/>
                <a:hlinkClick r:id="rId4">
                  <a:extLst>
                    <a:ext uri="{A12FA001-AC4F-418D-AE19-62706E023703}">
                      <ahyp:hlinkClr xmlns:ahyp="http://schemas.microsoft.com/office/drawing/2018/hyperlinkcolor" val="tx"/>
                    </a:ext>
                  </a:extLst>
                </a:hlinkClick>
              </a:rPr>
              <a:t>https://github.com/arpogg24/arpogg24.github.io/tree/main/machine-learning/IBM-Machine-Learning/capstone</a:t>
            </a:r>
            <a:endParaRPr lang="en-US" sz="2000">
              <a:solidFill>
                <a:schemeClr val="accent3">
                  <a:lumMod val="25000"/>
                </a:schemeClr>
              </a:solidFill>
              <a:latin typeface="Abadi"/>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48040" y="1945907"/>
            <a:ext cx="5660840" cy="458407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000" dirty="0">
                <a:solidFill>
                  <a:schemeClr val="accent3">
                    <a:lumMod val="25000"/>
                  </a:schemeClr>
                </a:solidFill>
                <a:latin typeface="Abadi"/>
              </a:rPr>
              <a:t>AI Training Room is a startup offering massive open online courses (MOOCs) in AI, data science, machine learning, cloud development, et cetera. This firm would like to enhance growth, engagement, and learner satisfaction by </a:t>
            </a:r>
            <a:r>
              <a:rPr lang="en-US" sz="2000">
                <a:solidFill>
                  <a:schemeClr val="accent3">
                    <a:lumMod val="25000"/>
                  </a:schemeClr>
                </a:solidFill>
                <a:latin typeface="Abadi"/>
              </a:rPr>
              <a:t>developing a course recommendation system.</a:t>
            </a:r>
          </a:p>
          <a:p>
            <a:pPr marL="0" indent="0">
              <a:spcBef>
                <a:spcPts val="1400"/>
              </a:spcBef>
              <a:buNone/>
            </a:pPr>
            <a:endParaRPr lang="en-US" sz="2000" dirty="0">
              <a:solidFill>
                <a:schemeClr val="accent3">
                  <a:lumMod val="25000"/>
                </a:schemeClr>
              </a:solidFill>
              <a:latin typeface="Abadi"/>
            </a:endParaRPr>
          </a:p>
          <a:p>
            <a:pPr marL="0" indent="0">
              <a:spcBef>
                <a:spcPts val="1400"/>
              </a:spcBef>
              <a:buNone/>
            </a:pPr>
            <a:r>
              <a:rPr lang="en-US" sz="2000" dirty="0">
                <a:solidFill>
                  <a:schemeClr val="accent3">
                    <a:lumMod val="25000"/>
                  </a:schemeClr>
                </a:solidFill>
                <a:latin typeface="Abadi"/>
              </a:rPr>
              <a:t>The goal of this project is to develop a memory-based and a model-based recommendation system. These systems will be deployed on separate user segments, and engagement and </a:t>
            </a:r>
            <a:r>
              <a:rPr lang="en-US" sz="2000">
                <a:solidFill>
                  <a:schemeClr val="accent3">
                    <a:lumMod val="25000"/>
                  </a:schemeClr>
                </a:solidFill>
                <a:latin typeface="Abadi"/>
              </a:rPr>
              <a:t>satisfaction will be measured for the purposes of A/B testing.</a:t>
            </a:r>
          </a:p>
          <a:p>
            <a:pPr marL="0" indent="0">
              <a:spcBef>
                <a:spcPts val="1400"/>
              </a:spcBef>
              <a:buNone/>
            </a:pPr>
            <a:endParaRPr lang="en-US" sz="2000" dirty="0">
              <a:solidFill>
                <a:schemeClr val="accent3">
                  <a:lumMod val="25000"/>
                </a:schemeClr>
              </a:solidFill>
              <a:latin typeface="Abadi"/>
            </a:endParaRPr>
          </a:p>
          <a:p>
            <a:pPr marL="0" indent="0">
              <a:spcBef>
                <a:spcPts val="1400"/>
              </a:spcBef>
              <a:buNone/>
            </a:pPr>
            <a:r>
              <a:rPr lang="en-US" sz="2000" dirty="0">
                <a:solidFill>
                  <a:schemeClr val="accent3">
                    <a:lumMod val="25000"/>
                  </a:schemeClr>
                </a:solidFill>
                <a:latin typeface="Abadi"/>
              </a:rPr>
              <a:t>The model-based system will be trained on course ratings and evaluated based on its ability to accurately reproduce test ratings.</a:t>
            </a: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7303355" y="2036520"/>
            <a:ext cx="4054014" cy="198539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This plot shows a bar chart of the number of courses associated with each genre, providing us an indication of the distribution and relative popularity of different course genres.</a:t>
            </a:r>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pic>
        <p:nvPicPr>
          <p:cNvPr id="2" name="Picture 1">
            <a:extLst>
              <a:ext uri="{FF2B5EF4-FFF2-40B4-BE49-F238E27FC236}">
                <a16:creationId xmlns:a16="http://schemas.microsoft.com/office/drawing/2014/main" id="{799DDE09-0611-5BAA-34AB-622404A90E4D}"/>
              </a:ext>
            </a:extLst>
          </p:cNvPr>
          <p:cNvPicPr>
            <a:picLocks noChangeAspect="1"/>
          </p:cNvPicPr>
          <p:nvPr/>
        </p:nvPicPr>
        <p:blipFill>
          <a:blip r:embed="rId2"/>
          <a:stretch>
            <a:fillRect/>
          </a:stretch>
        </p:blipFill>
        <p:spPr>
          <a:xfrm>
            <a:off x="438836" y="1586088"/>
            <a:ext cx="6572996" cy="4916312"/>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lIns="91440" tIns="45720" rIns="91440" bIns="45720" anchor="t"/>
          <a:lstStyle/>
          <a:p>
            <a:r>
              <a:rPr lang="en-US" sz="4000" dirty="0">
                <a:solidFill>
                  <a:srgbClr val="0B49CB"/>
                </a:solidFill>
                <a:latin typeface="Abadi"/>
              </a:rPr>
              <a:t>Course enrollment distribution</a:t>
            </a:r>
            <a:endParaRPr lang="en-US" sz="4000" dirty="0">
              <a:solidFill>
                <a:srgbClr val="000000"/>
              </a:solidFill>
              <a:latin typeface="Abadi"/>
            </a:endParaRPr>
          </a:p>
          <a:p>
            <a:endParaRPr lang="en-US" sz="4000" dirty="0">
              <a:solidFill>
                <a:srgbClr val="0B49CB"/>
              </a:solidFill>
              <a:latin typeface="Abadi"/>
            </a:endParaRP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7298470" y="1689712"/>
            <a:ext cx="4049130" cy="410042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This plot shows a histogram of the number of ratings provided by users, which is equal to their number of enrollments. We see two peaks – the first is associated with a large number of users with one enrollment. There is a second peak at five enrollments with an exponential decay as enrollments increase – likely associated with full-time students.</a:t>
            </a:r>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pic>
        <p:nvPicPr>
          <p:cNvPr id="3" name="Picture 2" descr="A graph of a number of ratings&#10;&#10;Description automatically generated">
            <a:extLst>
              <a:ext uri="{FF2B5EF4-FFF2-40B4-BE49-F238E27FC236}">
                <a16:creationId xmlns:a16="http://schemas.microsoft.com/office/drawing/2014/main" id="{45B5B9D0-7574-1592-E6CA-23172643A0B9}"/>
              </a:ext>
            </a:extLst>
          </p:cNvPr>
          <p:cNvPicPr>
            <a:picLocks noChangeAspect="1"/>
          </p:cNvPicPr>
          <p:nvPr/>
        </p:nvPicPr>
        <p:blipFill>
          <a:blip r:embed="rId2"/>
          <a:stretch>
            <a:fillRect/>
          </a:stretch>
        </p:blipFill>
        <p:spPr>
          <a:xfrm>
            <a:off x="359155" y="1586306"/>
            <a:ext cx="6648993" cy="4064000"/>
          </a:xfrm>
          <a:prstGeom prst="rect">
            <a:avLst/>
          </a:prstGeom>
        </p:spPr>
      </p:pic>
    </p:spTree>
    <p:extLst>
      <p:ext uri="{BB962C8B-B14F-4D97-AF65-F5344CB8AC3E}">
        <p14:creationId xmlns:p14="http://schemas.microsoft.com/office/powerpoint/2010/main" val="367666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sp>
        <p:nvSpPr>
          <p:cNvPr id="8" name="Content Placeholder 4">
            <a:extLst>
              <a:ext uri="{FF2B5EF4-FFF2-40B4-BE49-F238E27FC236}">
                <a16:creationId xmlns:a16="http://schemas.microsoft.com/office/drawing/2014/main" id="{5C2413ED-01E4-1306-3BE9-0A3268C3F564}"/>
              </a:ext>
            </a:extLst>
          </p:cNvPr>
          <p:cNvSpPr txBox="1">
            <a:spLocks/>
          </p:cNvSpPr>
          <p:nvPr/>
        </p:nvSpPr>
        <p:spPr>
          <a:xfrm>
            <a:off x="7298470" y="1689712"/>
            <a:ext cx="4049130" cy="410042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This list shows the 20 most popular courses by enrollment, including both the course title and the total number of times the course was rated (equal to the number of course enrollments).</a:t>
            </a:r>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pic>
        <p:nvPicPr>
          <p:cNvPr id="9" name="Picture 8" descr="A screenshot of a cell phone&#10;&#10;Description automatically generated">
            <a:extLst>
              <a:ext uri="{FF2B5EF4-FFF2-40B4-BE49-F238E27FC236}">
                <a16:creationId xmlns:a16="http://schemas.microsoft.com/office/drawing/2014/main" id="{2469D33F-7354-3206-A31D-0489CBBCC0F4}"/>
              </a:ext>
            </a:extLst>
          </p:cNvPr>
          <p:cNvPicPr>
            <a:picLocks noChangeAspect="1"/>
          </p:cNvPicPr>
          <p:nvPr/>
        </p:nvPicPr>
        <p:blipFill>
          <a:blip r:embed="rId2"/>
          <a:stretch>
            <a:fillRect/>
          </a:stretch>
        </p:blipFill>
        <p:spPr>
          <a:xfrm>
            <a:off x="1271053" y="1162755"/>
            <a:ext cx="3994163" cy="5458178"/>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2" name="Picture 1" descr="A close-up of words&#10;&#10;Description automatically generated">
            <a:extLst>
              <a:ext uri="{FF2B5EF4-FFF2-40B4-BE49-F238E27FC236}">
                <a16:creationId xmlns:a16="http://schemas.microsoft.com/office/drawing/2014/main" id="{81FC1D6D-9D24-20B7-584C-2F0FF5E03361}"/>
              </a:ext>
            </a:extLst>
          </p:cNvPr>
          <p:cNvPicPr>
            <a:picLocks noChangeAspect="1"/>
          </p:cNvPicPr>
          <p:nvPr/>
        </p:nvPicPr>
        <p:blipFill>
          <a:blip r:embed="rId2"/>
          <a:stretch>
            <a:fillRect/>
          </a:stretch>
        </p:blipFill>
        <p:spPr>
          <a:xfrm>
            <a:off x="361324" y="1842883"/>
            <a:ext cx="6709785" cy="3379223"/>
          </a:xfrm>
          <a:prstGeom prst="rect">
            <a:avLst/>
          </a:prstGeom>
        </p:spPr>
      </p:pic>
      <p:sp>
        <p:nvSpPr>
          <p:cNvPr id="5" name="Content Placeholder 4">
            <a:extLst>
              <a:ext uri="{FF2B5EF4-FFF2-40B4-BE49-F238E27FC236}">
                <a16:creationId xmlns:a16="http://schemas.microsoft.com/office/drawing/2014/main" id="{8B3BF817-FBEC-1293-61B2-254CAED1CF2C}"/>
              </a:ext>
            </a:extLst>
          </p:cNvPr>
          <p:cNvSpPr txBox="1">
            <a:spLocks/>
          </p:cNvSpPr>
          <p:nvPr/>
        </p:nvSpPr>
        <p:spPr>
          <a:xfrm>
            <a:off x="7303799" y="2116006"/>
            <a:ext cx="4054458" cy="193698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This is a word cloud generated based on the course titles in the system. The word sizes are determined by the frequency with which they appear in course titles.</a:t>
            </a:r>
            <a:endParaRPr lang="en-US" dirty="0"/>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2546</TotalTime>
  <Words>954</Words>
  <Application>Microsoft Office PowerPoint</Application>
  <PresentationFormat>Widescreen</PresentationFormat>
  <Paragraphs>177</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 Design</vt:lpstr>
      <vt:lpstr>PowerPoint Presentation</vt:lpstr>
      <vt:lpstr>PowerPoint Presentation</vt:lpstr>
      <vt:lpstr>PowerPoint Presentation</vt:lpstr>
      <vt:lpstr>Exploratory Data Analysis</vt:lpstr>
      <vt:lpstr>Course counts per genre</vt:lpstr>
      <vt:lpstr>Course enrollment distribution </vt:lpstr>
      <vt:lpstr>20 most popular courses</vt:lpstr>
      <vt:lpstr>Word cloud of course titles</vt:lpstr>
      <vt:lpstr>Content-based Recommender System using Unsupervised Learning</vt:lpstr>
      <vt:lpstr>User profile and course genres recommender system</vt:lpstr>
      <vt:lpstr>Evaluation results of user profile-based recommender system</vt:lpstr>
      <vt:lpstr>Course similarity recommender system</vt:lpstr>
      <vt:lpstr>Evaluation results of course similarity based recommender system</vt:lpstr>
      <vt:lpstr>Clustering-based recommender system</vt:lpstr>
      <vt:lpstr>Evaluation results of clustering-based recommender system</vt:lpstr>
      <vt:lpstr>Collaborative-filtering Recommender System using Supervised Learning</vt:lpstr>
      <vt:lpstr>Model-based/collaborative filtering recommendation systems</vt:lpstr>
      <vt:lpstr>Compare the performance of collaborative-filtering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Yan Y Luo</cp:lastModifiedBy>
  <cp:revision>771</cp:revision>
  <dcterms:created xsi:type="dcterms:W3CDTF">2021-04-29T18:58:34Z</dcterms:created>
  <dcterms:modified xsi:type="dcterms:W3CDTF">2024-10-13T10:41:21Z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