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334" r:id="rId4"/>
    <p:sldId id="335" r:id="rId5"/>
    <p:sldId id="337" r:id="rId6"/>
    <p:sldId id="341" r:id="rId7"/>
    <p:sldId id="338" r:id="rId8"/>
    <p:sldId id="339" r:id="rId9"/>
    <p:sldId id="343" r:id="rId10"/>
    <p:sldId id="324" r:id="rId11"/>
    <p:sldId id="323" r:id="rId12"/>
    <p:sldId id="268" r:id="rId13"/>
    <p:sldId id="325" r:id="rId14"/>
    <p:sldId id="326" r:id="rId15"/>
    <p:sldId id="327" r:id="rId16"/>
    <p:sldId id="328" r:id="rId17"/>
    <p:sldId id="329" r:id="rId18"/>
    <p:sldId id="330" r:id="rId19"/>
    <p:sldId id="291" r:id="rId2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16" autoAdjust="0"/>
  </p:normalViewPr>
  <p:slideViewPr>
    <p:cSldViewPr>
      <p:cViewPr>
        <p:scale>
          <a:sx n="110" d="100"/>
          <a:sy n="110" d="100"/>
        </p:scale>
        <p:origin x="-784" y="-24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4286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Wed. Jun 26.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Rm 204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5:00-5:13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800" dirty="0" smtClean="0">
                <a:latin typeface="Lucida Grande" charset="0"/>
                <a:cs typeface="Lucida Grande" charset="0"/>
                <a:sym typeface="Lucida Grande" charset="0"/>
              </a:rPr>
              <a:t>For those not familiar, </a:t>
            </a:r>
            <a:r>
              <a:rPr lang="en-US" sz="1800" dirty="0" err="1" smtClean="0">
                <a:latin typeface="Lucida Grande" charset="0"/>
                <a:cs typeface="Lucida Grande" charset="0"/>
                <a:sym typeface="Lucida Grande" charset="0"/>
              </a:rPr>
              <a:t>bedtools</a:t>
            </a:r>
            <a:r>
              <a:rPr lang="en-US" sz="1800" dirty="0" smtClean="0">
                <a:latin typeface="Lucida Grande" charset="0"/>
                <a:cs typeface="Lucida Grande" charset="0"/>
                <a:sym typeface="Lucida Grande" charset="0"/>
              </a:rPr>
              <a:t> is a suite of utilities for analyzing</a:t>
            </a:r>
            <a:r>
              <a:rPr lang="en-US" sz="1800" baseline="0" dirty="0" smtClean="0">
                <a:latin typeface="Lucida Grande" charset="0"/>
                <a:cs typeface="Lucida Grande" charset="0"/>
                <a:sym typeface="Lucida Grande" charset="0"/>
              </a:rPr>
              <a:t> and comparing genomics datasets.  It is comprised on multiple </a:t>
            </a:r>
            <a:r>
              <a:rPr lang="en-US" sz="1800" baseline="0" dirty="0" err="1" smtClean="0">
                <a:latin typeface="Lucida Grande" charset="0"/>
                <a:cs typeface="Lucida Grande" charset="0"/>
                <a:sym typeface="Lucida Grande" charset="0"/>
              </a:rPr>
              <a:t>subtools</a:t>
            </a:r>
            <a:r>
              <a:rPr lang="en-US" sz="1800" baseline="0" dirty="0" smtClean="0">
                <a:latin typeface="Lucida Grande" charset="0"/>
                <a:cs typeface="Lucida Grande" charset="0"/>
                <a:sym typeface="Lucida Grande" charset="0"/>
              </a:rPr>
              <a:t> for intersection, merging, etc.  The idea is that each tool is itself simple and fast.  Complex analyses can be conducted through</a:t>
            </a:r>
          </a:p>
          <a:p>
            <a:r>
              <a:rPr lang="en-US" sz="1800" baseline="0" dirty="0" smtClean="0">
                <a:latin typeface="Lucida Grande" charset="0"/>
                <a:cs typeface="Lucida Grande" charset="0"/>
                <a:sym typeface="Lucida Grande" charset="0"/>
              </a:rPr>
              <a:t>Clever combinations of multiple tools.  In many cases, complex analyses can be reduced to a recipe of genome arithmetic tasks.  You are the chef, </a:t>
            </a:r>
            <a:r>
              <a:rPr lang="en-US" sz="1800" baseline="0" dirty="0" err="1" smtClean="0">
                <a:latin typeface="Lucida Grande" charset="0"/>
                <a:cs typeface="Lucida Grande" charset="0"/>
                <a:sym typeface="Lucida Grande" charset="0"/>
              </a:rPr>
              <a:t>bedtools</a:t>
            </a:r>
            <a:r>
              <a:rPr lang="en-US" sz="1800" baseline="0" dirty="0" smtClean="0">
                <a:latin typeface="Lucida Grande" charset="0"/>
                <a:cs typeface="Lucida Grande" charset="0"/>
                <a:sym typeface="Lucida Grande" charset="0"/>
              </a:rPr>
              <a:t> has the ingredients to get you 90% of the way.  Plots, a simple script at the end.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our goals over the last year has been to further improve the ease of use, correctness and reproducibility of of </a:t>
            </a:r>
            <a:r>
              <a:rPr lang="en-US" baseline="0" dirty="0" err="1" smtClean="0"/>
              <a:t>bedtools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this end, </a:t>
            </a:r>
            <a:r>
              <a:rPr lang="en-US" baseline="0" dirty="0" err="1" smtClean="0"/>
              <a:t>bedtools</a:t>
            </a:r>
            <a:r>
              <a:rPr lang="en-US" baseline="0" dirty="0" smtClean="0"/>
              <a:t> is now: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1. Built into the IGV browser thanks to a great collaboration with the IGV team.</a:t>
            </a:r>
          </a:p>
          <a:p>
            <a:r>
              <a:rPr lang="en-US" baseline="0" dirty="0" smtClean="0"/>
              <a:t>    2. Available in the Galaxy toolshed.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We have also released an extensive documentation site, added 100s of tests to ensure correctness, and maintain an active mailing list for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0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we need a </a:t>
            </a:r>
            <a:r>
              <a:rPr lang="en-US" dirty="0" err="1" smtClean="0"/>
              <a:t>toolbelt</a:t>
            </a:r>
            <a:r>
              <a:rPr lang="en-US" baseline="0" dirty="0" smtClean="0"/>
              <a:t> of computational and statistical methods for reducing complex, highly dimensional datasets to metrics that facilitate visualization and comparison.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our goals over the last year has been to further improve the ease of use, correctness and reproducibility of of </a:t>
            </a:r>
            <a:r>
              <a:rPr lang="en-US" baseline="0" dirty="0" err="1" smtClean="0"/>
              <a:t>bedtools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this end, </a:t>
            </a:r>
            <a:r>
              <a:rPr lang="en-US" baseline="0" dirty="0" err="1" smtClean="0"/>
              <a:t>bedtools</a:t>
            </a:r>
            <a:r>
              <a:rPr lang="en-US" baseline="0" dirty="0" smtClean="0"/>
              <a:t> is now: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1. Built into the IGV browser thanks to a great collaboration with the IGV team.</a:t>
            </a:r>
          </a:p>
          <a:p>
            <a:r>
              <a:rPr lang="en-US" baseline="0" dirty="0" smtClean="0"/>
              <a:t>    2. Available in the Galaxy toolshed.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We have also released an extensive documentation site, added 100s of tests to ensure correctness, and maintain an active mailing list for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0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</a:t>
            </a:r>
            <a:r>
              <a:rPr lang="en-US" baseline="0" dirty="0" smtClean="0"/>
              <a:t> all know, the mantra in genomics is “why use an existing format when you can create a new one”.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address this, Neil </a:t>
            </a:r>
            <a:r>
              <a:rPr lang="en-US" baseline="0" dirty="0" err="1" smtClean="0"/>
              <a:t>Kindlon</a:t>
            </a:r>
            <a:r>
              <a:rPr lang="en-US" baseline="0" dirty="0" smtClean="0"/>
              <a:t>, a programmer in my lab, has been completely rewriting the core API in </a:t>
            </a:r>
            <a:r>
              <a:rPr lang="en-US" baseline="0" dirty="0" err="1" smtClean="0"/>
              <a:t>bedtools</a:t>
            </a:r>
            <a:r>
              <a:rPr lang="en-US" baseline="0" dirty="0" smtClean="0"/>
              <a:t> to all our algorithms to work with all common genomics formats.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goal is that if you give us a chromosome and start and end coordinates, </a:t>
            </a:r>
            <a:r>
              <a:rPr lang="en-US" baseline="0" dirty="0" err="1" smtClean="0"/>
              <a:t>bedtools</a:t>
            </a:r>
            <a:r>
              <a:rPr lang="en-US" baseline="0" dirty="0" smtClean="0"/>
              <a:t> will play ball.</a:t>
            </a:r>
          </a:p>
        </p:txBody>
      </p:sp>
    </p:spTree>
    <p:extLst>
      <p:ext uri="{BB962C8B-B14F-4D97-AF65-F5344CB8AC3E}">
        <p14:creationId xmlns:p14="http://schemas.microsoft.com/office/powerpoint/2010/main" val="160177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a result, our “sweep” algorithm for sorted data is as fast, or slightly faster than that of </a:t>
            </a:r>
            <a:r>
              <a:rPr lang="en-US" baseline="0" dirty="0" err="1" smtClean="0"/>
              <a:t>bedops</a:t>
            </a:r>
            <a:r>
              <a:rPr lang="en-US" baseline="0" dirty="0" smtClean="0"/>
              <a:t>.  And we natively support more than just BED format to boot.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9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sz="2200" dirty="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1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507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940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417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713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7211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61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269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5058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4125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68940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257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540521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0530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-88900"/>
            <a:ext cx="2616200" cy="857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-88900"/>
            <a:ext cx="7696200" cy="857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876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90623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36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253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731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8118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82635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79566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uli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uli Light" charset="0"/>
              </a:rPr>
              <a:t>Click to edit Master text styles</a:t>
            </a:r>
          </a:p>
          <a:p>
            <a:pPr lvl="1"/>
            <a:r>
              <a:rPr lang="en-US">
                <a:sym typeface="Muli Light" charset="0"/>
              </a:rPr>
              <a:t>Second level</a:t>
            </a:r>
          </a:p>
          <a:p>
            <a:pPr lvl="2"/>
            <a:r>
              <a:rPr lang="en-US">
                <a:sym typeface="Muli Light" charset="0"/>
              </a:rPr>
              <a:t>Third level</a:t>
            </a:r>
          </a:p>
          <a:p>
            <a:pPr lvl="3"/>
            <a:r>
              <a:rPr lang="en-US">
                <a:sym typeface="Muli Light" charset="0"/>
              </a:rPr>
              <a:t>Fourth level</a:t>
            </a:r>
          </a:p>
          <a:p>
            <a:pPr lvl="4"/>
            <a:r>
              <a:rPr lang="en-US">
                <a:sym typeface="Muli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Muli Light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Muli Light" charset="0"/>
          <a:ea typeface="ヒラギノ角ゴ ProN W3" charset="0"/>
          <a:cs typeface="ヒラギノ角ゴ ProN W3" charset="0"/>
          <a:sym typeface="Muli Light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Muli Light" charset="0"/>
          <a:ea typeface="ヒラギノ角ゴ ProN W3" charset="0"/>
          <a:cs typeface="ヒラギノ角ゴ ProN W3" charset="0"/>
          <a:sym typeface="Muli Light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Muli Light" charset="0"/>
          <a:ea typeface="ヒラギノ角ゴ ProN W3" charset="0"/>
          <a:cs typeface="ヒラギノ角ゴ ProN W3" charset="0"/>
          <a:sym typeface="Muli Light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Muli Light" charset="0"/>
          <a:ea typeface="ヒラギノ角ゴ ProN W3" charset="0"/>
          <a:cs typeface="ヒラギノ角ゴ ProN W3" charset="0"/>
          <a:sym typeface="Muli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Muli Light" charset="0"/>
          <a:ea typeface="ヒラギノ角ゴ ProN W3" charset="0"/>
          <a:cs typeface="ヒラギノ角ゴ ProN W3" charset="0"/>
          <a:sym typeface="Muli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Muli Light" charset="0"/>
          <a:ea typeface="ヒラギノ角ゴ ProN W3" charset="0"/>
          <a:cs typeface="ヒラギノ角ゴ ProN W3" charset="0"/>
          <a:sym typeface="Muli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Muli Light" charset="0"/>
          <a:ea typeface="ヒラギノ角ゴ ProN W3" charset="0"/>
          <a:cs typeface="ヒラギノ角ゴ ProN W3" charset="0"/>
          <a:sym typeface="Muli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Muli Light" charset="0"/>
          <a:ea typeface="ヒラギノ角ゴ ProN W3" charset="0"/>
          <a:cs typeface="ヒラギノ角ゴ ProN W3" charset="0"/>
          <a:sym typeface="Muli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Muli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venir Light" charset="0"/>
              </a:rPr>
              <a:t>Click to edit Master text styles</a:t>
            </a:r>
          </a:p>
          <a:p>
            <a:pPr lvl="1"/>
            <a:r>
              <a:rPr lang="en-US">
                <a:sym typeface="Avenir Light" charset="0"/>
              </a:rPr>
              <a:t>Second level</a:t>
            </a:r>
          </a:p>
          <a:p>
            <a:pPr lvl="2"/>
            <a:r>
              <a:rPr lang="en-US">
                <a:sym typeface="Avenir Light" charset="0"/>
              </a:rPr>
              <a:t>Third level</a:t>
            </a:r>
          </a:p>
          <a:p>
            <a:pPr lvl="3"/>
            <a:r>
              <a:rPr lang="en-US">
                <a:sym typeface="Avenir Light" charset="0"/>
              </a:rPr>
              <a:t>Fourth level</a:t>
            </a:r>
          </a:p>
          <a:p>
            <a:pPr lvl="4"/>
            <a:r>
              <a:rPr lang="en-US">
                <a:sym typeface="Avenir Light" charset="0"/>
              </a:rPr>
              <a:t>Fifth level</a:t>
            </a:r>
          </a:p>
        </p:txBody>
      </p:sp>
      <p:sp>
        <p:nvSpPr>
          <p:cNvPr id="2050" name="Rectangle 2"/>
          <p:cNvSpPr>
            <a:spLocks/>
          </p:cNvSpPr>
          <p:nvPr/>
        </p:nvSpPr>
        <p:spPr bwMode="auto">
          <a:xfrm>
            <a:off x="-38100" y="0"/>
            <a:ext cx="13042900" cy="787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Rectangle 3"/>
          <p:cNvSpPr>
            <a:spLocks/>
          </p:cNvSpPr>
          <p:nvPr/>
        </p:nvSpPr>
        <p:spPr bwMode="auto">
          <a:xfrm>
            <a:off x="-38100" y="825500"/>
            <a:ext cx="13042900" cy="63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-88900"/>
            <a:ext cx="104648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venir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j-lt"/>
          <a:ea typeface="+mj-ea"/>
          <a:cs typeface="+mj-cs"/>
          <a:sym typeface="Avenir Light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venir Light" charset="0"/>
          <a:ea typeface="ヒラギノ角ゴ ProN W3" charset="0"/>
          <a:cs typeface="ヒラギノ角ゴ ProN W3" charset="0"/>
          <a:sym typeface="Avenir Light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venir Light" charset="0"/>
          <a:ea typeface="ヒラギノ角ゴ ProN W3" charset="0"/>
          <a:cs typeface="ヒラギノ角ゴ ProN W3" charset="0"/>
          <a:sym typeface="Avenir Light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venir Light" charset="0"/>
          <a:ea typeface="ヒラギノ角ゴ ProN W3" charset="0"/>
          <a:cs typeface="ヒラギノ角ゴ ProN W3" charset="0"/>
          <a:sym typeface="Avenir Light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venir Light" charset="0"/>
          <a:ea typeface="ヒラギノ角ゴ ProN W3" charset="0"/>
          <a:cs typeface="ヒラギノ角ゴ ProN W3" charset="0"/>
          <a:sym typeface="Avenir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venir Light" charset="0"/>
          <a:ea typeface="ヒラギノ角ゴ ProN W3" charset="0"/>
          <a:cs typeface="ヒラギノ角ゴ ProN W3" charset="0"/>
          <a:sym typeface="Avenir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venir Light" charset="0"/>
          <a:ea typeface="ヒラギノ角ゴ ProN W3" charset="0"/>
          <a:cs typeface="ヒラギノ角ゴ ProN W3" charset="0"/>
          <a:sym typeface="Avenir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venir Light" charset="0"/>
          <a:ea typeface="ヒラギノ角ゴ ProN W3" charset="0"/>
          <a:cs typeface="ヒラギノ角ゴ ProN W3" charset="0"/>
          <a:sym typeface="Avenir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venir Light" charset="0"/>
          <a:ea typeface="ヒラギノ角ゴ ProN W3" charset="0"/>
          <a:cs typeface="ヒラギノ角ゴ ProN W3" charset="0"/>
          <a:sym typeface="Avenir Light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60000"/>
        <a:buFont typeface="Avenir Light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venir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35400" y="1143000"/>
            <a:ext cx="8077200" cy="1676400"/>
          </a:xfrm>
          <a:ln/>
        </p:spPr>
        <p:txBody>
          <a:bodyPr/>
          <a:lstStyle/>
          <a:p>
            <a:r>
              <a:rPr lang="en-US" sz="4800" dirty="0" smtClean="0">
                <a:latin typeface="Avenir Book"/>
                <a:cs typeface="Avenir Book"/>
                <a:sym typeface="Avenir Light" charset="0"/>
              </a:rPr>
              <a:t>Genome Arithmetic with </a:t>
            </a:r>
            <a:r>
              <a:rPr lang="en-US" sz="4800" b="1" dirty="0" err="1" smtClean="0">
                <a:solidFill>
                  <a:srgbClr val="FF8000"/>
                </a:solidFill>
                <a:latin typeface="Avenir Book"/>
                <a:cs typeface="Avenir Book"/>
                <a:sym typeface="Avenir Light" charset="0"/>
              </a:rPr>
              <a:t>bedtools</a:t>
            </a:r>
            <a:r>
              <a:rPr lang="en-US" sz="4800" dirty="0" smtClean="0">
                <a:solidFill>
                  <a:srgbClr val="FF8000"/>
                </a:solidFill>
                <a:latin typeface="Avenir Book"/>
                <a:cs typeface="Avenir Book"/>
                <a:sym typeface="Avenir Light" charset="0"/>
              </a:rPr>
              <a:t> </a:t>
            </a:r>
            <a:endParaRPr lang="en-US" sz="4800" dirty="0">
              <a:solidFill>
                <a:srgbClr val="FF8000"/>
              </a:solidFill>
              <a:latin typeface="Avenir Book"/>
              <a:cs typeface="Avenir Book"/>
              <a:sym typeface="Avenir Light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4648200"/>
            <a:ext cx="12268200" cy="4114800"/>
          </a:xfrm>
          <a:ln/>
        </p:spPr>
        <p:txBody>
          <a:bodyPr/>
          <a:lstStyle/>
          <a:p>
            <a:endParaRPr lang="en-US" sz="3200" dirty="0">
              <a:latin typeface="Avenir Light" charset="0"/>
              <a:cs typeface="Avenir Light" charset="0"/>
              <a:sym typeface="Avenir Light" charset="0"/>
            </a:endParaRPr>
          </a:p>
          <a:p>
            <a:endParaRPr lang="en-US" sz="3200" dirty="0">
              <a:latin typeface="Avenir Light" charset="0"/>
              <a:cs typeface="Avenir Light" charset="0"/>
              <a:sym typeface="Avenir Light" charset="0"/>
            </a:endParaRPr>
          </a:p>
          <a:p>
            <a:r>
              <a:rPr lang="en-US" sz="3200" dirty="0">
                <a:latin typeface="Avenir Light" charset="0"/>
                <a:cs typeface="Avenir Light" charset="0"/>
                <a:sym typeface="Avenir Light" charset="0"/>
              </a:rPr>
              <a:t>Aaron </a:t>
            </a:r>
            <a:r>
              <a:rPr lang="en-US" sz="3200" dirty="0" smtClean="0">
                <a:latin typeface="Avenir Light" charset="0"/>
                <a:cs typeface="Avenir Light" charset="0"/>
                <a:sym typeface="Avenir Light" charset="0"/>
              </a:rPr>
              <a:t>Quinlan</a:t>
            </a:r>
          </a:p>
          <a:p>
            <a:r>
              <a:rPr lang="en-US" sz="3200" dirty="0" err="1" smtClean="0">
                <a:solidFill>
                  <a:srgbClr val="FF8000"/>
                </a:solidFill>
                <a:latin typeface="Avenir Light" charset="0"/>
                <a:cs typeface="Avenir Light" charset="0"/>
                <a:sym typeface="Avenir Light" charset="0"/>
              </a:rPr>
              <a:t>quinlanlab.org</a:t>
            </a:r>
            <a:endParaRPr lang="en-US" sz="2400" dirty="0">
              <a:latin typeface="Avenir Light" charset="0"/>
              <a:cs typeface="Avenir Light" charset="0"/>
              <a:sym typeface="Avenir Light" charset="0"/>
            </a:endParaRPr>
          </a:p>
          <a:p>
            <a:endParaRPr lang="en-US" sz="2400" dirty="0" smtClean="0">
              <a:latin typeface="Avenir Light" charset="0"/>
              <a:cs typeface="Avenir Light" charset="0"/>
              <a:sym typeface="Avenir Light" charset="0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Avenir Light" charset="0"/>
                <a:cs typeface="Avenir Light" charset="0"/>
                <a:sym typeface="Avenir Light" charset="0"/>
              </a:rPr>
              <a:t>University </a:t>
            </a:r>
            <a:r>
              <a:rPr lang="en-US" sz="2400" dirty="0">
                <a:solidFill>
                  <a:srgbClr val="3366FF"/>
                </a:solidFill>
                <a:latin typeface="Avenir Light" charset="0"/>
                <a:cs typeface="Avenir Light" charset="0"/>
                <a:sym typeface="Avenir Light" charset="0"/>
              </a:rPr>
              <a:t>of Virginia</a:t>
            </a:r>
            <a:endParaRPr lang="en-US" sz="2400" dirty="0">
              <a:solidFill>
                <a:srgbClr val="3366FF"/>
              </a:solidFill>
              <a:latin typeface="Avenir Light" charset="0"/>
              <a:sym typeface="Avenir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28600"/>
            <a:ext cx="3162300" cy="3848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9600" y="8153400"/>
            <a:ext cx="65024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Avenir Book"/>
                <a:cs typeface="Avenir Book"/>
              </a:rPr>
              <a:t>https://</a:t>
            </a:r>
            <a:r>
              <a:rPr lang="en-US" sz="2400" dirty="0" err="1">
                <a:solidFill>
                  <a:srgbClr val="FF6600"/>
                </a:solidFill>
                <a:latin typeface="Avenir Book"/>
                <a:cs typeface="Avenir Book"/>
              </a:rPr>
              <a:t>github.com</a:t>
            </a:r>
            <a:r>
              <a:rPr lang="en-US" sz="2400" dirty="0">
                <a:solidFill>
                  <a:srgbClr val="FF6600"/>
                </a:solidFill>
                <a:latin typeface="Avenir Book"/>
                <a:cs typeface="Avenir Book"/>
              </a:rPr>
              <a:t>/arq5x/</a:t>
            </a:r>
            <a:r>
              <a:rPr lang="en-US" sz="2400" dirty="0" err="1">
                <a:solidFill>
                  <a:srgbClr val="FF6600"/>
                </a:solidFill>
                <a:latin typeface="Avenir Book"/>
                <a:cs typeface="Avenir Book"/>
              </a:rPr>
              <a:t>bedtools</a:t>
            </a:r>
            <a:endParaRPr lang="en-US" sz="2400" dirty="0">
              <a:solidFill>
                <a:srgbClr val="FF6600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trike="sngStrike" dirty="0"/>
              <a:t>One</a:t>
            </a:r>
            <a:r>
              <a:rPr lang="en-US" dirty="0"/>
              <a:t> Many formats </a:t>
            </a:r>
            <a:r>
              <a:rPr lang="en-US" dirty="0" smtClean="0"/>
              <a:t>that </a:t>
            </a:r>
            <a:r>
              <a:rPr lang="en-US" dirty="0"/>
              <a:t>rule </a:t>
            </a:r>
            <a:r>
              <a:rPr lang="en-US" dirty="0" smtClean="0"/>
              <a:t>us all</a:t>
            </a:r>
            <a:r>
              <a:rPr lang="en-US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45339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2070100" y="1447800"/>
            <a:ext cx="8864600" cy="1781175"/>
            <a:chOff x="0" y="0"/>
            <a:chExt cx="5584" cy="1122"/>
          </a:xfrm>
        </p:grpSpPr>
        <p:pic>
          <p:nvPicPr>
            <p:cNvPr id="12291" name="Picture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96" cy="11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199" dir="816001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2" name="Rectangle 4"/>
            <p:cNvSpPr>
              <a:spLocks/>
            </p:cNvSpPr>
            <p:nvPr/>
          </p:nvSpPr>
          <p:spPr bwMode="auto">
            <a:xfrm>
              <a:off x="154" y="584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BED+</a:t>
              </a:r>
            </a:p>
          </p:txBody>
        </p:sp>
        <p:pic>
          <p:nvPicPr>
            <p:cNvPr id="12293" name="Picture 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" y="0"/>
              <a:ext cx="896" cy="11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199" dir="816001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Rectangle 6"/>
            <p:cNvSpPr>
              <a:spLocks/>
            </p:cNvSpPr>
            <p:nvPr/>
          </p:nvSpPr>
          <p:spPr bwMode="auto">
            <a:xfrm>
              <a:off x="1254" y="584"/>
              <a:ext cx="7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G[T|F]F</a:t>
              </a:r>
            </a:p>
          </p:txBody>
        </p:sp>
        <p:pic>
          <p:nvPicPr>
            <p:cNvPr id="12295" name="Picture 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" y="0"/>
              <a:ext cx="896" cy="11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199" dir="816001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Rectangle 8"/>
            <p:cNvSpPr>
              <a:spLocks/>
            </p:cNvSpPr>
            <p:nvPr/>
          </p:nvSpPr>
          <p:spPr bwMode="auto">
            <a:xfrm>
              <a:off x="2550" y="584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VCF</a:t>
              </a:r>
            </a:p>
          </p:txBody>
        </p:sp>
        <p:pic>
          <p:nvPicPr>
            <p:cNvPr id="12297" name="Picture 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" y="0"/>
              <a:ext cx="896" cy="11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199" dir="816001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Rectangle 10"/>
            <p:cNvSpPr>
              <a:spLocks/>
            </p:cNvSpPr>
            <p:nvPr/>
          </p:nvSpPr>
          <p:spPr bwMode="auto">
            <a:xfrm>
              <a:off x="3688" y="584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BAM</a:t>
              </a:r>
            </a:p>
          </p:txBody>
        </p:sp>
        <p:pic>
          <p:nvPicPr>
            <p:cNvPr id="12299" name="Picture 1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" y="0"/>
              <a:ext cx="896" cy="11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199" dir="816001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" name="Rectangle 12"/>
            <p:cNvSpPr>
              <a:spLocks/>
            </p:cNvSpPr>
            <p:nvPr/>
          </p:nvSpPr>
          <p:spPr bwMode="auto">
            <a:xfrm>
              <a:off x="4739" y="468"/>
              <a:ext cx="79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 dirty="0"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BIGWIG</a:t>
              </a:r>
            </a:p>
            <a:p>
              <a:r>
                <a:rPr lang="en-US" sz="2400" b="1" dirty="0"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(future)</a:t>
              </a:r>
            </a:p>
          </p:txBody>
        </p:sp>
      </p:grpSp>
      <p:pic>
        <p:nvPicPr>
          <p:cNvPr id="12302" name="Picture 1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56">
            <a:off x="11086285" y="6789754"/>
            <a:ext cx="1612900" cy="2400300"/>
          </a:xfrm>
          <a:prstGeom prst="rect">
            <a:avLst/>
          </a:prstGeom>
          <a:noFill/>
          <a:ln>
            <a:noFill/>
          </a:ln>
          <a:effectLst>
            <a:outerShdw blurRad="50800" dist="76199" dir="816001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3" name="Rectangle 15"/>
          <p:cNvSpPr>
            <a:spLocks/>
          </p:cNvSpPr>
          <p:nvPr/>
        </p:nvSpPr>
        <p:spPr bwMode="auto">
          <a:xfrm>
            <a:off x="11069638" y="9258300"/>
            <a:ext cx="17859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Neil </a:t>
            </a:r>
            <a:r>
              <a:rPr lang="en-US" sz="2400" dirty="0" err="1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Kindlon</a:t>
            </a:r>
            <a:endParaRPr lang="en-US" sz="2400" dirty="0">
              <a:solidFill>
                <a:schemeClr val="tx1"/>
              </a:solidFill>
              <a:latin typeface="Avenir Light" charset="0"/>
              <a:ea typeface="ＭＳ Ｐゴシック" charset="0"/>
              <a:cs typeface="Avenir Light" charset="0"/>
              <a:sym typeface="Avenir Light" charset="0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rot="10800000" flipH="1">
            <a:off x="2768600" y="3910013"/>
            <a:ext cx="7470775" cy="1587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rot="10800000" flipH="1">
            <a:off x="2806700" y="3327400"/>
            <a:ext cx="0" cy="5842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rot="10800000" flipH="1">
            <a:off x="4660900" y="3327400"/>
            <a:ext cx="0" cy="5842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rot="10800000" flipH="1">
            <a:off x="6515100" y="3327400"/>
            <a:ext cx="0" cy="5842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rot="10800000" flipH="1">
            <a:off x="8369300" y="3327400"/>
            <a:ext cx="0" cy="5842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rot="10800000" flipH="1">
            <a:off x="10223500" y="3327400"/>
            <a:ext cx="0" cy="5842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rot="10800000" flipH="1">
            <a:off x="6515100" y="4102100"/>
            <a:ext cx="0" cy="411163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11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7450138"/>
            <a:ext cx="62182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312" name="Line 24"/>
          <p:cNvSpPr>
            <a:spLocks noChangeShapeType="1"/>
          </p:cNvSpPr>
          <p:nvPr/>
        </p:nvSpPr>
        <p:spPr bwMode="auto">
          <a:xfrm rot="10800000" flipH="1">
            <a:off x="6483350" y="6977063"/>
            <a:ext cx="0" cy="454025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3" name="Rectangle 25"/>
          <p:cNvSpPr>
            <a:spLocks/>
          </p:cNvSpPr>
          <p:nvPr/>
        </p:nvSpPr>
        <p:spPr bwMode="auto">
          <a:xfrm>
            <a:off x="863600" y="4927600"/>
            <a:ext cx="40386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800" dirty="0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API and code infrastructure have been completely re-engineered</a:t>
            </a:r>
          </a:p>
        </p:txBody>
      </p:sp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5199063"/>
            <a:ext cx="8540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27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5080000"/>
            <a:ext cx="711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2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4556">
            <a:off x="8115300" y="5675313"/>
            <a:ext cx="711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75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Sweep is now as fast as </a:t>
            </a:r>
            <a:r>
              <a:rPr lang="en-US" dirty="0" err="1" smtClean="0"/>
              <a:t>bedops</a:t>
            </a:r>
            <a:r>
              <a:rPr lang="en-US" dirty="0" smtClean="0">
                <a:solidFill>
                  <a:srgbClr val="FD9A00"/>
                </a:solidFill>
                <a:latin typeface="Avenir Black" charset="0"/>
                <a:cs typeface="Avenir Black" charset="0"/>
                <a:sym typeface="Avenir Black" charset="0"/>
              </a:rPr>
              <a:t>*</a:t>
            </a:r>
            <a:endParaRPr lang="en-US" dirty="0">
              <a:solidFill>
                <a:srgbClr val="FD9A00"/>
              </a:solidFill>
              <a:latin typeface="Avenir Black" charset="0"/>
              <a:ea typeface="ヒラギノ角ゴ ProN W6" charset="0"/>
              <a:cs typeface="ヒラギノ角ゴ ProN W6" charset="0"/>
              <a:sym typeface="Avenir Black" charset="0"/>
            </a:endParaRPr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4005263" y="8420100"/>
            <a:ext cx="12588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1M record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BAM</a:t>
            </a: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5999163" y="8420100"/>
            <a:ext cx="13985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10M record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BAM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8056563" y="8420100"/>
            <a:ext cx="15398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100M record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BAM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9329738" y="4394200"/>
            <a:ext cx="15827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bedops v2.3</a:t>
            </a: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11328400" y="4368800"/>
            <a:ext cx="1412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95 seconds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1462" r="23570" b="5865"/>
          <a:stretch>
            <a:fillRect/>
          </a:stretch>
        </p:blipFill>
        <p:spPr bwMode="auto">
          <a:xfrm>
            <a:off x="4356100" y="890588"/>
            <a:ext cx="4978400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8"/>
          <p:cNvSpPr>
            <a:spLocks/>
          </p:cNvSpPr>
          <p:nvPr/>
        </p:nvSpPr>
        <p:spPr bwMode="auto">
          <a:xfrm>
            <a:off x="9315450" y="1187450"/>
            <a:ext cx="18780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rgbClr val="FDA531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bedtools v2.16</a:t>
            </a:r>
          </a:p>
        </p:txBody>
      </p:sp>
      <p:sp>
        <p:nvSpPr>
          <p:cNvPr id="14345" name="Rectangle 9"/>
          <p:cNvSpPr>
            <a:spLocks/>
          </p:cNvSpPr>
          <p:nvPr/>
        </p:nvSpPr>
        <p:spPr bwMode="auto">
          <a:xfrm>
            <a:off x="9315450" y="3492500"/>
            <a:ext cx="187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rgbClr val="C97100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bedtools v2.17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9321800" y="4660900"/>
            <a:ext cx="18780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rgbClr val="D90B00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bedtools v2.18</a:t>
            </a:r>
          </a:p>
        </p:txBody>
      </p:sp>
      <p:sp>
        <p:nvSpPr>
          <p:cNvPr id="14347" name="Rectangle 11"/>
          <p:cNvSpPr>
            <a:spLocks/>
          </p:cNvSpPr>
          <p:nvPr/>
        </p:nvSpPr>
        <p:spPr bwMode="auto">
          <a:xfrm>
            <a:off x="11355388" y="1187450"/>
            <a:ext cx="13573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80 minutes</a:t>
            </a:r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>
            <a:off x="11317288" y="3492500"/>
            <a:ext cx="1427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5.5 minutes</a:t>
            </a:r>
          </a:p>
        </p:txBody>
      </p:sp>
      <p:sp>
        <p:nvSpPr>
          <p:cNvPr id="14349" name="Rectangle 13"/>
          <p:cNvSpPr>
            <a:spLocks/>
          </p:cNvSpPr>
          <p:nvPr/>
        </p:nvSpPr>
        <p:spPr bwMode="auto">
          <a:xfrm>
            <a:off x="11322050" y="4660900"/>
            <a:ext cx="1412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80 seconds</a:t>
            </a:r>
          </a:p>
        </p:txBody>
      </p:sp>
      <p:sp>
        <p:nvSpPr>
          <p:cNvPr id="14350" name="Rectangle 14"/>
          <p:cNvSpPr>
            <a:spLocks/>
          </p:cNvSpPr>
          <p:nvPr/>
        </p:nvSpPr>
        <p:spPr bwMode="auto">
          <a:xfrm>
            <a:off x="3687763" y="9112250"/>
            <a:ext cx="62722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bedtools intersect -a gencode.exons.bed -b exome.bam </a:t>
            </a:r>
            <a:r>
              <a:rPr lang="en-US" sz="1400">
                <a:solidFill>
                  <a:schemeClr val="tx1"/>
                </a:solidFill>
                <a:latin typeface="Consolas Bold" charset="0"/>
                <a:ea typeface="ＭＳ Ｐゴシック" charset="0"/>
                <a:cs typeface="Consolas Bold" charset="0"/>
                <a:sym typeface="Consolas Bold" charset="0"/>
              </a:rPr>
              <a:t>-sorted -c</a:t>
            </a:r>
          </a:p>
        </p:txBody>
      </p:sp>
      <p:sp>
        <p:nvSpPr>
          <p:cNvPr id="14351" name="Rectangle 15"/>
          <p:cNvSpPr>
            <a:spLocks/>
          </p:cNvSpPr>
          <p:nvPr/>
        </p:nvSpPr>
        <p:spPr bwMode="auto">
          <a:xfrm>
            <a:off x="3683000" y="9423400"/>
            <a:ext cx="4902201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bedmap --echo --count gencode.exons.bed exome.bam</a:t>
            </a:r>
          </a:p>
        </p:txBody>
      </p:sp>
      <p:sp>
        <p:nvSpPr>
          <p:cNvPr id="14352" name="Rectangle 16"/>
          <p:cNvSpPr>
            <a:spLocks/>
          </p:cNvSpPr>
          <p:nvPr/>
        </p:nvSpPr>
        <p:spPr bwMode="auto">
          <a:xfrm>
            <a:off x="3717925" y="2457450"/>
            <a:ext cx="679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1000</a:t>
            </a:r>
          </a:p>
        </p:txBody>
      </p:sp>
      <p:sp>
        <p:nvSpPr>
          <p:cNvPr id="14353" name="Rectangle 17"/>
          <p:cNvSpPr>
            <a:spLocks/>
          </p:cNvSpPr>
          <p:nvPr/>
        </p:nvSpPr>
        <p:spPr bwMode="auto">
          <a:xfrm>
            <a:off x="3854450" y="441960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100</a:t>
            </a:r>
          </a:p>
        </p:txBody>
      </p:sp>
      <p:sp>
        <p:nvSpPr>
          <p:cNvPr id="14354" name="Rectangle 18"/>
          <p:cNvSpPr>
            <a:spLocks/>
          </p:cNvSpPr>
          <p:nvPr/>
        </p:nvSpPr>
        <p:spPr bwMode="auto">
          <a:xfrm>
            <a:off x="3994150" y="6375400"/>
            <a:ext cx="396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10</a:t>
            </a:r>
          </a:p>
        </p:txBody>
      </p:sp>
      <p:sp>
        <p:nvSpPr>
          <p:cNvPr id="14355" name="Rectangle 19"/>
          <p:cNvSpPr>
            <a:spLocks/>
          </p:cNvSpPr>
          <p:nvPr/>
        </p:nvSpPr>
        <p:spPr bwMode="auto">
          <a:xfrm>
            <a:off x="4133850" y="8026400"/>
            <a:ext cx="255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</a:t>
            </a:r>
          </a:p>
        </p:txBody>
      </p:sp>
      <p:sp>
        <p:nvSpPr>
          <p:cNvPr id="14356" name="Rectangle 20"/>
          <p:cNvSpPr>
            <a:spLocks/>
          </p:cNvSpPr>
          <p:nvPr/>
        </p:nvSpPr>
        <p:spPr bwMode="auto">
          <a:xfrm rot="-5400000">
            <a:off x="1831181" y="4653757"/>
            <a:ext cx="27797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Wall time (seconds)</a:t>
            </a:r>
          </a:p>
        </p:txBody>
      </p:sp>
      <p:sp>
        <p:nvSpPr>
          <p:cNvPr id="14357" name="Rectangle 21"/>
          <p:cNvSpPr>
            <a:spLocks/>
          </p:cNvSpPr>
          <p:nvPr/>
        </p:nvSpPr>
        <p:spPr bwMode="auto">
          <a:xfrm>
            <a:off x="9702800" y="9906000"/>
            <a:ext cx="3135313" cy="673100"/>
          </a:xfrm>
          <a:prstGeom prst="rect">
            <a:avLst/>
          </a:prstGeom>
          <a:solidFill>
            <a:srgbClr val="FD9A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 dirty="0">
                <a:solidFill>
                  <a:schemeClr val="tx1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* Note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: </a:t>
            </a:r>
            <a:r>
              <a:rPr lang="en-US" sz="17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bedops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requires BAM 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conversion 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to 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BED. Not counted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9169400" y="1296988"/>
            <a:ext cx="0" cy="352901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8351838" y="3048000"/>
            <a:ext cx="6175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ight Oblique" charset="0"/>
                <a:ea typeface="ＭＳ Ｐゴシック" charset="0"/>
                <a:cs typeface="Avenir Light Oblique" charset="0"/>
                <a:sym typeface="Avenir Light Oblique" charset="0"/>
              </a:rPr>
              <a:t>60X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Performance: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sweep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</a:t>
            </a:r>
          </a:p>
        </p:txBody>
      </p: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658813" y="2311400"/>
            <a:ext cx="11206162" cy="2895600"/>
            <a:chOff x="0" y="0"/>
            <a:chExt cx="7058" cy="1824"/>
          </a:xfrm>
        </p:grpSpPr>
        <p:sp>
          <p:nvSpPr>
            <p:cNvPr id="35842" name="AutoShape 2"/>
            <p:cNvSpPr>
              <a:spLocks/>
            </p:cNvSpPr>
            <p:nvPr/>
          </p:nvSpPr>
          <p:spPr bwMode="auto">
            <a:xfrm rot="10800000">
              <a:off x="1120" y="168"/>
              <a:ext cx="5704" cy="192"/>
            </a:xfrm>
            <a:prstGeom prst="roundRect">
              <a:avLst>
                <a:gd name="adj" fmla="val 50000"/>
              </a:avLst>
            </a:prstGeom>
            <a:solidFill>
              <a:srgbClr val="B3B3B3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3" name="Rectangle 3"/>
            <p:cNvSpPr>
              <a:spLocks/>
            </p:cNvSpPr>
            <p:nvPr/>
          </p:nvSpPr>
          <p:spPr bwMode="auto">
            <a:xfrm>
              <a:off x="965" y="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5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5844" name="Rectangle 4"/>
            <p:cNvSpPr>
              <a:spLocks/>
            </p:cNvSpPr>
            <p:nvPr/>
          </p:nvSpPr>
          <p:spPr bwMode="auto">
            <a:xfrm>
              <a:off x="6857" y="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3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5845" name="AutoShape 5"/>
            <p:cNvSpPr>
              <a:spLocks/>
            </p:cNvSpPr>
            <p:nvPr/>
          </p:nvSpPr>
          <p:spPr bwMode="auto">
            <a:xfrm>
              <a:off x="135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6" name="AutoShape 6"/>
            <p:cNvSpPr>
              <a:spLocks/>
            </p:cNvSpPr>
            <p:nvPr/>
          </p:nvSpPr>
          <p:spPr bwMode="auto">
            <a:xfrm>
              <a:off x="303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7" name="AutoShape 7"/>
            <p:cNvSpPr>
              <a:spLocks/>
            </p:cNvSpPr>
            <p:nvPr/>
          </p:nvSpPr>
          <p:spPr bwMode="auto">
            <a:xfrm>
              <a:off x="571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rot="10800000" flipH="1">
              <a:off x="2397" y="574"/>
              <a:ext cx="307" cy="14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2696" y="577"/>
              <a:ext cx="334" cy="1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10800000" flipH="1">
              <a:off x="4061" y="574"/>
              <a:ext cx="812" cy="1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4864" y="577"/>
              <a:ext cx="835" cy="14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2" name="Rectangle 12"/>
            <p:cNvSpPr>
              <a:spLocks/>
            </p:cNvSpPr>
            <p:nvPr/>
          </p:nvSpPr>
          <p:spPr bwMode="auto">
            <a:xfrm>
              <a:off x="180" y="584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Exons</a:t>
              </a:r>
            </a:p>
          </p:txBody>
        </p:sp>
        <p:sp>
          <p:nvSpPr>
            <p:cNvPr id="35853" name="Rectangle 13"/>
            <p:cNvSpPr>
              <a:spLocks/>
            </p:cNvSpPr>
            <p:nvPr/>
          </p:nvSpPr>
          <p:spPr bwMode="auto">
            <a:xfrm>
              <a:off x="0" y="1184"/>
              <a:ext cx="10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Sequence alignments</a:t>
              </a:r>
            </a:p>
          </p:txBody>
        </p:sp>
        <p:sp>
          <p:nvSpPr>
            <p:cNvPr id="35854" name="Rectangle 14"/>
            <p:cNvSpPr>
              <a:spLocks/>
            </p:cNvSpPr>
            <p:nvPr/>
          </p:nvSpPr>
          <p:spPr bwMode="auto">
            <a:xfrm>
              <a:off x="1536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5" name="Rectangle 15"/>
            <p:cNvSpPr>
              <a:spLocks/>
            </p:cNvSpPr>
            <p:nvPr/>
          </p:nvSpPr>
          <p:spPr bwMode="auto">
            <a:xfrm>
              <a:off x="168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6" name="Rectangle 16"/>
            <p:cNvSpPr>
              <a:spLocks/>
            </p:cNvSpPr>
            <p:nvPr/>
          </p:nvSpPr>
          <p:spPr bwMode="auto">
            <a:xfrm>
              <a:off x="25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7" name="Rectangle 17"/>
            <p:cNvSpPr>
              <a:spLocks/>
            </p:cNvSpPr>
            <p:nvPr/>
          </p:nvSpPr>
          <p:spPr bwMode="auto">
            <a:xfrm>
              <a:off x="3200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8" name="Rectangle 18"/>
            <p:cNvSpPr>
              <a:spLocks/>
            </p:cNvSpPr>
            <p:nvPr/>
          </p:nvSpPr>
          <p:spPr bwMode="auto">
            <a:xfrm>
              <a:off x="3288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9" name="Rectangle 19"/>
            <p:cNvSpPr>
              <a:spLocks/>
            </p:cNvSpPr>
            <p:nvPr/>
          </p:nvSpPr>
          <p:spPr bwMode="auto">
            <a:xfrm>
              <a:off x="3360" y="16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0" name="Rectangle 20"/>
            <p:cNvSpPr>
              <a:spLocks/>
            </p:cNvSpPr>
            <p:nvPr/>
          </p:nvSpPr>
          <p:spPr bwMode="auto">
            <a:xfrm>
              <a:off x="5832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1" name="Rectangle 21"/>
            <p:cNvSpPr>
              <a:spLocks/>
            </p:cNvSpPr>
            <p:nvPr/>
          </p:nvSpPr>
          <p:spPr bwMode="auto">
            <a:xfrm>
              <a:off x="63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2" name="Rectangle 22"/>
            <p:cNvSpPr>
              <a:spLocks/>
            </p:cNvSpPr>
            <p:nvPr/>
          </p:nvSpPr>
          <p:spPr bwMode="auto">
            <a:xfrm>
              <a:off x="604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3" name="Rectangle 23"/>
            <p:cNvSpPr>
              <a:spLocks/>
            </p:cNvSpPr>
            <p:nvPr/>
          </p:nvSpPr>
          <p:spPr bwMode="auto">
            <a:xfrm>
              <a:off x="4664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4" name="Rectangle 24"/>
            <p:cNvSpPr>
              <a:spLocks/>
            </p:cNvSpPr>
            <p:nvPr/>
          </p:nvSpPr>
          <p:spPr bwMode="auto">
            <a:xfrm>
              <a:off x="416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5" name="Rectangle 25"/>
            <p:cNvSpPr>
              <a:spLocks/>
            </p:cNvSpPr>
            <p:nvPr/>
          </p:nvSpPr>
          <p:spPr bwMode="auto">
            <a:xfrm>
              <a:off x="1727" y="416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E1</a:t>
              </a:r>
            </a:p>
          </p:txBody>
        </p:sp>
        <p:sp>
          <p:nvSpPr>
            <p:cNvPr id="35866" name="Rectangle 26"/>
            <p:cNvSpPr>
              <a:spLocks/>
            </p:cNvSpPr>
            <p:nvPr/>
          </p:nvSpPr>
          <p:spPr bwMode="auto">
            <a:xfrm>
              <a:off x="3400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E2</a:t>
              </a:r>
            </a:p>
          </p:txBody>
        </p:sp>
        <p:sp>
          <p:nvSpPr>
            <p:cNvPr id="35867" name="Rectangle 27"/>
            <p:cNvSpPr>
              <a:spLocks/>
            </p:cNvSpPr>
            <p:nvPr/>
          </p:nvSpPr>
          <p:spPr bwMode="auto">
            <a:xfrm>
              <a:off x="6032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E3</a:t>
              </a:r>
            </a:p>
          </p:txBody>
        </p:sp>
        <p:sp>
          <p:nvSpPr>
            <p:cNvPr id="35868" name="Rectangle 28"/>
            <p:cNvSpPr>
              <a:spLocks/>
            </p:cNvSpPr>
            <p:nvPr/>
          </p:nvSpPr>
          <p:spPr bwMode="auto">
            <a:xfrm>
              <a:off x="1637" y="123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</a:t>
              </a:r>
            </a:p>
          </p:txBody>
        </p:sp>
        <p:sp>
          <p:nvSpPr>
            <p:cNvPr id="35869" name="Rectangle 29"/>
            <p:cNvSpPr>
              <a:spLocks/>
            </p:cNvSpPr>
            <p:nvPr/>
          </p:nvSpPr>
          <p:spPr bwMode="auto">
            <a:xfrm>
              <a:off x="1774" y="1440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A2</a:t>
              </a:r>
            </a:p>
          </p:txBody>
        </p:sp>
        <p:sp>
          <p:nvSpPr>
            <p:cNvPr id="35870" name="Rectangle 30"/>
            <p:cNvSpPr>
              <a:spLocks/>
            </p:cNvSpPr>
            <p:nvPr/>
          </p:nvSpPr>
          <p:spPr bwMode="auto">
            <a:xfrm>
              <a:off x="261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A4</a:t>
              </a:r>
            </a:p>
          </p:txBody>
        </p:sp>
        <p:sp>
          <p:nvSpPr>
            <p:cNvPr id="35871" name="Rectangle 31"/>
            <p:cNvSpPr>
              <a:spLocks/>
            </p:cNvSpPr>
            <p:nvPr/>
          </p:nvSpPr>
          <p:spPr bwMode="auto">
            <a:xfrm>
              <a:off x="329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A5</a:t>
              </a:r>
            </a:p>
          </p:txBody>
        </p:sp>
        <p:sp>
          <p:nvSpPr>
            <p:cNvPr id="35872" name="Rectangle 32"/>
            <p:cNvSpPr>
              <a:spLocks/>
            </p:cNvSpPr>
            <p:nvPr/>
          </p:nvSpPr>
          <p:spPr bwMode="auto">
            <a:xfrm>
              <a:off x="3384" y="14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A6</a:t>
              </a:r>
            </a:p>
          </p:txBody>
        </p:sp>
        <p:sp>
          <p:nvSpPr>
            <p:cNvPr id="35873" name="Rectangle 33"/>
            <p:cNvSpPr>
              <a:spLocks/>
            </p:cNvSpPr>
            <p:nvPr/>
          </p:nvSpPr>
          <p:spPr bwMode="auto">
            <a:xfrm>
              <a:off x="3432" y="16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A7</a:t>
              </a:r>
            </a:p>
          </p:txBody>
        </p:sp>
        <p:sp>
          <p:nvSpPr>
            <p:cNvPr id="35874" name="Rectangle 34"/>
            <p:cNvSpPr>
              <a:spLocks/>
            </p:cNvSpPr>
            <p:nvPr/>
          </p:nvSpPr>
          <p:spPr bwMode="auto">
            <a:xfrm>
              <a:off x="425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A8</a:t>
              </a:r>
            </a:p>
          </p:txBody>
        </p:sp>
        <p:sp>
          <p:nvSpPr>
            <p:cNvPr id="35875" name="Rectangle 35"/>
            <p:cNvSpPr>
              <a:spLocks/>
            </p:cNvSpPr>
            <p:nvPr/>
          </p:nvSpPr>
          <p:spPr bwMode="auto">
            <a:xfrm>
              <a:off x="4760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A9</a:t>
              </a:r>
            </a:p>
          </p:txBody>
        </p:sp>
        <p:sp>
          <p:nvSpPr>
            <p:cNvPr id="35876" name="Rectangle 36"/>
            <p:cNvSpPr>
              <a:spLocks/>
            </p:cNvSpPr>
            <p:nvPr/>
          </p:nvSpPr>
          <p:spPr bwMode="auto">
            <a:xfrm>
              <a:off x="5900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A10</a:t>
              </a:r>
            </a:p>
          </p:txBody>
        </p:sp>
        <p:sp>
          <p:nvSpPr>
            <p:cNvPr id="35877" name="Rectangle 37"/>
            <p:cNvSpPr>
              <a:spLocks/>
            </p:cNvSpPr>
            <p:nvPr/>
          </p:nvSpPr>
          <p:spPr bwMode="auto">
            <a:xfrm>
              <a:off x="6392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A11</a:t>
              </a:r>
            </a:p>
          </p:txBody>
        </p:sp>
        <p:sp>
          <p:nvSpPr>
            <p:cNvPr id="35878" name="Rectangle 38"/>
            <p:cNvSpPr>
              <a:spLocks/>
            </p:cNvSpPr>
            <p:nvPr/>
          </p:nvSpPr>
          <p:spPr bwMode="auto">
            <a:xfrm>
              <a:off x="6112" y="1432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A12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 flipH="1">
            <a:off x="2438400" y="2895600"/>
            <a:ext cx="0" cy="326548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1" name="Rectangle 41"/>
          <p:cNvSpPr>
            <a:spLocks/>
          </p:cNvSpPr>
          <p:nvPr/>
        </p:nvSpPr>
        <p:spPr bwMode="auto">
          <a:xfrm>
            <a:off x="2246313" y="6115050"/>
            <a:ext cx="3889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{}</a:t>
            </a:r>
          </a:p>
        </p:txBody>
      </p: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4000500" y="4267200"/>
            <a:ext cx="609600" cy="304800"/>
            <a:chOff x="0" y="0"/>
            <a:chExt cx="384" cy="192"/>
          </a:xfrm>
        </p:grpSpPr>
        <p:sp>
          <p:nvSpPr>
            <p:cNvPr id="35882" name="Rectangle 42"/>
            <p:cNvSpPr>
              <a:spLocks/>
            </p:cNvSpPr>
            <p:nvPr/>
          </p:nvSpPr>
          <p:spPr bwMode="auto">
            <a:xfrm>
              <a:off x="0" y="32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3" name="Rectangle 43"/>
            <p:cNvSpPr>
              <a:spLocks/>
            </p:cNvSpPr>
            <p:nvPr/>
          </p:nvSpPr>
          <p:spPr bwMode="auto">
            <a:xfrm>
              <a:off x="96" y="0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A3</a:t>
              </a:r>
            </a:p>
          </p:txBody>
        </p:sp>
      </p:grpSp>
      <p:sp>
        <p:nvSpPr>
          <p:cNvPr id="35885" name="Rectangle 45"/>
          <p:cNvSpPr>
            <a:spLocks/>
          </p:cNvSpPr>
          <p:nvPr/>
        </p:nvSpPr>
        <p:spPr bwMode="auto">
          <a:xfrm>
            <a:off x="-1588" y="7423150"/>
            <a:ext cx="129905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800">
                <a:solidFill>
                  <a:schemeClr val="tx1"/>
                </a:solidFill>
                <a:latin typeface="Avenir Book Oblique" charset="0"/>
                <a:ea typeface="ＭＳ Ｐゴシック" charset="0"/>
                <a:cs typeface="Avenir Book Oblique" charset="0"/>
                <a:sym typeface="Avenir Book Oblique" charset="0"/>
              </a:rPr>
              <a:t>Requires that datasets to be sorted by chromosome and start coordinate.</a:t>
            </a:r>
          </a:p>
          <a:p>
            <a:r>
              <a:rPr lang="en-US" sz="2800">
                <a:solidFill>
                  <a:schemeClr val="tx1"/>
                </a:solidFill>
                <a:latin typeface="Avenir Black Oblique" charset="0"/>
                <a:ea typeface="ＭＳ Ｐゴシック" charset="0"/>
                <a:cs typeface="Avenir Black Oblique" charset="0"/>
                <a:sym typeface="Avenir Black Oblique" charset="0"/>
              </a:rPr>
              <a:t>Advantage: single pass; ~0 memory usage (scalable!)</a:t>
            </a:r>
          </a:p>
        </p:txBody>
      </p:sp>
    </p:spTree>
    <p:extLst>
      <p:ext uri="{BB962C8B-B14F-4D97-AF65-F5344CB8AC3E}">
        <p14:creationId xmlns:p14="http://schemas.microsoft.com/office/powerpoint/2010/main" val="4119819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sweep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</a:t>
            </a:r>
          </a:p>
        </p:txBody>
      </p:sp>
      <p:grpSp>
        <p:nvGrpSpPr>
          <p:cNvPr id="36903" name="Group 39"/>
          <p:cNvGrpSpPr>
            <a:grpSpLocks/>
          </p:cNvGrpSpPr>
          <p:nvPr/>
        </p:nvGrpSpPr>
        <p:grpSpPr bwMode="auto">
          <a:xfrm>
            <a:off x="658813" y="2311400"/>
            <a:ext cx="11206162" cy="2895600"/>
            <a:chOff x="0" y="0"/>
            <a:chExt cx="7058" cy="1824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 rot="10800000">
              <a:off x="1120" y="168"/>
              <a:ext cx="5704" cy="192"/>
            </a:xfrm>
            <a:prstGeom prst="roundRect">
              <a:avLst>
                <a:gd name="adj" fmla="val 50000"/>
              </a:avLst>
            </a:prstGeom>
            <a:solidFill>
              <a:srgbClr val="B3B3B3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67" name="Rectangle 3"/>
            <p:cNvSpPr>
              <a:spLocks/>
            </p:cNvSpPr>
            <p:nvPr/>
          </p:nvSpPr>
          <p:spPr bwMode="auto">
            <a:xfrm>
              <a:off x="965" y="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5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6868" name="Rectangle 4"/>
            <p:cNvSpPr>
              <a:spLocks/>
            </p:cNvSpPr>
            <p:nvPr/>
          </p:nvSpPr>
          <p:spPr bwMode="auto">
            <a:xfrm>
              <a:off x="6857" y="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3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135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303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571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rot="10800000" flipH="1">
              <a:off x="2397" y="574"/>
              <a:ext cx="307" cy="14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2696" y="577"/>
              <a:ext cx="334" cy="1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rot="10800000" flipH="1">
              <a:off x="4061" y="574"/>
              <a:ext cx="812" cy="1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4864" y="577"/>
              <a:ext cx="835" cy="14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6" name="Rectangle 12"/>
            <p:cNvSpPr>
              <a:spLocks/>
            </p:cNvSpPr>
            <p:nvPr/>
          </p:nvSpPr>
          <p:spPr bwMode="auto">
            <a:xfrm>
              <a:off x="180" y="584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Exons</a:t>
              </a:r>
            </a:p>
          </p:txBody>
        </p:sp>
        <p:sp>
          <p:nvSpPr>
            <p:cNvPr id="36877" name="Rectangle 13"/>
            <p:cNvSpPr>
              <a:spLocks/>
            </p:cNvSpPr>
            <p:nvPr/>
          </p:nvSpPr>
          <p:spPr bwMode="auto">
            <a:xfrm>
              <a:off x="0" y="1184"/>
              <a:ext cx="10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Sequence alignments</a:t>
              </a:r>
            </a:p>
          </p:txBody>
        </p:sp>
        <p:sp>
          <p:nvSpPr>
            <p:cNvPr id="36878" name="Rectangle 14"/>
            <p:cNvSpPr>
              <a:spLocks/>
            </p:cNvSpPr>
            <p:nvPr/>
          </p:nvSpPr>
          <p:spPr bwMode="auto">
            <a:xfrm>
              <a:off x="1536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9" name="Rectangle 15"/>
            <p:cNvSpPr>
              <a:spLocks/>
            </p:cNvSpPr>
            <p:nvPr/>
          </p:nvSpPr>
          <p:spPr bwMode="auto">
            <a:xfrm>
              <a:off x="168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0" name="Rectangle 16"/>
            <p:cNvSpPr>
              <a:spLocks/>
            </p:cNvSpPr>
            <p:nvPr/>
          </p:nvSpPr>
          <p:spPr bwMode="auto">
            <a:xfrm>
              <a:off x="25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1" name="Rectangle 17"/>
            <p:cNvSpPr>
              <a:spLocks/>
            </p:cNvSpPr>
            <p:nvPr/>
          </p:nvSpPr>
          <p:spPr bwMode="auto">
            <a:xfrm>
              <a:off x="3200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2" name="Rectangle 18"/>
            <p:cNvSpPr>
              <a:spLocks/>
            </p:cNvSpPr>
            <p:nvPr/>
          </p:nvSpPr>
          <p:spPr bwMode="auto">
            <a:xfrm>
              <a:off x="3288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3" name="Rectangle 19"/>
            <p:cNvSpPr>
              <a:spLocks/>
            </p:cNvSpPr>
            <p:nvPr/>
          </p:nvSpPr>
          <p:spPr bwMode="auto">
            <a:xfrm>
              <a:off x="3360" y="16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4" name="Rectangle 20"/>
            <p:cNvSpPr>
              <a:spLocks/>
            </p:cNvSpPr>
            <p:nvPr/>
          </p:nvSpPr>
          <p:spPr bwMode="auto">
            <a:xfrm>
              <a:off x="5832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5" name="Rectangle 21"/>
            <p:cNvSpPr>
              <a:spLocks/>
            </p:cNvSpPr>
            <p:nvPr/>
          </p:nvSpPr>
          <p:spPr bwMode="auto">
            <a:xfrm>
              <a:off x="63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6" name="Rectangle 22"/>
            <p:cNvSpPr>
              <a:spLocks/>
            </p:cNvSpPr>
            <p:nvPr/>
          </p:nvSpPr>
          <p:spPr bwMode="auto">
            <a:xfrm>
              <a:off x="604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7" name="Rectangle 23"/>
            <p:cNvSpPr>
              <a:spLocks/>
            </p:cNvSpPr>
            <p:nvPr/>
          </p:nvSpPr>
          <p:spPr bwMode="auto">
            <a:xfrm>
              <a:off x="4664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8" name="Rectangle 24"/>
            <p:cNvSpPr>
              <a:spLocks/>
            </p:cNvSpPr>
            <p:nvPr/>
          </p:nvSpPr>
          <p:spPr bwMode="auto">
            <a:xfrm>
              <a:off x="416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9" name="Rectangle 25"/>
            <p:cNvSpPr>
              <a:spLocks/>
            </p:cNvSpPr>
            <p:nvPr/>
          </p:nvSpPr>
          <p:spPr bwMode="auto">
            <a:xfrm>
              <a:off x="1727" y="416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E1</a:t>
              </a:r>
            </a:p>
          </p:txBody>
        </p:sp>
        <p:sp>
          <p:nvSpPr>
            <p:cNvPr id="36890" name="Rectangle 26"/>
            <p:cNvSpPr>
              <a:spLocks/>
            </p:cNvSpPr>
            <p:nvPr/>
          </p:nvSpPr>
          <p:spPr bwMode="auto">
            <a:xfrm>
              <a:off x="3400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E2</a:t>
              </a:r>
            </a:p>
          </p:txBody>
        </p:sp>
        <p:sp>
          <p:nvSpPr>
            <p:cNvPr id="36891" name="Rectangle 27"/>
            <p:cNvSpPr>
              <a:spLocks/>
            </p:cNvSpPr>
            <p:nvPr/>
          </p:nvSpPr>
          <p:spPr bwMode="auto">
            <a:xfrm>
              <a:off x="6032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E3</a:t>
              </a:r>
            </a:p>
          </p:txBody>
        </p:sp>
        <p:sp>
          <p:nvSpPr>
            <p:cNvPr id="36892" name="Rectangle 28"/>
            <p:cNvSpPr>
              <a:spLocks/>
            </p:cNvSpPr>
            <p:nvPr/>
          </p:nvSpPr>
          <p:spPr bwMode="auto">
            <a:xfrm>
              <a:off x="1637" y="123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</a:t>
              </a:r>
            </a:p>
          </p:txBody>
        </p:sp>
        <p:sp>
          <p:nvSpPr>
            <p:cNvPr id="36893" name="Rectangle 29"/>
            <p:cNvSpPr>
              <a:spLocks/>
            </p:cNvSpPr>
            <p:nvPr/>
          </p:nvSpPr>
          <p:spPr bwMode="auto">
            <a:xfrm>
              <a:off x="1774" y="1440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A2</a:t>
              </a:r>
            </a:p>
          </p:txBody>
        </p:sp>
        <p:sp>
          <p:nvSpPr>
            <p:cNvPr id="36894" name="Rectangle 30"/>
            <p:cNvSpPr>
              <a:spLocks/>
            </p:cNvSpPr>
            <p:nvPr/>
          </p:nvSpPr>
          <p:spPr bwMode="auto">
            <a:xfrm>
              <a:off x="261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A4</a:t>
              </a:r>
            </a:p>
          </p:txBody>
        </p:sp>
        <p:sp>
          <p:nvSpPr>
            <p:cNvPr id="36895" name="Rectangle 31"/>
            <p:cNvSpPr>
              <a:spLocks/>
            </p:cNvSpPr>
            <p:nvPr/>
          </p:nvSpPr>
          <p:spPr bwMode="auto">
            <a:xfrm>
              <a:off x="329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A5</a:t>
              </a:r>
            </a:p>
          </p:txBody>
        </p:sp>
        <p:sp>
          <p:nvSpPr>
            <p:cNvPr id="36896" name="Rectangle 32"/>
            <p:cNvSpPr>
              <a:spLocks/>
            </p:cNvSpPr>
            <p:nvPr/>
          </p:nvSpPr>
          <p:spPr bwMode="auto">
            <a:xfrm>
              <a:off x="3384" y="14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A6</a:t>
              </a:r>
            </a:p>
          </p:txBody>
        </p:sp>
        <p:sp>
          <p:nvSpPr>
            <p:cNvPr id="36897" name="Rectangle 33"/>
            <p:cNvSpPr>
              <a:spLocks/>
            </p:cNvSpPr>
            <p:nvPr/>
          </p:nvSpPr>
          <p:spPr bwMode="auto">
            <a:xfrm>
              <a:off x="3432" y="16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A7</a:t>
              </a:r>
            </a:p>
          </p:txBody>
        </p:sp>
        <p:sp>
          <p:nvSpPr>
            <p:cNvPr id="36898" name="Rectangle 34"/>
            <p:cNvSpPr>
              <a:spLocks/>
            </p:cNvSpPr>
            <p:nvPr/>
          </p:nvSpPr>
          <p:spPr bwMode="auto">
            <a:xfrm>
              <a:off x="425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A8</a:t>
              </a:r>
            </a:p>
          </p:txBody>
        </p:sp>
        <p:sp>
          <p:nvSpPr>
            <p:cNvPr id="36899" name="Rectangle 35"/>
            <p:cNvSpPr>
              <a:spLocks/>
            </p:cNvSpPr>
            <p:nvPr/>
          </p:nvSpPr>
          <p:spPr bwMode="auto">
            <a:xfrm>
              <a:off x="4760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A9</a:t>
              </a:r>
            </a:p>
          </p:txBody>
        </p:sp>
        <p:sp>
          <p:nvSpPr>
            <p:cNvPr id="36900" name="Rectangle 36"/>
            <p:cNvSpPr>
              <a:spLocks/>
            </p:cNvSpPr>
            <p:nvPr/>
          </p:nvSpPr>
          <p:spPr bwMode="auto">
            <a:xfrm>
              <a:off x="5900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A10</a:t>
              </a:r>
            </a:p>
          </p:txBody>
        </p:sp>
        <p:sp>
          <p:nvSpPr>
            <p:cNvPr id="36901" name="Rectangle 37"/>
            <p:cNvSpPr>
              <a:spLocks/>
            </p:cNvSpPr>
            <p:nvPr/>
          </p:nvSpPr>
          <p:spPr bwMode="auto">
            <a:xfrm>
              <a:off x="6392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A11</a:t>
              </a:r>
            </a:p>
          </p:txBody>
        </p:sp>
        <p:sp>
          <p:nvSpPr>
            <p:cNvPr id="36902" name="Rectangle 38"/>
            <p:cNvSpPr>
              <a:spLocks/>
            </p:cNvSpPr>
            <p:nvPr/>
          </p:nvSpPr>
          <p:spPr bwMode="auto">
            <a:xfrm>
              <a:off x="6112" y="1432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A12</a:t>
              </a:r>
            </a:p>
          </p:txBody>
        </p:sp>
      </p:grpSp>
      <p:sp>
        <p:nvSpPr>
          <p:cNvPr id="36904" name="Line 40"/>
          <p:cNvSpPr>
            <a:spLocks noChangeShapeType="1"/>
          </p:cNvSpPr>
          <p:nvPr/>
        </p:nvSpPr>
        <p:spPr bwMode="auto">
          <a:xfrm flipH="1">
            <a:off x="2806700" y="2895600"/>
            <a:ext cx="0" cy="326548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5" name="Rectangle 41"/>
          <p:cNvSpPr>
            <a:spLocks/>
          </p:cNvSpPr>
          <p:nvPr/>
        </p:nvSpPr>
        <p:spPr bwMode="auto">
          <a:xfrm>
            <a:off x="2478088" y="6115050"/>
            <a:ext cx="6619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{E1}</a:t>
            </a:r>
          </a:p>
        </p:txBody>
      </p:sp>
      <p:sp>
        <p:nvSpPr>
          <p:cNvPr id="36906" name="Rectangle 42"/>
          <p:cNvSpPr>
            <a:spLocks/>
          </p:cNvSpPr>
          <p:nvPr/>
        </p:nvSpPr>
        <p:spPr bwMode="auto">
          <a:xfrm>
            <a:off x="2049463" y="6489700"/>
            <a:ext cx="15208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 u="sng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Start</a:t>
            </a:r>
            <a:r>
              <a: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 of E1. </a:t>
            </a:r>
          </a:p>
          <a:p>
            <a:r>
              <a: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E1 is active.</a:t>
            </a:r>
          </a:p>
        </p:txBody>
      </p:sp>
      <p:grpSp>
        <p:nvGrpSpPr>
          <p:cNvPr id="36909" name="Group 45"/>
          <p:cNvGrpSpPr>
            <a:grpSpLocks/>
          </p:cNvGrpSpPr>
          <p:nvPr/>
        </p:nvGrpSpPr>
        <p:grpSpPr bwMode="auto">
          <a:xfrm>
            <a:off x="4000500" y="4267200"/>
            <a:ext cx="609600" cy="304800"/>
            <a:chOff x="0" y="0"/>
            <a:chExt cx="384" cy="192"/>
          </a:xfrm>
        </p:grpSpPr>
        <p:sp>
          <p:nvSpPr>
            <p:cNvPr id="36907" name="Rectangle 43"/>
            <p:cNvSpPr>
              <a:spLocks/>
            </p:cNvSpPr>
            <p:nvPr/>
          </p:nvSpPr>
          <p:spPr bwMode="auto">
            <a:xfrm>
              <a:off x="0" y="32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08" name="Rectangle 44"/>
            <p:cNvSpPr>
              <a:spLocks/>
            </p:cNvSpPr>
            <p:nvPr/>
          </p:nvSpPr>
          <p:spPr bwMode="auto">
            <a:xfrm>
              <a:off x="96" y="0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328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sweep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</a:t>
            </a:r>
          </a:p>
        </p:txBody>
      </p:sp>
      <p:grpSp>
        <p:nvGrpSpPr>
          <p:cNvPr id="37927" name="Group 39"/>
          <p:cNvGrpSpPr>
            <a:grpSpLocks/>
          </p:cNvGrpSpPr>
          <p:nvPr/>
        </p:nvGrpSpPr>
        <p:grpSpPr bwMode="auto">
          <a:xfrm>
            <a:off x="658813" y="2311400"/>
            <a:ext cx="11206162" cy="2895600"/>
            <a:chOff x="0" y="0"/>
            <a:chExt cx="7058" cy="1824"/>
          </a:xfrm>
        </p:grpSpPr>
        <p:sp>
          <p:nvSpPr>
            <p:cNvPr id="37890" name="AutoShape 2"/>
            <p:cNvSpPr>
              <a:spLocks/>
            </p:cNvSpPr>
            <p:nvPr/>
          </p:nvSpPr>
          <p:spPr bwMode="auto">
            <a:xfrm rot="10800000">
              <a:off x="1120" y="168"/>
              <a:ext cx="5704" cy="192"/>
            </a:xfrm>
            <a:prstGeom prst="roundRect">
              <a:avLst>
                <a:gd name="adj" fmla="val 50000"/>
              </a:avLst>
            </a:prstGeom>
            <a:solidFill>
              <a:srgbClr val="B3B3B3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1" name="Rectangle 3"/>
            <p:cNvSpPr>
              <a:spLocks/>
            </p:cNvSpPr>
            <p:nvPr/>
          </p:nvSpPr>
          <p:spPr bwMode="auto">
            <a:xfrm>
              <a:off x="965" y="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5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7892" name="Rectangle 4"/>
            <p:cNvSpPr>
              <a:spLocks/>
            </p:cNvSpPr>
            <p:nvPr/>
          </p:nvSpPr>
          <p:spPr bwMode="auto">
            <a:xfrm>
              <a:off x="6857" y="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3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7893" name="AutoShape 5"/>
            <p:cNvSpPr>
              <a:spLocks/>
            </p:cNvSpPr>
            <p:nvPr/>
          </p:nvSpPr>
          <p:spPr bwMode="auto">
            <a:xfrm>
              <a:off x="135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4" name="AutoShape 6"/>
            <p:cNvSpPr>
              <a:spLocks/>
            </p:cNvSpPr>
            <p:nvPr/>
          </p:nvSpPr>
          <p:spPr bwMode="auto">
            <a:xfrm>
              <a:off x="303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5" name="AutoShape 7"/>
            <p:cNvSpPr>
              <a:spLocks/>
            </p:cNvSpPr>
            <p:nvPr/>
          </p:nvSpPr>
          <p:spPr bwMode="auto">
            <a:xfrm>
              <a:off x="571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rot="10800000" flipH="1">
              <a:off x="2397" y="574"/>
              <a:ext cx="307" cy="14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696" y="577"/>
              <a:ext cx="334" cy="1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rot="10800000" flipH="1">
              <a:off x="4061" y="574"/>
              <a:ext cx="812" cy="1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4864" y="577"/>
              <a:ext cx="835" cy="14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0" name="Rectangle 12"/>
            <p:cNvSpPr>
              <a:spLocks/>
            </p:cNvSpPr>
            <p:nvPr/>
          </p:nvSpPr>
          <p:spPr bwMode="auto">
            <a:xfrm>
              <a:off x="180" y="584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Exons</a:t>
              </a:r>
            </a:p>
          </p:txBody>
        </p:sp>
        <p:sp>
          <p:nvSpPr>
            <p:cNvPr id="37901" name="Rectangle 13"/>
            <p:cNvSpPr>
              <a:spLocks/>
            </p:cNvSpPr>
            <p:nvPr/>
          </p:nvSpPr>
          <p:spPr bwMode="auto">
            <a:xfrm>
              <a:off x="0" y="1184"/>
              <a:ext cx="10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Sequence alignments</a:t>
              </a:r>
            </a:p>
          </p:txBody>
        </p:sp>
        <p:sp>
          <p:nvSpPr>
            <p:cNvPr id="37902" name="Rectangle 14"/>
            <p:cNvSpPr>
              <a:spLocks/>
            </p:cNvSpPr>
            <p:nvPr/>
          </p:nvSpPr>
          <p:spPr bwMode="auto">
            <a:xfrm>
              <a:off x="1536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3" name="Rectangle 15"/>
            <p:cNvSpPr>
              <a:spLocks/>
            </p:cNvSpPr>
            <p:nvPr/>
          </p:nvSpPr>
          <p:spPr bwMode="auto">
            <a:xfrm>
              <a:off x="168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4" name="Rectangle 16"/>
            <p:cNvSpPr>
              <a:spLocks/>
            </p:cNvSpPr>
            <p:nvPr/>
          </p:nvSpPr>
          <p:spPr bwMode="auto">
            <a:xfrm>
              <a:off x="25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5" name="Rectangle 17"/>
            <p:cNvSpPr>
              <a:spLocks/>
            </p:cNvSpPr>
            <p:nvPr/>
          </p:nvSpPr>
          <p:spPr bwMode="auto">
            <a:xfrm>
              <a:off x="3200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6" name="Rectangle 18"/>
            <p:cNvSpPr>
              <a:spLocks/>
            </p:cNvSpPr>
            <p:nvPr/>
          </p:nvSpPr>
          <p:spPr bwMode="auto">
            <a:xfrm>
              <a:off x="3288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7" name="Rectangle 19"/>
            <p:cNvSpPr>
              <a:spLocks/>
            </p:cNvSpPr>
            <p:nvPr/>
          </p:nvSpPr>
          <p:spPr bwMode="auto">
            <a:xfrm>
              <a:off x="3360" y="16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8" name="Rectangle 20"/>
            <p:cNvSpPr>
              <a:spLocks/>
            </p:cNvSpPr>
            <p:nvPr/>
          </p:nvSpPr>
          <p:spPr bwMode="auto">
            <a:xfrm>
              <a:off x="5832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9" name="Rectangle 21"/>
            <p:cNvSpPr>
              <a:spLocks/>
            </p:cNvSpPr>
            <p:nvPr/>
          </p:nvSpPr>
          <p:spPr bwMode="auto">
            <a:xfrm>
              <a:off x="63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0" name="Rectangle 22"/>
            <p:cNvSpPr>
              <a:spLocks/>
            </p:cNvSpPr>
            <p:nvPr/>
          </p:nvSpPr>
          <p:spPr bwMode="auto">
            <a:xfrm>
              <a:off x="604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1" name="Rectangle 23"/>
            <p:cNvSpPr>
              <a:spLocks/>
            </p:cNvSpPr>
            <p:nvPr/>
          </p:nvSpPr>
          <p:spPr bwMode="auto">
            <a:xfrm>
              <a:off x="4664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2" name="Rectangle 24"/>
            <p:cNvSpPr>
              <a:spLocks/>
            </p:cNvSpPr>
            <p:nvPr/>
          </p:nvSpPr>
          <p:spPr bwMode="auto">
            <a:xfrm>
              <a:off x="416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3" name="Rectangle 25"/>
            <p:cNvSpPr>
              <a:spLocks/>
            </p:cNvSpPr>
            <p:nvPr/>
          </p:nvSpPr>
          <p:spPr bwMode="auto">
            <a:xfrm>
              <a:off x="1727" y="416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E1</a:t>
              </a:r>
            </a:p>
          </p:txBody>
        </p:sp>
        <p:sp>
          <p:nvSpPr>
            <p:cNvPr id="37914" name="Rectangle 26"/>
            <p:cNvSpPr>
              <a:spLocks/>
            </p:cNvSpPr>
            <p:nvPr/>
          </p:nvSpPr>
          <p:spPr bwMode="auto">
            <a:xfrm>
              <a:off x="3400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E2</a:t>
              </a:r>
            </a:p>
          </p:txBody>
        </p:sp>
        <p:sp>
          <p:nvSpPr>
            <p:cNvPr id="37915" name="Rectangle 27"/>
            <p:cNvSpPr>
              <a:spLocks/>
            </p:cNvSpPr>
            <p:nvPr/>
          </p:nvSpPr>
          <p:spPr bwMode="auto">
            <a:xfrm>
              <a:off x="6032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E3</a:t>
              </a:r>
            </a:p>
          </p:txBody>
        </p:sp>
        <p:sp>
          <p:nvSpPr>
            <p:cNvPr id="37916" name="Rectangle 28"/>
            <p:cNvSpPr>
              <a:spLocks/>
            </p:cNvSpPr>
            <p:nvPr/>
          </p:nvSpPr>
          <p:spPr bwMode="auto">
            <a:xfrm>
              <a:off x="1637" y="123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</a:t>
              </a:r>
            </a:p>
          </p:txBody>
        </p:sp>
        <p:sp>
          <p:nvSpPr>
            <p:cNvPr id="37917" name="Rectangle 29"/>
            <p:cNvSpPr>
              <a:spLocks/>
            </p:cNvSpPr>
            <p:nvPr/>
          </p:nvSpPr>
          <p:spPr bwMode="auto">
            <a:xfrm>
              <a:off x="1774" y="1440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A2</a:t>
              </a:r>
            </a:p>
          </p:txBody>
        </p:sp>
        <p:sp>
          <p:nvSpPr>
            <p:cNvPr id="37918" name="Rectangle 30"/>
            <p:cNvSpPr>
              <a:spLocks/>
            </p:cNvSpPr>
            <p:nvPr/>
          </p:nvSpPr>
          <p:spPr bwMode="auto">
            <a:xfrm>
              <a:off x="261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A4</a:t>
              </a:r>
            </a:p>
          </p:txBody>
        </p:sp>
        <p:sp>
          <p:nvSpPr>
            <p:cNvPr id="37919" name="Rectangle 31"/>
            <p:cNvSpPr>
              <a:spLocks/>
            </p:cNvSpPr>
            <p:nvPr/>
          </p:nvSpPr>
          <p:spPr bwMode="auto">
            <a:xfrm>
              <a:off x="329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A5</a:t>
              </a:r>
            </a:p>
          </p:txBody>
        </p:sp>
        <p:sp>
          <p:nvSpPr>
            <p:cNvPr id="37920" name="Rectangle 32"/>
            <p:cNvSpPr>
              <a:spLocks/>
            </p:cNvSpPr>
            <p:nvPr/>
          </p:nvSpPr>
          <p:spPr bwMode="auto">
            <a:xfrm>
              <a:off x="3384" y="14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A6</a:t>
              </a:r>
            </a:p>
          </p:txBody>
        </p:sp>
        <p:sp>
          <p:nvSpPr>
            <p:cNvPr id="37921" name="Rectangle 33"/>
            <p:cNvSpPr>
              <a:spLocks/>
            </p:cNvSpPr>
            <p:nvPr/>
          </p:nvSpPr>
          <p:spPr bwMode="auto">
            <a:xfrm>
              <a:off x="3432" y="16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A7</a:t>
              </a:r>
            </a:p>
          </p:txBody>
        </p:sp>
        <p:sp>
          <p:nvSpPr>
            <p:cNvPr id="37922" name="Rectangle 34"/>
            <p:cNvSpPr>
              <a:spLocks/>
            </p:cNvSpPr>
            <p:nvPr/>
          </p:nvSpPr>
          <p:spPr bwMode="auto">
            <a:xfrm>
              <a:off x="425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A8</a:t>
              </a:r>
            </a:p>
          </p:txBody>
        </p:sp>
        <p:sp>
          <p:nvSpPr>
            <p:cNvPr id="37923" name="Rectangle 35"/>
            <p:cNvSpPr>
              <a:spLocks/>
            </p:cNvSpPr>
            <p:nvPr/>
          </p:nvSpPr>
          <p:spPr bwMode="auto">
            <a:xfrm>
              <a:off x="4760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A9</a:t>
              </a:r>
            </a:p>
          </p:txBody>
        </p:sp>
        <p:sp>
          <p:nvSpPr>
            <p:cNvPr id="37924" name="Rectangle 36"/>
            <p:cNvSpPr>
              <a:spLocks/>
            </p:cNvSpPr>
            <p:nvPr/>
          </p:nvSpPr>
          <p:spPr bwMode="auto">
            <a:xfrm>
              <a:off x="5900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A10</a:t>
              </a:r>
            </a:p>
          </p:txBody>
        </p:sp>
        <p:sp>
          <p:nvSpPr>
            <p:cNvPr id="37925" name="Rectangle 37"/>
            <p:cNvSpPr>
              <a:spLocks/>
            </p:cNvSpPr>
            <p:nvPr/>
          </p:nvSpPr>
          <p:spPr bwMode="auto">
            <a:xfrm>
              <a:off x="6392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A11</a:t>
              </a:r>
            </a:p>
          </p:txBody>
        </p:sp>
        <p:sp>
          <p:nvSpPr>
            <p:cNvPr id="37926" name="Rectangle 38"/>
            <p:cNvSpPr>
              <a:spLocks/>
            </p:cNvSpPr>
            <p:nvPr/>
          </p:nvSpPr>
          <p:spPr bwMode="auto">
            <a:xfrm>
              <a:off x="6112" y="1432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A12</a:t>
              </a:r>
            </a:p>
          </p:txBody>
        </p:sp>
      </p:grpSp>
      <p:sp>
        <p:nvSpPr>
          <p:cNvPr id="37928" name="Line 40"/>
          <p:cNvSpPr>
            <a:spLocks noChangeShapeType="1"/>
          </p:cNvSpPr>
          <p:nvPr/>
        </p:nvSpPr>
        <p:spPr bwMode="auto">
          <a:xfrm flipH="1">
            <a:off x="3098800" y="2895600"/>
            <a:ext cx="0" cy="326548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29" name="Rectangle 41"/>
          <p:cNvSpPr>
            <a:spLocks/>
          </p:cNvSpPr>
          <p:nvPr/>
        </p:nvSpPr>
        <p:spPr bwMode="auto">
          <a:xfrm>
            <a:off x="2427288" y="6115050"/>
            <a:ext cx="13477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{E1=(A1)}</a:t>
            </a:r>
          </a:p>
        </p:txBody>
      </p:sp>
      <p:sp>
        <p:nvSpPr>
          <p:cNvPr id="37930" name="Rectangle 42"/>
          <p:cNvSpPr>
            <a:spLocks/>
          </p:cNvSpPr>
          <p:nvPr/>
        </p:nvSpPr>
        <p:spPr bwMode="auto">
          <a:xfrm>
            <a:off x="2133600" y="6667500"/>
            <a:ext cx="193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A1 overlaps E1</a:t>
            </a:r>
          </a:p>
        </p:txBody>
      </p:sp>
      <p:grpSp>
        <p:nvGrpSpPr>
          <p:cNvPr id="37933" name="Group 45"/>
          <p:cNvGrpSpPr>
            <a:grpSpLocks/>
          </p:cNvGrpSpPr>
          <p:nvPr/>
        </p:nvGrpSpPr>
        <p:grpSpPr bwMode="auto">
          <a:xfrm>
            <a:off x="4000500" y="4267200"/>
            <a:ext cx="609600" cy="304800"/>
            <a:chOff x="0" y="0"/>
            <a:chExt cx="384" cy="192"/>
          </a:xfrm>
        </p:grpSpPr>
        <p:sp>
          <p:nvSpPr>
            <p:cNvPr id="37931" name="Rectangle 43"/>
            <p:cNvSpPr>
              <a:spLocks/>
            </p:cNvSpPr>
            <p:nvPr/>
          </p:nvSpPr>
          <p:spPr bwMode="auto">
            <a:xfrm>
              <a:off x="0" y="32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2" name="Rectangle 44"/>
            <p:cNvSpPr>
              <a:spLocks/>
            </p:cNvSpPr>
            <p:nvPr/>
          </p:nvSpPr>
          <p:spPr bwMode="auto">
            <a:xfrm>
              <a:off x="96" y="0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016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sweep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</a:t>
            </a:r>
          </a:p>
        </p:txBody>
      </p:sp>
      <p:grpSp>
        <p:nvGrpSpPr>
          <p:cNvPr id="38951" name="Group 39"/>
          <p:cNvGrpSpPr>
            <a:grpSpLocks/>
          </p:cNvGrpSpPr>
          <p:nvPr/>
        </p:nvGrpSpPr>
        <p:grpSpPr bwMode="auto">
          <a:xfrm>
            <a:off x="658813" y="2311400"/>
            <a:ext cx="11206162" cy="2895600"/>
            <a:chOff x="0" y="0"/>
            <a:chExt cx="7058" cy="1824"/>
          </a:xfrm>
        </p:grpSpPr>
        <p:sp>
          <p:nvSpPr>
            <p:cNvPr id="38914" name="AutoShape 2"/>
            <p:cNvSpPr>
              <a:spLocks/>
            </p:cNvSpPr>
            <p:nvPr/>
          </p:nvSpPr>
          <p:spPr bwMode="auto">
            <a:xfrm rot="10800000">
              <a:off x="1120" y="168"/>
              <a:ext cx="5704" cy="192"/>
            </a:xfrm>
            <a:prstGeom prst="roundRect">
              <a:avLst>
                <a:gd name="adj" fmla="val 50000"/>
              </a:avLst>
            </a:prstGeom>
            <a:solidFill>
              <a:srgbClr val="B3B3B3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5" name="Rectangle 3"/>
            <p:cNvSpPr>
              <a:spLocks/>
            </p:cNvSpPr>
            <p:nvPr/>
          </p:nvSpPr>
          <p:spPr bwMode="auto">
            <a:xfrm>
              <a:off x="965" y="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5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8916" name="Rectangle 4"/>
            <p:cNvSpPr>
              <a:spLocks/>
            </p:cNvSpPr>
            <p:nvPr/>
          </p:nvSpPr>
          <p:spPr bwMode="auto">
            <a:xfrm>
              <a:off x="6857" y="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3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8917" name="AutoShape 5"/>
            <p:cNvSpPr>
              <a:spLocks/>
            </p:cNvSpPr>
            <p:nvPr/>
          </p:nvSpPr>
          <p:spPr bwMode="auto">
            <a:xfrm>
              <a:off x="135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8" name="AutoShape 6"/>
            <p:cNvSpPr>
              <a:spLocks/>
            </p:cNvSpPr>
            <p:nvPr/>
          </p:nvSpPr>
          <p:spPr bwMode="auto">
            <a:xfrm>
              <a:off x="303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571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 rot="10800000" flipH="1">
              <a:off x="2397" y="574"/>
              <a:ext cx="307" cy="14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2696" y="577"/>
              <a:ext cx="334" cy="1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rot="10800000" flipH="1">
              <a:off x="4061" y="574"/>
              <a:ext cx="812" cy="1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4864" y="577"/>
              <a:ext cx="835" cy="14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4" name="Rectangle 12"/>
            <p:cNvSpPr>
              <a:spLocks/>
            </p:cNvSpPr>
            <p:nvPr/>
          </p:nvSpPr>
          <p:spPr bwMode="auto">
            <a:xfrm>
              <a:off x="180" y="584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Exons</a:t>
              </a:r>
            </a:p>
          </p:txBody>
        </p:sp>
        <p:sp>
          <p:nvSpPr>
            <p:cNvPr id="38925" name="Rectangle 13"/>
            <p:cNvSpPr>
              <a:spLocks/>
            </p:cNvSpPr>
            <p:nvPr/>
          </p:nvSpPr>
          <p:spPr bwMode="auto">
            <a:xfrm>
              <a:off x="0" y="1184"/>
              <a:ext cx="10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Sequence alignments</a:t>
              </a:r>
            </a:p>
          </p:txBody>
        </p:sp>
        <p:sp>
          <p:nvSpPr>
            <p:cNvPr id="38926" name="Rectangle 14"/>
            <p:cNvSpPr>
              <a:spLocks/>
            </p:cNvSpPr>
            <p:nvPr/>
          </p:nvSpPr>
          <p:spPr bwMode="auto">
            <a:xfrm>
              <a:off x="1536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7" name="Rectangle 15"/>
            <p:cNvSpPr>
              <a:spLocks/>
            </p:cNvSpPr>
            <p:nvPr/>
          </p:nvSpPr>
          <p:spPr bwMode="auto">
            <a:xfrm>
              <a:off x="168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8" name="Rectangle 16"/>
            <p:cNvSpPr>
              <a:spLocks/>
            </p:cNvSpPr>
            <p:nvPr/>
          </p:nvSpPr>
          <p:spPr bwMode="auto">
            <a:xfrm>
              <a:off x="25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9" name="Rectangle 17"/>
            <p:cNvSpPr>
              <a:spLocks/>
            </p:cNvSpPr>
            <p:nvPr/>
          </p:nvSpPr>
          <p:spPr bwMode="auto">
            <a:xfrm>
              <a:off x="3200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0" name="Rectangle 18"/>
            <p:cNvSpPr>
              <a:spLocks/>
            </p:cNvSpPr>
            <p:nvPr/>
          </p:nvSpPr>
          <p:spPr bwMode="auto">
            <a:xfrm>
              <a:off x="3288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1" name="Rectangle 19"/>
            <p:cNvSpPr>
              <a:spLocks/>
            </p:cNvSpPr>
            <p:nvPr/>
          </p:nvSpPr>
          <p:spPr bwMode="auto">
            <a:xfrm>
              <a:off x="3360" y="16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2" name="Rectangle 20"/>
            <p:cNvSpPr>
              <a:spLocks/>
            </p:cNvSpPr>
            <p:nvPr/>
          </p:nvSpPr>
          <p:spPr bwMode="auto">
            <a:xfrm>
              <a:off x="5832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3" name="Rectangle 21"/>
            <p:cNvSpPr>
              <a:spLocks/>
            </p:cNvSpPr>
            <p:nvPr/>
          </p:nvSpPr>
          <p:spPr bwMode="auto">
            <a:xfrm>
              <a:off x="63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4" name="Rectangle 22"/>
            <p:cNvSpPr>
              <a:spLocks/>
            </p:cNvSpPr>
            <p:nvPr/>
          </p:nvSpPr>
          <p:spPr bwMode="auto">
            <a:xfrm>
              <a:off x="604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5" name="Rectangle 23"/>
            <p:cNvSpPr>
              <a:spLocks/>
            </p:cNvSpPr>
            <p:nvPr/>
          </p:nvSpPr>
          <p:spPr bwMode="auto">
            <a:xfrm>
              <a:off x="4664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6" name="Rectangle 24"/>
            <p:cNvSpPr>
              <a:spLocks/>
            </p:cNvSpPr>
            <p:nvPr/>
          </p:nvSpPr>
          <p:spPr bwMode="auto">
            <a:xfrm>
              <a:off x="416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7" name="Rectangle 25"/>
            <p:cNvSpPr>
              <a:spLocks/>
            </p:cNvSpPr>
            <p:nvPr/>
          </p:nvSpPr>
          <p:spPr bwMode="auto">
            <a:xfrm>
              <a:off x="1727" y="416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E1</a:t>
              </a:r>
            </a:p>
          </p:txBody>
        </p:sp>
        <p:sp>
          <p:nvSpPr>
            <p:cNvPr id="38938" name="Rectangle 26"/>
            <p:cNvSpPr>
              <a:spLocks/>
            </p:cNvSpPr>
            <p:nvPr/>
          </p:nvSpPr>
          <p:spPr bwMode="auto">
            <a:xfrm>
              <a:off x="3400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E2</a:t>
              </a:r>
            </a:p>
          </p:txBody>
        </p:sp>
        <p:sp>
          <p:nvSpPr>
            <p:cNvPr id="38939" name="Rectangle 27"/>
            <p:cNvSpPr>
              <a:spLocks/>
            </p:cNvSpPr>
            <p:nvPr/>
          </p:nvSpPr>
          <p:spPr bwMode="auto">
            <a:xfrm>
              <a:off x="6032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E3</a:t>
              </a:r>
            </a:p>
          </p:txBody>
        </p:sp>
        <p:sp>
          <p:nvSpPr>
            <p:cNvPr id="38940" name="Rectangle 28"/>
            <p:cNvSpPr>
              <a:spLocks/>
            </p:cNvSpPr>
            <p:nvPr/>
          </p:nvSpPr>
          <p:spPr bwMode="auto">
            <a:xfrm>
              <a:off x="1637" y="123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</a:t>
              </a:r>
            </a:p>
          </p:txBody>
        </p:sp>
        <p:sp>
          <p:nvSpPr>
            <p:cNvPr id="38941" name="Rectangle 29"/>
            <p:cNvSpPr>
              <a:spLocks/>
            </p:cNvSpPr>
            <p:nvPr/>
          </p:nvSpPr>
          <p:spPr bwMode="auto">
            <a:xfrm>
              <a:off x="1774" y="1440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A2</a:t>
              </a:r>
            </a:p>
          </p:txBody>
        </p:sp>
        <p:sp>
          <p:nvSpPr>
            <p:cNvPr id="38942" name="Rectangle 30"/>
            <p:cNvSpPr>
              <a:spLocks/>
            </p:cNvSpPr>
            <p:nvPr/>
          </p:nvSpPr>
          <p:spPr bwMode="auto">
            <a:xfrm>
              <a:off x="261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A4</a:t>
              </a:r>
            </a:p>
          </p:txBody>
        </p:sp>
        <p:sp>
          <p:nvSpPr>
            <p:cNvPr id="38943" name="Rectangle 31"/>
            <p:cNvSpPr>
              <a:spLocks/>
            </p:cNvSpPr>
            <p:nvPr/>
          </p:nvSpPr>
          <p:spPr bwMode="auto">
            <a:xfrm>
              <a:off x="329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A5</a:t>
              </a:r>
            </a:p>
          </p:txBody>
        </p:sp>
        <p:sp>
          <p:nvSpPr>
            <p:cNvPr id="38944" name="Rectangle 32"/>
            <p:cNvSpPr>
              <a:spLocks/>
            </p:cNvSpPr>
            <p:nvPr/>
          </p:nvSpPr>
          <p:spPr bwMode="auto">
            <a:xfrm>
              <a:off x="3384" y="14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A6</a:t>
              </a:r>
            </a:p>
          </p:txBody>
        </p:sp>
        <p:sp>
          <p:nvSpPr>
            <p:cNvPr id="38945" name="Rectangle 33"/>
            <p:cNvSpPr>
              <a:spLocks/>
            </p:cNvSpPr>
            <p:nvPr/>
          </p:nvSpPr>
          <p:spPr bwMode="auto">
            <a:xfrm>
              <a:off x="3432" y="16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A7</a:t>
              </a:r>
            </a:p>
          </p:txBody>
        </p:sp>
        <p:sp>
          <p:nvSpPr>
            <p:cNvPr id="38946" name="Rectangle 34"/>
            <p:cNvSpPr>
              <a:spLocks/>
            </p:cNvSpPr>
            <p:nvPr/>
          </p:nvSpPr>
          <p:spPr bwMode="auto">
            <a:xfrm>
              <a:off x="425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A8</a:t>
              </a:r>
            </a:p>
          </p:txBody>
        </p:sp>
        <p:sp>
          <p:nvSpPr>
            <p:cNvPr id="38947" name="Rectangle 35"/>
            <p:cNvSpPr>
              <a:spLocks/>
            </p:cNvSpPr>
            <p:nvPr/>
          </p:nvSpPr>
          <p:spPr bwMode="auto">
            <a:xfrm>
              <a:off x="4760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A9</a:t>
              </a:r>
            </a:p>
          </p:txBody>
        </p:sp>
        <p:sp>
          <p:nvSpPr>
            <p:cNvPr id="38948" name="Rectangle 36"/>
            <p:cNvSpPr>
              <a:spLocks/>
            </p:cNvSpPr>
            <p:nvPr/>
          </p:nvSpPr>
          <p:spPr bwMode="auto">
            <a:xfrm>
              <a:off x="5900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A10</a:t>
              </a:r>
            </a:p>
          </p:txBody>
        </p:sp>
        <p:sp>
          <p:nvSpPr>
            <p:cNvPr id="38949" name="Rectangle 37"/>
            <p:cNvSpPr>
              <a:spLocks/>
            </p:cNvSpPr>
            <p:nvPr/>
          </p:nvSpPr>
          <p:spPr bwMode="auto">
            <a:xfrm>
              <a:off x="6392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A11</a:t>
              </a:r>
            </a:p>
          </p:txBody>
        </p:sp>
        <p:sp>
          <p:nvSpPr>
            <p:cNvPr id="38950" name="Rectangle 38"/>
            <p:cNvSpPr>
              <a:spLocks/>
            </p:cNvSpPr>
            <p:nvPr/>
          </p:nvSpPr>
          <p:spPr bwMode="auto">
            <a:xfrm>
              <a:off x="6112" y="1432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A12</a:t>
              </a:r>
            </a:p>
          </p:txBody>
        </p:sp>
      </p:grp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3327400" y="2895600"/>
            <a:ext cx="0" cy="326548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53" name="Rectangle 41"/>
          <p:cNvSpPr>
            <a:spLocks/>
          </p:cNvSpPr>
          <p:nvPr/>
        </p:nvSpPr>
        <p:spPr bwMode="auto">
          <a:xfrm>
            <a:off x="2449513" y="6115050"/>
            <a:ext cx="176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{E1=(A1,A2)}</a:t>
            </a:r>
          </a:p>
        </p:txBody>
      </p:sp>
      <p:sp>
        <p:nvSpPr>
          <p:cNvPr id="38954" name="Rectangle 42"/>
          <p:cNvSpPr>
            <a:spLocks/>
          </p:cNvSpPr>
          <p:nvPr/>
        </p:nvSpPr>
        <p:spPr bwMode="auto">
          <a:xfrm>
            <a:off x="2089150" y="6667500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A2 also overlaps E1</a:t>
            </a:r>
          </a:p>
        </p:txBody>
      </p:sp>
      <p:grpSp>
        <p:nvGrpSpPr>
          <p:cNvPr id="38957" name="Group 45"/>
          <p:cNvGrpSpPr>
            <a:grpSpLocks/>
          </p:cNvGrpSpPr>
          <p:nvPr/>
        </p:nvGrpSpPr>
        <p:grpSpPr bwMode="auto">
          <a:xfrm>
            <a:off x="4000500" y="4267200"/>
            <a:ext cx="609600" cy="304800"/>
            <a:chOff x="0" y="0"/>
            <a:chExt cx="384" cy="192"/>
          </a:xfrm>
        </p:grpSpPr>
        <p:sp>
          <p:nvSpPr>
            <p:cNvPr id="38955" name="Rectangle 43"/>
            <p:cNvSpPr>
              <a:spLocks/>
            </p:cNvSpPr>
            <p:nvPr/>
          </p:nvSpPr>
          <p:spPr bwMode="auto">
            <a:xfrm>
              <a:off x="0" y="32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56" name="Rectangle 44"/>
            <p:cNvSpPr>
              <a:spLocks/>
            </p:cNvSpPr>
            <p:nvPr/>
          </p:nvSpPr>
          <p:spPr bwMode="auto">
            <a:xfrm>
              <a:off x="96" y="0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777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sweep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</a:t>
            </a:r>
          </a:p>
        </p:txBody>
      </p:sp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658813" y="2311400"/>
            <a:ext cx="11206162" cy="2895600"/>
            <a:chOff x="0" y="0"/>
            <a:chExt cx="7058" cy="1824"/>
          </a:xfrm>
        </p:grpSpPr>
        <p:sp>
          <p:nvSpPr>
            <p:cNvPr id="39938" name="AutoShape 2"/>
            <p:cNvSpPr>
              <a:spLocks/>
            </p:cNvSpPr>
            <p:nvPr/>
          </p:nvSpPr>
          <p:spPr bwMode="auto">
            <a:xfrm rot="10800000">
              <a:off x="1120" y="168"/>
              <a:ext cx="5704" cy="192"/>
            </a:xfrm>
            <a:prstGeom prst="roundRect">
              <a:avLst>
                <a:gd name="adj" fmla="val 50000"/>
              </a:avLst>
            </a:prstGeom>
            <a:solidFill>
              <a:srgbClr val="B3B3B3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39" name="Rectangle 3"/>
            <p:cNvSpPr>
              <a:spLocks/>
            </p:cNvSpPr>
            <p:nvPr/>
          </p:nvSpPr>
          <p:spPr bwMode="auto">
            <a:xfrm>
              <a:off x="965" y="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5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9940" name="Rectangle 4"/>
            <p:cNvSpPr>
              <a:spLocks/>
            </p:cNvSpPr>
            <p:nvPr/>
          </p:nvSpPr>
          <p:spPr bwMode="auto">
            <a:xfrm>
              <a:off x="6857" y="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3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39941" name="AutoShape 5"/>
            <p:cNvSpPr>
              <a:spLocks/>
            </p:cNvSpPr>
            <p:nvPr/>
          </p:nvSpPr>
          <p:spPr bwMode="auto">
            <a:xfrm>
              <a:off x="135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2" name="AutoShape 6"/>
            <p:cNvSpPr>
              <a:spLocks/>
            </p:cNvSpPr>
            <p:nvPr/>
          </p:nvSpPr>
          <p:spPr bwMode="auto">
            <a:xfrm>
              <a:off x="303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3" name="AutoShape 7"/>
            <p:cNvSpPr>
              <a:spLocks/>
            </p:cNvSpPr>
            <p:nvPr/>
          </p:nvSpPr>
          <p:spPr bwMode="auto">
            <a:xfrm>
              <a:off x="571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rot="10800000" flipH="1">
              <a:off x="2397" y="574"/>
              <a:ext cx="307" cy="14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696" y="577"/>
              <a:ext cx="334" cy="1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 rot="10800000" flipH="1">
              <a:off x="4061" y="574"/>
              <a:ext cx="812" cy="1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4864" y="577"/>
              <a:ext cx="835" cy="14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8" name="Rectangle 12"/>
            <p:cNvSpPr>
              <a:spLocks/>
            </p:cNvSpPr>
            <p:nvPr/>
          </p:nvSpPr>
          <p:spPr bwMode="auto">
            <a:xfrm>
              <a:off x="180" y="584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Exons</a:t>
              </a:r>
            </a:p>
          </p:txBody>
        </p:sp>
        <p:sp>
          <p:nvSpPr>
            <p:cNvPr id="39949" name="Rectangle 13"/>
            <p:cNvSpPr>
              <a:spLocks/>
            </p:cNvSpPr>
            <p:nvPr/>
          </p:nvSpPr>
          <p:spPr bwMode="auto">
            <a:xfrm>
              <a:off x="0" y="1184"/>
              <a:ext cx="10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Sequence alignments</a:t>
              </a:r>
            </a:p>
          </p:txBody>
        </p:sp>
        <p:sp>
          <p:nvSpPr>
            <p:cNvPr id="39950" name="Rectangle 14"/>
            <p:cNvSpPr>
              <a:spLocks/>
            </p:cNvSpPr>
            <p:nvPr/>
          </p:nvSpPr>
          <p:spPr bwMode="auto">
            <a:xfrm>
              <a:off x="1536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1" name="Rectangle 15"/>
            <p:cNvSpPr>
              <a:spLocks/>
            </p:cNvSpPr>
            <p:nvPr/>
          </p:nvSpPr>
          <p:spPr bwMode="auto">
            <a:xfrm>
              <a:off x="168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2" name="Rectangle 16"/>
            <p:cNvSpPr>
              <a:spLocks/>
            </p:cNvSpPr>
            <p:nvPr/>
          </p:nvSpPr>
          <p:spPr bwMode="auto">
            <a:xfrm>
              <a:off x="25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3" name="Rectangle 17"/>
            <p:cNvSpPr>
              <a:spLocks/>
            </p:cNvSpPr>
            <p:nvPr/>
          </p:nvSpPr>
          <p:spPr bwMode="auto">
            <a:xfrm>
              <a:off x="3200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4" name="Rectangle 18"/>
            <p:cNvSpPr>
              <a:spLocks/>
            </p:cNvSpPr>
            <p:nvPr/>
          </p:nvSpPr>
          <p:spPr bwMode="auto">
            <a:xfrm>
              <a:off x="3288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5" name="Rectangle 19"/>
            <p:cNvSpPr>
              <a:spLocks/>
            </p:cNvSpPr>
            <p:nvPr/>
          </p:nvSpPr>
          <p:spPr bwMode="auto">
            <a:xfrm>
              <a:off x="3360" y="16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/>
            </p:cNvSpPr>
            <p:nvPr/>
          </p:nvSpPr>
          <p:spPr bwMode="auto">
            <a:xfrm>
              <a:off x="5832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7" name="Rectangle 21"/>
            <p:cNvSpPr>
              <a:spLocks/>
            </p:cNvSpPr>
            <p:nvPr/>
          </p:nvSpPr>
          <p:spPr bwMode="auto">
            <a:xfrm>
              <a:off x="63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8" name="Rectangle 22"/>
            <p:cNvSpPr>
              <a:spLocks/>
            </p:cNvSpPr>
            <p:nvPr/>
          </p:nvSpPr>
          <p:spPr bwMode="auto">
            <a:xfrm>
              <a:off x="604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9" name="Rectangle 23"/>
            <p:cNvSpPr>
              <a:spLocks/>
            </p:cNvSpPr>
            <p:nvPr/>
          </p:nvSpPr>
          <p:spPr bwMode="auto">
            <a:xfrm>
              <a:off x="4664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0" name="Rectangle 24"/>
            <p:cNvSpPr>
              <a:spLocks/>
            </p:cNvSpPr>
            <p:nvPr/>
          </p:nvSpPr>
          <p:spPr bwMode="auto">
            <a:xfrm>
              <a:off x="416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1" name="Rectangle 25"/>
            <p:cNvSpPr>
              <a:spLocks/>
            </p:cNvSpPr>
            <p:nvPr/>
          </p:nvSpPr>
          <p:spPr bwMode="auto">
            <a:xfrm>
              <a:off x="1727" y="416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E1</a:t>
              </a:r>
            </a:p>
          </p:txBody>
        </p:sp>
        <p:sp>
          <p:nvSpPr>
            <p:cNvPr id="39962" name="Rectangle 26"/>
            <p:cNvSpPr>
              <a:spLocks/>
            </p:cNvSpPr>
            <p:nvPr/>
          </p:nvSpPr>
          <p:spPr bwMode="auto">
            <a:xfrm>
              <a:off x="3400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E2</a:t>
              </a:r>
            </a:p>
          </p:txBody>
        </p:sp>
        <p:sp>
          <p:nvSpPr>
            <p:cNvPr id="39963" name="Rectangle 27"/>
            <p:cNvSpPr>
              <a:spLocks/>
            </p:cNvSpPr>
            <p:nvPr/>
          </p:nvSpPr>
          <p:spPr bwMode="auto">
            <a:xfrm>
              <a:off x="6032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E3</a:t>
              </a:r>
            </a:p>
          </p:txBody>
        </p:sp>
        <p:sp>
          <p:nvSpPr>
            <p:cNvPr id="39964" name="Rectangle 28"/>
            <p:cNvSpPr>
              <a:spLocks/>
            </p:cNvSpPr>
            <p:nvPr/>
          </p:nvSpPr>
          <p:spPr bwMode="auto">
            <a:xfrm>
              <a:off x="1637" y="123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</a:t>
              </a:r>
            </a:p>
          </p:txBody>
        </p:sp>
        <p:sp>
          <p:nvSpPr>
            <p:cNvPr id="39965" name="Rectangle 29"/>
            <p:cNvSpPr>
              <a:spLocks/>
            </p:cNvSpPr>
            <p:nvPr/>
          </p:nvSpPr>
          <p:spPr bwMode="auto">
            <a:xfrm>
              <a:off x="1774" y="1440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A2</a:t>
              </a:r>
            </a:p>
          </p:txBody>
        </p:sp>
        <p:sp>
          <p:nvSpPr>
            <p:cNvPr id="39966" name="Rectangle 30"/>
            <p:cNvSpPr>
              <a:spLocks/>
            </p:cNvSpPr>
            <p:nvPr/>
          </p:nvSpPr>
          <p:spPr bwMode="auto">
            <a:xfrm>
              <a:off x="261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A4</a:t>
              </a:r>
            </a:p>
          </p:txBody>
        </p:sp>
        <p:sp>
          <p:nvSpPr>
            <p:cNvPr id="39967" name="Rectangle 31"/>
            <p:cNvSpPr>
              <a:spLocks/>
            </p:cNvSpPr>
            <p:nvPr/>
          </p:nvSpPr>
          <p:spPr bwMode="auto">
            <a:xfrm>
              <a:off x="329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A5</a:t>
              </a:r>
            </a:p>
          </p:txBody>
        </p:sp>
        <p:sp>
          <p:nvSpPr>
            <p:cNvPr id="39968" name="Rectangle 32"/>
            <p:cNvSpPr>
              <a:spLocks/>
            </p:cNvSpPr>
            <p:nvPr/>
          </p:nvSpPr>
          <p:spPr bwMode="auto">
            <a:xfrm>
              <a:off x="3384" y="14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A6</a:t>
              </a:r>
            </a:p>
          </p:txBody>
        </p:sp>
        <p:sp>
          <p:nvSpPr>
            <p:cNvPr id="39969" name="Rectangle 33"/>
            <p:cNvSpPr>
              <a:spLocks/>
            </p:cNvSpPr>
            <p:nvPr/>
          </p:nvSpPr>
          <p:spPr bwMode="auto">
            <a:xfrm>
              <a:off x="3432" y="16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A7</a:t>
              </a:r>
            </a:p>
          </p:txBody>
        </p:sp>
        <p:sp>
          <p:nvSpPr>
            <p:cNvPr id="39970" name="Rectangle 34"/>
            <p:cNvSpPr>
              <a:spLocks/>
            </p:cNvSpPr>
            <p:nvPr/>
          </p:nvSpPr>
          <p:spPr bwMode="auto">
            <a:xfrm>
              <a:off x="425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A8</a:t>
              </a:r>
            </a:p>
          </p:txBody>
        </p:sp>
        <p:sp>
          <p:nvSpPr>
            <p:cNvPr id="39971" name="Rectangle 35"/>
            <p:cNvSpPr>
              <a:spLocks/>
            </p:cNvSpPr>
            <p:nvPr/>
          </p:nvSpPr>
          <p:spPr bwMode="auto">
            <a:xfrm>
              <a:off x="4760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A9</a:t>
              </a:r>
            </a:p>
          </p:txBody>
        </p:sp>
        <p:sp>
          <p:nvSpPr>
            <p:cNvPr id="39972" name="Rectangle 36"/>
            <p:cNvSpPr>
              <a:spLocks/>
            </p:cNvSpPr>
            <p:nvPr/>
          </p:nvSpPr>
          <p:spPr bwMode="auto">
            <a:xfrm>
              <a:off x="5900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A10</a:t>
              </a:r>
            </a:p>
          </p:txBody>
        </p:sp>
        <p:sp>
          <p:nvSpPr>
            <p:cNvPr id="39973" name="Rectangle 37"/>
            <p:cNvSpPr>
              <a:spLocks/>
            </p:cNvSpPr>
            <p:nvPr/>
          </p:nvSpPr>
          <p:spPr bwMode="auto">
            <a:xfrm>
              <a:off x="6392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A11</a:t>
              </a:r>
            </a:p>
          </p:txBody>
        </p:sp>
        <p:sp>
          <p:nvSpPr>
            <p:cNvPr id="39974" name="Rectangle 38"/>
            <p:cNvSpPr>
              <a:spLocks/>
            </p:cNvSpPr>
            <p:nvPr/>
          </p:nvSpPr>
          <p:spPr bwMode="auto">
            <a:xfrm>
              <a:off x="6112" y="1432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A12</a:t>
              </a:r>
            </a:p>
          </p:txBody>
        </p:sp>
      </p:grpSp>
      <p:sp>
        <p:nvSpPr>
          <p:cNvPr id="39976" name="Rectangle 40"/>
          <p:cNvSpPr>
            <a:spLocks/>
          </p:cNvSpPr>
          <p:nvPr/>
        </p:nvSpPr>
        <p:spPr bwMode="auto">
          <a:xfrm>
            <a:off x="4265613" y="6115050"/>
            <a:ext cx="3889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{}</a:t>
            </a:r>
          </a:p>
        </p:txBody>
      </p:sp>
      <p:grpSp>
        <p:nvGrpSpPr>
          <p:cNvPr id="39979" name="Group 43"/>
          <p:cNvGrpSpPr>
            <a:grpSpLocks/>
          </p:cNvGrpSpPr>
          <p:nvPr/>
        </p:nvGrpSpPr>
        <p:grpSpPr bwMode="auto">
          <a:xfrm>
            <a:off x="4000500" y="4267200"/>
            <a:ext cx="609600" cy="304800"/>
            <a:chOff x="0" y="0"/>
            <a:chExt cx="384" cy="192"/>
          </a:xfrm>
        </p:grpSpPr>
        <p:sp>
          <p:nvSpPr>
            <p:cNvPr id="39977" name="Rectangle 41"/>
            <p:cNvSpPr>
              <a:spLocks/>
            </p:cNvSpPr>
            <p:nvPr/>
          </p:nvSpPr>
          <p:spPr bwMode="auto">
            <a:xfrm>
              <a:off x="0" y="32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78" name="Rectangle 42"/>
            <p:cNvSpPr>
              <a:spLocks/>
            </p:cNvSpPr>
            <p:nvPr/>
          </p:nvSpPr>
          <p:spPr bwMode="auto">
            <a:xfrm>
              <a:off x="96" y="0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A3</a:t>
              </a:r>
            </a:p>
          </p:txBody>
        </p:sp>
      </p:grp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4457700" y="2895600"/>
            <a:ext cx="0" cy="326548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81" name="Rectangle 45"/>
          <p:cNvSpPr>
            <a:spLocks/>
          </p:cNvSpPr>
          <p:nvPr/>
        </p:nvSpPr>
        <p:spPr bwMode="auto">
          <a:xfrm>
            <a:off x="3317875" y="6515100"/>
            <a:ext cx="23098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 u="sng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End</a:t>
            </a:r>
            <a:r>
              <a: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 of E1. </a:t>
            </a:r>
          </a:p>
          <a:p>
            <a:r>
              <a: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E1 is now inactive.</a:t>
            </a:r>
          </a:p>
        </p:txBody>
      </p:sp>
      <p:sp>
        <p:nvSpPr>
          <p:cNvPr id="39982" name="Rectangle 46"/>
          <p:cNvSpPr>
            <a:spLocks/>
          </p:cNvSpPr>
          <p:nvPr/>
        </p:nvSpPr>
        <p:spPr bwMode="auto">
          <a:xfrm>
            <a:off x="3508375" y="7416800"/>
            <a:ext cx="1897063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 sz="1800">
              <a:solidFill>
                <a:schemeClr val="tx1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r>
              <a:rPr lang="en-US" sz="18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Report </a:t>
            </a:r>
          </a:p>
          <a:p>
            <a:r>
              <a:rPr lang="en-US" sz="18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E1=(A1,A2,A3)</a:t>
            </a:r>
          </a:p>
          <a:p>
            <a:r>
              <a:rPr lang="en-US" sz="18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as output</a:t>
            </a:r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 rot="10800000" flipH="1">
            <a:off x="4470400" y="7416800"/>
            <a:ext cx="0" cy="41116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0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sweep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</a:t>
            </a:r>
          </a:p>
        </p:txBody>
      </p:sp>
      <p:grpSp>
        <p:nvGrpSpPr>
          <p:cNvPr id="40999" name="Group 39"/>
          <p:cNvGrpSpPr>
            <a:grpSpLocks/>
          </p:cNvGrpSpPr>
          <p:nvPr/>
        </p:nvGrpSpPr>
        <p:grpSpPr bwMode="auto">
          <a:xfrm>
            <a:off x="658813" y="2311400"/>
            <a:ext cx="11206162" cy="2895600"/>
            <a:chOff x="0" y="0"/>
            <a:chExt cx="7058" cy="1824"/>
          </a:xfrm>
        </p:grpSpPr>
        <p:sp>
          <p:nvSpPr>
            <p:cNvPr id="40962" name="AutoShape 2"/>
            <p:cNvSpPr>
              <a:spLocks/>
            </p:cNvSpPr>
            <p:nvPr/>
          </p:nvSpPr>
          <p:spPr bwMode="auto">
            <a:xfrm rot="10800000">
              <a:off x="1120" y="168"/>
              <a:ext cx="5704" cy="192"/>
            </a:xfrm>
            <a:prstGeom prst="roundRect">
              <a:avLst>
                <a:gd name="adj" fmla="val 50000"/>
              </a:avLst>
            </a:prstGeom>
            <a:solidFill>
              <a:srgbClr val="B3B3B3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3" name="Rectangle 3"/>
            <p:cNvSpPr>
              <a:spLocks/>
            </p:cNvSpPr>
            <p:nvPr/>
          </p:nvSpPr>
          <p:spPr bwMode="auto">
            <a:xfrm>
              <a:off x="965" y="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5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40964" name="Rectangle 4"/>
            <p:cNvSpPr>
              <a:spLocks/>
            </p:cNvSpPr>
            <p:nvPr/>
          </p:nvSpPr>
          <p:spPr bwMode="auto">
            <a:xfrm>
              <a:off x="6857" y="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3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Gill Sans Light" charset="0"/>
                  <a:sym typeface="Gill Sans Light" charset="0"/>
                </a:rPr>
                <a:t>’</a:t>
              </a:r>
              <a:endParaRPr lang="en-US" sz="2400">
                <a:solidFill>
                  <a:schemeClr val="tx1"/>
                </a:solidFill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endParaRPr>
            </a:p>
          </p:txBody>
        </p:sp>
        <p:sp>
          <p:nvSpPr>
            <p:cNvPr id="40965" name="AutoShape 5"/>
            <p:cNvSpPr>
              <a:spLocks/>
            </p:cNvSpPr>
            <p:nvPr/>
          </p:nvSpPr>
          <p:spPr bwMode="auto">
            <a:xfrm>
              <a:off x="135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/>
            </p:cNvSpPr>
            <p:nvPr/>
          </p:nvSpPr>
          <p:spPr bwMode="auto">
            <a:xfrm>
              <a:off x="303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7" name="AutoShape 7"/>
            <p:cNvSpPr>
              <a:spLocks/>
            </p:cNvSpPr>
            <p:nvPr/>
          </p:nvSpPr>
          <p:spPr bwMode="auto">
            <a:xfrm>
              <a:off x="5712" y="632"/>
              <a:ext cx="1040" cy="192"/>
            </a:xfrm>
            <a:prstGeom prst="rightArrow">
              <a:avLst>
                <a:gd name="adj1" fmla="val 32000"/>
                <a:gd name="adj2" fmla="val 183339"/>
              </a:avLst>
            </a:prstGeom>
            <a:solidFill>
              <a:srgbClr val="0044FE"/>
            </a:solidFill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 rot="10800000" flipH="1">
              <a:off x="2397" y="574"/>
              <a:ext cx="307" cy="14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2696" y="577"/>
              <a:ext cx="334" cy="1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rot="10800000" flipH="1">
              <a:off x="4061" y="574"/>
              <a:ext cx="812" cy="1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4864" y="577"/>
              <a:ext cx="835" cy="14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2" name="Rectangle 12"/>
            <p:cNvSpPr>
              <a:spLocks/>
            </p:cNvSpPr>
            <p:nvPr/>
          </p:nvSpPr>
          <p:spPr bwMode="auto">
            <a:xfrm>
              <a:off x="180" y="584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Exons</a:t>
              </a:r>
            </a:p>
          </p:txBody>
        </p:sp>
        <p:sp>
          <p:nvSpPr>
            <p:cNvPr id="40973" name="Rectangle 13"/>
            <p:cNvSpPr>
              <a:spLocks/>
            </p:cNvSpPr>
            <p:nvPr/>
          </p:nvSpPr>
          <p:spPr bwMode="auto">
            <a:xfrm>
              <a:off x="0" y="1184"/>
              <a:ext cx="10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Sequence alignments</a:t>
              </a:r>
            </a:p>
          </p:txBody>
        </p:sp>
        <p:sp>
          <p:nvSpPr>
            <p:cNvPr id="40974" name="Rectangle 14"/>
            <p:cNvSpPr>
              <a:spLocks/>
            </p:cNvSpPr>
            <p:nvPr/>
          </p:nvSpPr>
          <p:spPr bwMode="auto">
            <a:xfrm>
              <a:off x="1536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5" name="Rectangle 15"/>
            <p:cNvSpPr>
              <a:spLocks/>
            </p:cNvSpPr>
            <p:nvPr/>
          </p:nvSpPr>
          <p:spPr bwMode="auto">
            <a:xfrm>
              <a:off x="168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6" name="Rectangle 16"/>
            <p:cNvSpPr>
              <a:spLocks/>
            </p:cNvSpPr>
            <p:nvPr/>
          </p:nvSpPr>
          <p:spPr bwMode="auto">
            <a:xfrm>
              <a:off x="25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7" name="Rectangle 17"/>
            <p:cNvSpPr>
              <a:spLocks/>
            </p:cNvSpPr>
            <p:nvPr/>
          </p:nvSpPr>
          <p:spPr bwMode="auto">
            <a:xfrm>
              <a:off x="3200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8" name="Rectangle 18"/>
            <p:cNvSpPr>
              <a:spLocks/>
            </p:cNvSpPr>
            <p:nvPr/>
          </p:nvSpPr>
          <p:spPr bwMode="auto">
            <a:xfrm>
              <a:off x="3288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9" name="Rectangle 19"/>
            <p:cNvSpPr>
              <a:spLocks/>
            </p:cNvSpPr>
            <p:nvPr/>
          </p:nvSpPr>
          <p:spPr bwMode="auto">
            <a:xfrm>
              <a:off x="3360" y="16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0" name="Rectangle 20"/>
            <p:cNvSpPr>
              <a:spLocks/>
            </p:cNvSpPr>
            <p:nvPr/>
          </p:nvSpPr>
          <p:spPr bwMode="auto">
            <a:xfrm>
              <a:off x="5832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1" name="Rectangle 21"/>
            <p:cNvSpPr>
              <a:spLocks/>
            </p:cNvSpPr>
            <p:nvPr/>
          </p:nvSpPr>
          <p:spPr bwMode="auto">
            <a:xfrm>
              <a:off x="632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2" name="Rectangle 22"/>
            <p:cNvSpPr>
              <a:spLocks/>
            </p:cNvSpPr>
            <p:nvPr/>
          </p:nvSpPr>
          <p:spPr bwMode="auto">
            <a:xfrm>
              <a:off x="6040" y="14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3" name="Rectangle 23"/>
            <p:cNvSpPr>
              <a:spLocks/>
            </p:cNvSpPr>
            <p:nvPr/>
          </p:nvSpPr>
          <p:spPr bwMode="auto">
            <a:xfrm>
              <a:off x="4664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4" name="Rectangle 24"/>
            <p:cNvSpPr>
              <a:spLocks/>
            </p:cNvSpPr>
            <p:nvPr/>
          </p:nvSpPr>
          <p:spPr bwMode="auto">
            <a:xfrm>
              <a:off x="4168" y="1264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5" name="Rectangle 25"/>
            <p:cNvSpPr>
              <a:spLocks/>
            </p:cNvSpPr>
            <p:nvPr/>
          </p:nvSpPr>
          <p:spPr bwMode="auto">
            <a:xfrm>
              <a:off x="1727" y="416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E1</a:t>
              </a:r>
            </a:p>
          </p:txBody>
        </p:sp>
        <p:sp>
          <p:nvSpPr>
            <p:cNvPr id="40986" name="Rectangle 26"/>
            <p:cNvSpPr>
              <a:spLocks/>
            </p:cNvSpPr>
            <p:nvPr/>
          </p:nvSpPr>
          <p:spPr bwMode="auto">
            <a:xfrm>
              <a:off x="3400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E2</a:t>
              </a:r>
            </a:p>
          </p:txBody>
        </p:sp>
        <p:sp>
          <p:nvSpPr>
            <p:cNvPr id="40987" name="Rectangle 27"/>
            <p:cNvSpPr>
              <a:spLocks/>
            </p:cNvSpPr>
            <p:nvPr/>
          </p:nvSpPr>
          <p:spPr bwMode="auto">
            <a:xfrm>
              <a:off x="6032" y="384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E3</a:t>
              </a:r>
            </a:p>
          </p:txBody>
        </p:sp>
        <p:sp>
          <p:nvSpPr>
            <p:cNvPr id="40988" name="Rectangle 28"/>
            <p:cNvSpPr>
              <a:spLocks/>
            </p:cNvSpPr>
            <p:nvPr/>
          </p:nvSpPr>
          <p:spPr bwMode="auto">
            <a:xfrm>
              <a:off x="1637" y="123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</a:t>
              </a:r>
            </a:p>
          </p:txBody>
        </p:sp>
        <p:sp>
          <p:nvSpPr>
            <p:cNvPr id="40989" name="Rectangle 29"/>
            <p:cNvSpPr>
              <a:spLocks/>
            </p:cNvSpPr>
            <p:nvPr/>
          </p:nvSpPr>
          <p:spPr bwMode="auto">
            <a:xfrm>
              <a:off x="1774" y="1440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A2</a:t>
              </a:r>
            </a:p>
          </p:txBody>
        </p:sp>
        <p:sp>
          <p:nvSpPr>
            <p:cNvPr id="40990" name="Rectangle 30"/>
            <p:cNvSpPr>
              <a:spLocks/>
            </p:cNvSpPr>
            <p:nvPr/>
          </p:nvSpPr>
          <p:spPr bwMode="auto">
            <a:xfrm>
              <a:off x="261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A4</a:t>
              </a:r>
            </a:p>
          </p:txBody>
        </p:sp>
        <p:sp>
          <p:nvSpPr>
            <p:cNvPr id="40991" name="Rectangle 31"/>
            <p:cNvSpPr>
              <a:spLocks/>
            </p:cNvSpPr>
            <p:nvPr/>
          </p:nvSpPr>
          <p:spPr bwMode="auto">
            <a:xfrm>
              <a:off x="329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A5</a:t>
              </a:r>
            </a:p>
          </p:txBody>
        </p:sp>
        <p:sp>
          <p:nvSpPr>
            <p:cNvPr id="40992" name="Rectangle 32"/>
            <p:cNvSpPr>
              <a:spLocks/>
            </p:cNvSpPr>
            <p:nvPr/>
          </p:nvSpPr>
          <p:spPr bwMode="auto">
            <a:xfrm>
              <a:off x="3384" y="14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A6</a:t>
              </a:r>
            </a:p>
          </p:txBody>
        </p:sp>
        <p:sp>
          <p:nvSpPr>
            <p:cNvPr id="40993" name="Rectangle 33"/>
            <p:cNvSpPr>
              <a:spLocks/>
            </p:cNvSpPr>
            <p:nvPr/>
          </p:nvSpPr>
          <p:spPr bwMode="auto">
            <a:xfrm>
              <a:off x="3432" y="16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A7</a:t>
              </a:r>
            </a:p>
          </p:txBody>
        </p:sp>
        <p:sp>
          <p:nvSpPr>
            <p:cNvPr id="40994" name="Rectangle 34"/>
            <p:cNvSpPr>
              <a:spLocks/>
            </p:cNvSpPr>
            <p:nvPr/>
          </p:nvSpPr>
          <p:spPr bwMode="auto">
            <a:xfrm>
              <a:off x="4256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A8</a:t>
              </a:r>
            </a:p>
          </p:txBody>
        </p:sp>
        <p:sp>
          <p:nvSpPr>
            <p:cNvPr id="40995" name="Rectangle 35"/>
            <p:cNvSpPr>
              <a:spLocks/>
            </p:cNvSpPr>
            <p:nvPr/>
          </p:nvSpPr>
          <p:spPr bwMode="auto">
            <a:xfrm>
              <a:off x="4760" y="1232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A9</a:t>
              </a:r>
            </a:p>
          </p:txBody>
        </p:sp>
        <p:sp>
          <p:nvSpPr>
            <p:cNvPr id="40996" name="Rectangle 36"/>
            <p:cNvSpPr>
              <a:spLocks/>
            </p:cNvSpPr>
            <p:nvPr/>
          </p:nvSpPr>
          <p:spPr bwMode="auto">
            <a:xfrm>
              <a:off x="5900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A10</a:t>
              </a:r>
            </a:p>
          </p:txBody>
        </p:sp>
        <p:sp>
          <p:nvSpPr>
            <p:cNvPr id="40997" name="Rectangle 37"/>
            <p:cNvSpPr>
              <a:spLocks/>
            </p:cNvSpPr>
            <p:nvPr/>
          </p:nvSpPr>
          <p:spPr bwMode="auto">
            <a:xfrm>
              <a:off x="6392" y="12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A11</a:t>
              </a:r>
            </a:p>
          </p:txBody>
        </p:sp>
        <p:sp>
          <p:nvSpPr>
            <p:cNvPr id="40998" name="Rectangle 38"/>
            <p:cNvSpPr>
              <a:spLocks/>
            </p:cNvSpPr>
            <p:nvPr/>
          </p:nvSpPr>
          <p:spPr bwMode="auto">
            <a:xfrm>
              <a:off x="6112" y="1432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A12</a:t>
              </a:r>
            </a:p>
          </p:txBody>
        </p:sp>
      </p:grpSp>
      <p:grpSp>
        <p:nvGrpSpPr>
          <p:cNvPr id="41002" name="Group 42"/>
          <p:cNvGrpSpPr>
            <a:grpSpLocks/>
          </p:cNvGrpSpPr>
          <p:nvPr/>
        </p:nvGrpSpPr>
        <p:grpSpPr bwMode="auto">
          <a:xfrm>
            <a:off x="4000500" y="4267200"/>
            <a:ext cx="609600" cy="304800"/>
            <a:chOff x="0" y="0"/>
            <a:chExt cx="384" cy="192"/>
          </a:xfrm>
        </p:grpSpPr>
        <p:sp>
          <p:nvSpPr>
            <p:cNvPr id="41000" name="Rectangle 40"/>
            <p:cNvSpPr>
              <a:spLocks/>
            </p:cNvSpPr>
            <p:nvPr/>
          </p:nvSpPr>
          <p:spPr bwMode="auto">
            <a:xfrm>
              <a:off x="0" y="32"/>
              <a:ext cx="384" cy="144"/>
            </a:xfrm>
            <a:prstGeom prst="rect">
              <a:avLst/>
            </a:prstGeom>
            <a:solidFill>
              <a:srgbClr val="C2E5A6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1" name="Rectangle 41"/>
            <p:cNvSpPr>
              <a:spLocks/>
            </p:cNvSpPr>
            <p:nvPr/>
          </p:nvSpPr>
          <p:spPr bwMode="auto">
            <a:xfrm>
              <a:off x="96" y="0"/>
              <a:ext cx="2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A3</a:t>
              </a:r>
            </a:p>
          </p:txBody>
        </p:sp>
      </p:grp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11468100" y="2908300"/>
            <a:ext cx="0" cy="326548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4" name="Rectangle 44"/>
          <p:cNvSpPr>
            <a:spLocks/>
          </p:cNvSpPr>
          <p:nvPr/>
        </p:nvSpPr>
        <p:spPr bwMode="auto">
          <a:xfrm>
            <a:off x="4981575" y="6286500"/>
            <a:ext cx="3040063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E1=(A1,A2,A3)</a:t>
            </a:r>
          </a:p>
          <a:p>
            <a:r>
              <a:rPr lang="en-US" sz="24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E2=(A5,A6,A7)</a:t>
            </a:r>
          </a:p>
          <a:p>
            <a:r>
              <a:rPr lang="en-US" sz="240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E3=(A10,A11,A12)</a:t>
            </a:r>
          </a:p>
          <a:p>
            <a:endParaRPr lang="en-US" sz="2400">
              <a:solidFill>
                <a:schemeClr val="tx1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97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247650" y="3733800"/>
            <a:ext cx="124841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2400"/>
              </a:spcBef>
            </a:pPr>
            <a:r>
              <a:rPr lang="en-US" sz="3600" dirty="0">
                <a:solidFill>
                  <a:schemeClr val="tx1"/>
                </a:solidFill>
                <a:latin typeface="Avenir Book" charset="0"/>
                <a:ea typeface="ＭＳ Ｐゴシック" charset="0"/>
                <a:cs typeface="Avenir Book" charset="0"/>
                <a:sym typeface="Avenir Book" charset="0"/>
              </a:rPr>
              <a:t>http://quinlanlab.org/tutorials/cshl2015/bedtools.html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91658" y="9687210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Light" charset="0"/>
              </a:rPr>
              <a:t>What is a genome “interval”?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Genes: exons, introns, UTRs, promoters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Conservation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Genetic variation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Transposons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Origins of replication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TF binding sites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err="1" smtClean="0">
                <a:ea typeface="+mn-ea"/>
                <a:cs typeface="+mn-cs"/>
              </a:rPr>
              <a:t>CpG</a:t>
            </a:r>
            <a:r>
              <a:rPr lang="en-US" sz="2800" dirty="0" smtClean="0">
                <a:ea typeface="+mn-ea"/>
                <a:cs typeface="+mn-cs"/>
              </a:rPr>
              <a:t> islands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Segmental duplications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Sequence alignments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Chromatin annotations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Gene expression data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…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u="sng" dirty="0">
                <a:ea typeface="+mn-ea"/>
                <a:cs typeface="+mn-cs"/>
              </a:rPr>
              <a:t>Y</a:t>
            </a:r>
            <a:r>
              <a:rPr lang="en-US" sz="2800" b="1" u="sng" dirty="0" smtClean="0">
                <a:ea typeface="+mn-ea"/>
                <a:cs typeface="+mn-cs"/>
              </a:rPr>
              <a:t>our own observations: put them in context</a:t>
            </a:r>
          </a:p>
        </p:txBody>
      </p:sp>
    </p:spTree>
    <p:extLst>
      <p:ext uri="{BB962C8B-B14F-4D97-AF65-F5344CB8AC3E}">
        <p14:creationId xmlns:p14="http://schemas.microsoft.com/office/powerpoint/2010/main" val="2076214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Light" charset="0"/>
              </a:rPr>
              <a:t>Genome “intervals”</a:t>
            </a:r>
          </a:p>
        </p:txBody>
      </p:sp>
      <p:pic>
        <p:nvPicPr>
          <p:cNvPr id="1843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2" y="1932658"/>
            <a:ext cx="12643556" cy="588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09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12344400" cy="876300"/>
          </a:xfrm>
          <a:ln/>
        </p:spPr>
        <p:txBody>
          <a:bodyPr/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edtools</a:t>
            </a:r>
            <a:r>
              <a:rPr lang="en-US" sz="4000" dirty="0" smtClean="0"/>
              <a:t>: a Swiss </a:t>
            </a:r>
            <a:r>
              <a:rPr lang="en-US" sz="4000" dirty="0"/>
              <a:t>army knife for </a:t>
            </a:r>
            <a:r>
              <a:rPr lang="ja-JP" altLang="en-US" sz="4000" dirty="0">
                <a:latin typeface="Arial"/>
              </a:rPr>
              <a:t>“</a:t>
            </a:r>
            <a:r>
              <a:rPr lang="en-US" sz="4000" dirty="0"/>
              <a:t>genome arithmetic</a:t>
            </a:r>
            <a:r>
              <a:rPr lang="ja-JP" altLang="en-US" sz="4000" dirty="0">
                <a:latin typeface="Arial"/>
              </a:rPr>
              <a:t>”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648200"/>
            <a:ext cx="11973098" cy="3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/>
          </p:cNvSpPr>
          <p:nvPr/>
        </p:nvSpPr>
        <p:spPr bwMode="auto">
          <a:xfrm>
            <a:off x="1079498" y="8994316"/>
            <a:ext cx="10985502" cy="56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100" dirty="0">
                <a:solidFill>
                  <a:schemeClr val="tx1"/>
                </a:solidFill>
                <a:latin typeface="Avenir Black Oblique" charset="0"/>
                <a:ea typeface="ＭＳ Ｐゴシック" charset="0"/>
                <a:cs typeface="Avenir Black Oblique" charset="0"/>
                <a:sym typeface="Avenir Black Oblique" charset="0"/>
              </a:rPr>
              <a:t>Many complex analyses can be reduced to genome arithmetic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990600"/>
            <a:ext cx="2438400" cy="32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65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625600" y="-88900"/>
            <a:ext cx="9677400" cy="889000"/>
          </a:xfrm>
          <a:ln/>
        </p:spPr>
        <p:txBody>
          <a:bodyPr/>
          <a:lstStyle/>
          <a:p>
            <a:pPr algn="l"/>
            <a:r>
              <a:rPr lang="en-US" sz="4200" dirty="0" smtClean="0"/>
              <a:t>Improve ease </a:t>
            </a:r>
            <a:r>
              <a:rPr lang="en-US" sz="4200" dirty="0"/>
              <a:t>of use, </a:t>
            </a:r>
            <a:r>
              <a:rPr lang="en-US" sz="4200" dirty="0" smtClean="0"/>
              <a:t>and </a:t>
            </a:r>
            <a:r>
              <a:rPr lang="en-US" sz="4200" dirty="0"/>
              <a:t>reproducibility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96900" y="1257300"/>
            <a:ext cx="3822700" cy="3213100"/>
            <a:chOff x="0" y="0"/>
            <a:chExt cx="2408" cy="2024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08" cy="1451"/>
            </a:xfrm>
            <a:prstGeom prst="rect">
              <a:avLst/>
            </a:prstGeom>
            <a:noFill/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7" name="Rectangle 3"/>
            <p:cNvSpPr>
              <a:spLocks/>
            </p:cNvSpPr>
            <p:nvPr/>
          </p:nvSpPr>
          <p:spPr bwMode="auto">
            <a:xfrm>
              <a:off x="121" y="1616"/>
              <a:ext cx="2173" cy="408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000" dirty="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Integrated into </a:t>
              </a:r>
              <a:r>
                <a:rPr lang="en-US" sz="3000" dirty="0">
                  <a:solidFill>
                    <a:schemeClr val="tx1"/>
                  </a:solidFill>
                  <a:latin typeface="Avenir Black" charset="0"/>
                  <a:ea typeface="ＭＳ Ｐゴシック" charset="0"/>
                  <a:cs typeface="Avenir Black" charset="0"/>
                  <a:sym typeface="Avenir Black" charset="0"/>
                </a:rPr>
                <a:t>IGV</a:t>
              </a:r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647700" y="4737100"/>
            <a:ext cx="3416300" cy="4711700"/>
            <a:chOff x="0" y="0"/>
            <a:chExt cx="2151" cy="2968"/>
          </a:xfrm>
        </p:grpSpPr>
        <p:sp>
          <p:nvSpPr>
            <p:cNvPr id="11269" name="Rectangle 5"/>
            <p:cNvSpPr>
              <a:spLocks/>
            </p:cNvSpPr>
            <p:nvPr/>
          </p:nvSpPr>
          <p:spPr bwMode="auto">
            <a:xfrm>
              <a:off x="0" y="2560"/>
              <a:ext cx="2151" cy="408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00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In </a:t>
              </a:r>
              <a:r>
                <a:rPr lang="en-US" sz="3000">
                  <a:solidFill>
                    <a:schemeClr val="tx1"/>
                  </a:solidFill>
                  <a:latin typeface="Avenir Black" charset="0"/>
                  <a:ea typeface="ＭＳ Ｐゴシック" charset="0"/>
                  <a:cs typeface="Avenir Black" charset="0"/>
                  <a:sym typeface="Avenir Black" charset="0"/>
                </a:rPr>
                <a:t>Galaxy</a:t>
              </a:r>
              <a:r>
                <a:rPr lang="en-US" sz="300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 Toolshed</a:t>
              </a:r>
            </a:p>
          </p:txBody>
        </p:sp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" y="0"/>
              <a:ext cx="1848" cy="2392"/>
            </a:xfrm>
            <a:prstGeom prst="rect">
              <a:avLst/>
            </a:prstGeom>
            <a:noFill/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6045154" y="847683"/>
            <a:ext cx="6496161" cy="7458522"/>
            <a:chOff x="-113" y="-96"/>
            <a:chExt cx="4091" cy="4697"/>
          </a:xfrm>
        </p:grpSpPr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" y="-96"/>
              <a:ext cx="4091" cy="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Rectangle 9"/>
            <p:cNvSpPr>
              <a:spLocks/>
            </p:cNvSpPr>
            <p:nvPr/>
          </p:nvSpPr>
          <p:spPr bwMode="auto">
            <a:xfrm>
              <a:off x="-6" y="4020"/>
              <a:ext cx="3834" cy="581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000" dirty="0" smtClean="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 Docs</a:t>
              </a:r>
              <a:r>
                <a:rPr lang="en-US" sz="3000" dirty="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: users can edit and comment</a:t>
              </a:r>
              <a:r>
                <a:rPr lang="en-US" sz="3000" dirty="0" smtClean="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. </a:t>
              </a:r>
            </a:p>
            <a:p>
              <a:r>
                <a:rPr lang="en-US" sz="3000" b="1" dirty="0" err="1" smtClean="0">
                  <a:solidFill>
                    <a:srgbClr val="3366FF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bedtools.rtfd.org</a:t>
              </a:r>
              <a:endParaRPr lang="en-US" sz="3000" b="1" dirty="0">
                <a:solidFill>
                  <a:srgbClr val="3366FF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endParaRPr>
            </a:p>
          </p:txBody>
        </p:sp>
      </p:grpSp>
      <p:sp>
        <p:nvSpPr>
          <p:cNvPr id="11275" name="Rectangle 11"/>
          <p:cNvSpPr>
            <a:spLocks/>
          </p:cNvSpPr>
          <p:nvPr/>
        </p:nvSpPr>
        <p:spPr bwMode="auto">
          <a:xfrm>
            <a:off x="6197600" y="8801100"/>
            <a:ext cx="2933700" cy="6477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3000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&gt; 100 Unit tests</a:t>
            </a:r>
          </a:p>
        </p:txBody>
      </p:sp>
      <p:sp>
        <p:nvSpPr>
          <p:cNvPr id="11276" name="Rectangle 12"/>
          <p:cNvSpPr>
            <a:spLocks/>
          </p:cNvSpPr>
          <p:nvPr/>
        </p:nvSpPr>
        <p:spPr bwMode="auto">
          <a:xfrm>
            <a:off x="9321800" y="8801100"/>
            <a:ext cx="3124200" cy="6477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3000" dirty="0" smtClean="0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Active mailing </a:t>
            </a:r>
            <a:r>
              <a:rPr lang="en-US" sz="3000" dirty="0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943689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Light" charset="0"/>
              </a:rPr>
              <a:t>Answerable questions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Light" charset="0"/>
              </a:rPr>
              <a:t>Closest gene to a ChIP-seq peak.</a:t>
            </a:r>
          </a:p>
          <a:p>
            <a:pPr eaLnBrk="1" hangingPunct="1"/>
            <a:r>
              <a:rPr lang="en-US">
                <a:latin typeface="Gill Sans Light" charset="0"/>
              </a:rPr>
              <a:t>Is my latest discovery novel?</a:t>
            </a:r>
          </a:p>
          <a:p>
            <a:pPr eaLnBrk="1" hangingPunct="1"/>
            <a:r>
              <a:rPr lang="en-US">
                <a:latin typeface="Gill Sans Light" charset="0"/>
              </a:rPr>
              <a:t>Is there strand bias in my data?</a:t>
            </a:r>
          </a:p>
          <a:p>
            <a:pPr eaLnBrk="1" hangingPunct="1"/>
            <a:r>
              <a:rPr lang="en-US">
                <a:latin typeface="Gill Sans Light" charset="0"/>
              </a:rPr>
              <a:t>How many genes does this mutation affect?</a:t>
            </a:r>
          </a:p>
          <a:p>
            <a:pPr eaLnBrk="1" hangingPunct="1"/>
            <a:r>
              <a:rPr lang="en-US">
                <a:latin typeface="Gill Sans Light" charset="0"/>
              </a:rPr>
              <a:t>Where did I fail to collect sequence coverage?</a:t>
            </a:r>
          </a:p>
          <a:p>
            <a:pPr eaLnBrk="1" hangingPunct="1"/>
            <a:r>
              <a:rPr lang="en-US">
                <a:latin typeface="Gill Sans Light" charset="0"/>
              </a:rPr>
              <a:t>Is my favorite feature significantly correlated with some other feature?</a:t>
            </a:r>
          </a:p>
        </p:txBody>
      </p:sp>
    </p:spTree>
    <p:extLst>
      <p:ext uri="{BB962C8B-B14F-4D97-AF65-F5344CB8AC3E}">
        <p14:creationId xmlns:p14="http://schemas.microsoft.com/office/powerpoint/2010/main" val="2361469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Light" charset="0"/>
              </a:rPr>
              <a:t>An annoying wealth of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1" y="2887698"/>
            <a:ext cx="4267200" cy="5183858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BED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BEDGRAPH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WIG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GFF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VCF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SAM/BAM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446152" y="2413565"/>
            <a:ext cx="4610382" cy="6048586"/>
            <a:chOff x="5236308" y="2029357"/>
            <a:chExt cx="3240390" cy="4252258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5406104" y="2635689"/>
              <a:ext cx="3000772" cy="364592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Gill Sans Ligh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Gill Sans Ligh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Gill Sans Ligh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Gill Sans Ligh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Gill Sans Ligh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dirty="0" err="1"/>
                <a:t>c</a:t>
              </a:r>
              <a:r>
                <a:rPr lang="en-US" dirty="0" err="1" smtClean="0"/>
                <a:t>hrom</a:t>
              </a:r>
              <a:endParaRPr lang="en-US" dirty="0" smtClean="0"/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/>
                <a:t>start position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/>
                <a:t>end position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/>
                <a:t>name / label 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/>
                <a:t>s</a:t>
              </a:r>
              <a:r>
                <a:rPr lang="en-US" dirty="0" smtClean="0"/>
                <a:t>core / value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/>
                <a:t>s</a:t>
              </a:r>
              <a:r>
                <a:rPr lang="en-US" dirty="0" smtClean="0"/>
                <a:t>trand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rgbClr val="0000FF"/>
                  </a:solidFill>
                </a:rPr>
                <a:t>other</a:t>
              </a:r>
            </a:p>
          </p:txBody>
        </p:sp>
        <p:sp>
          <p:nvSpPr>
            <p:cNvPr id="22534" name="TextBox 5"/>
            <p:cNvSpPr txBox="1">
              <a:spLocks noChangeArrowheads="1"/>
            </p:cNvSpPr>
            <p:nvPr/>
          </p:nvSpPr>
          <p:spPr bwMode="auto">
            <a:xfrm>
              <a:off x="5236308" y="2029357"/>
              <a:ext cx="324039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4600" u="sng">
                  <a:latin typeface="Gill Sans Light" charset="0"/>
                  <a:cs typeface="Gill Sans Light" charset="0"/>
                </a:rPr>
                <a:t>Standard attributes</a:t>
              </a:r>
            </a:p>
          </p:txBody>
        </p:sp>
      </p:grp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1063414" y="8915965"/>
            <a:ext cx="11099236" cy="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u="sng">
                <a:solidFill>
                  <a:srgbClr val="3366FF"/>
                </a:solidFill>
                <a:latin typeface="Gill Sans Light" charset="0"/>
                <a:cs typeface="Gill Sans Light" charset="0"/>
              </a:rPr>
              <a:t>No standards</a:t>
            </a:r>
            <a:r>
              <a:rPr lang="en-US" sz="2800" i="1">
                <a:solidFill>
                  <a:srgbClr val="3366FF"/>
                </a:solidFill>
                <a:latin typeface="Gill Sans Light" charset="0"/>
                <a:cs typeface="Gill Sans Light" charset="0"/>
              </a:rPr>
              <a:t>: Some formats use 1-based coordinates, while others use 0-based</a:t>
            </a:r>
          </a:p>
        </p:txBody>
      </p:sp>
    </p:spTree>
    <p:extLst>
      <p:ext uri="{BB962C8B-B14F-4D97-AF65-F5344CB8AC3E}">
        <p14:creationId xmlns:p14="http://schemas.microsoft.com/office/powerpoint/2010/main" val="2334432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998663"/>
            <a:ext cx="6030913" cy="3251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/>
          </p:cNvSpPr>
          <p:nvPr/>
        </p:nvSpPr>
        <p:spPr bwMode="auto">
          <a:xfrm>
            <a:off x="120650" y="1054100"/>
            <a:ext cx="32877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Reduce this...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0494963" y="1054100"/>
            <a:ext cx="21320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... to this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984375"/>
            <a:ext cx="47752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26225"/>
            <a:ext cx="4181475" cy="1270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6654800" y="4953000"/>
            <a:ext cx="7620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9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625600" y="-88900"/>
            <a:ext cx="9677400" cy="889000"/>
          </a:xfrm>
          <a:ln/>
        </p:spPr>
        <p:txBody>
          <a:bodyPr/>
          <a:lstStyle/>
          <a:p>
            <a:pPr algn="l"/>
            <a:r>
              <a:rPr lang="en-US" sz="4200" dirty="0" smtClean="0"/>
              <a:t>Improve ease </a:t>
            </a:r>
            <a:r>
              <a:rPr lang="en-US" sz="4200" dirty="0"/>
              <a:t>of use, </a:t>
            </a:r>
            <a:r>
              <a:rPr lang="en-US" sz="4200" dirty="0" smtClean="0"/>
              <a:t>and </a:t>
            </a:r>
            <a:r>
              <a:rPr lang="en-US" sz="4200" dirty="0"/>
              <a:t>reproducibility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96900" y="1257300"/>
            <a:ext cx="3822700" cy="3213100"/>
            <a:chOff x="0" y="0"/>
            <a:chExt cx="2408" cy="2024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08" cy="1451"/>
            </a:xfrm>
            <a:prstGeom prst="rect">
              <a:avLst/>
            </a:prstGeom>
            <a:noFill/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7" name="Rectangle 3"/>
            <p:cNvSpPr>
              <a:spLocks/>
            </p:cNvSpPr>
            <p:nvPr/>
          </p:nvSpPr>
          <p:spPr bwMode="auto">
            <a:xfrm>
              <a:off x="121" y="1616"/>
              <a:ext cx="2173" cy="408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000" dirty="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Integrated into </a:t>
              </a:r>
              <a:r>
                <a:rPr lang="en-US" sz="3000" dirty="0">
                  <a:solidFill>
                    <a:schemeClr val="tx1"/>
                  </a:solidFill>
                  <a:latin typeface="Avenir Black" charset="0"/>
                  <a:ea typeface="ＭＳ Ｐゴシック" charset="0"/>
                  <a:cs typeface="Avenir Black" charset="0"/>
                  <a:sym typeface="Avenir Black" charset="0"/>
                </a:rPr>
                <a:t>IGV</a:t>
              </a:r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647700" y="4737100"/>
            <a:ext cx="3416300" cy="4711700"/>
            <a:chOff x="0" y="0"/>
            <a:chExt cx="2151" cy="2968"/>
          </a:xfrm>
        </p:grpSpPr>
        <p:sp>
          <p:nvSpPr>
            <p:cNvPr id="11269" name="Rectangle 5"/>
            <p:cNvSpPr>
              <a:spLocks/>
            </p:cNvSpPr>
            <p:nvPr/>
          </p:nvSpPr>
          <p:spPr bwMode="auto">
            <a:xfrm>
              <a:off x="0" y="2560"/>
              <a:ext cx="2151" cy="408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00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In </a:t>
              </a:r>
              <a:r>
                <a:rPr lang="en-US" sz="3000">
                  <a:solidFill>
                    <a:schemeClr val="tx1"/>
                  </a:solidFill>
                  <a:latin typeface="Avenir Black" charset="0"/>
                  <a:ea typeface="ＭＳ Ｐゴシック" charset="0"/>
                  <a:cs typeface="Avenir Black" charset="0"/>
                  <a:sym typeface="Avenir Black" charset="0"/>
                </a:rPr>
                <a:t>Galaxy</a:t>
              </a:r>
              <a:r>
                <a:rPr lang="en-US" sz="300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 Toolshed</a:t>
              </a:r>
            </a:p>
          </p:txBody>
        </p:sp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" y="0"/>
              <a:ext cx="1848" cy="2392"/>
            </a:xfrm>
            <a:prstGeom prst="rect">
              <a:avLst/>
            </a:prstGeom>
            <a:noFill/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6045154" y="847683"/>
            <a:ext cx="6496161" cy="7458522"/>
            <a:chOff x="-113" y="-96"/>
            <a:chExt cx="4091" cy="4697"/>
          </a:xfrm>
        </p:grpSpPr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" y="-96"/>
              <a:ext cx="4091" cy="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Rectangle 9"/>
            <p:cNvSpPr>
              <a:spLocks/>
            </p:cNvSpPr>
            <p:nvPr/>
          </p:nvSpPr>
          <p:spPr bwMode="auto">
            <a:xfrm>
              <a:off x="-6" y="4020"/>
              <a:ext cx="3834" cy="581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000" dirty="0" smtClean="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 Docs</a:t>
              </a:r>
              <a:r>
                <a:rPr lang="en-US" sz="3000" dirty="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: users can edit and comment</a:t>
              </a:r>
              <a:r>
                <a:rPr lang="en-US" sz="3000" dirty="0" smtClean="0">
                  <a:solidFill>
                    <a:schemeClr val="tx1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. </a:t>
              </a:r>
            </a:p>
            <a:p>
              <a:r>
                <a:rPr lang="en-US" sz="3000" b="1" dirty="0" err="1" smtClean="0">
                  <a:solidFill>
                    <a:srgbClr val="3366FF"/>
                  </a:solidFill>
                  <a:latin typeface="Avenir Light" charset="0"/>
                  <a:ea typeface="ＭＳ Ｐゴシック" charset="0"/>
                  <a:cs typeface="Avenir Light" charset="0"/>
                  <a:sym typeface="Avenir Light" charset="0"/>
                </a:rPr>
                <a:t>bedtools.rtfd.org</a:t>
              </a:r>
              <a:endParaRPr lang="en-US" sz="3000" b="1" dirty="0">
                <a:solidFill>
                  <a:srgbClr val="3366FF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endParaRPr>
            </a:p>
          </p:txBody>
        </p:sp>
      </p:grpSp>
      <p:sp>
        <p:nvSpPr>
          <p:cNvPr id="11275" name="Rectangle 11"/>
          <p:cNvSpPr>
            <a:spLocks/>
          </p:cNvSpPr>
          <p:nvPr/>
        </p:nvSpPr>
        <p:spPr bwMode="auto">
          <a:xfrm>
            <a:off x="6197600" y="8801100"/>
            <a:ext cx="2933700" cy="6477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3000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&gt; 100 Unit tests</a:t>
            </a:r>
          </a:p>
        </p:txBody>
      </p:sp>
      <p:sp>
        <p:nvSpPr>
          <p:cNvPr id="11276" name="Rectangle 12"/>
          <p:cNvSpPr>
            <a:spLocks/>
          </p:cNvSpPr>
          <p:nvPr/>
        </p:nvSpPr>
        <p:spPr bwMode="auto">
          <a:xfrm>
            <a:off x="9321800" y="8801100"/>
            <a:ext cx="3124200" cy="6477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3000" dirty="0" smtClean="0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Active mailing </a:t>
            </a:r>
            <a:r>
              <a:rPr lang="en-US" sz="3000" dirty="0">
                <a:solidFill>
                  <a:schemeClr val="tx1"/>
                </a:solidFill>
                <a:latin typeface="Avenir Light" charset="0"/>
                <a:ea typeface="ＭＳ Ｐゴシック" charset="0"/>
                <a:cs typeface="Avenir Light" charset="0"/>
                <a:sym typeface="Avenir Light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68870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Muli Light"/>
        <a:ea typeface="ヒラギノ角ゴ ProN W3"/>
        <a:cs typeface="ヒラギノ角ゴ ProN W3"/>
      </a:majorFont>
      <a:minorFont>
        <a:latin typeface="Muli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FFFFFF"/>
      </a:accent3>
      <a:accent4>
        <a:srgbClr val="000000"/>
      </a:accent4>
      <a:accent5>
        <a:srgbClr val="AEAEAE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venir Light"/>
        <a:ea typeface="ヒラギノ角ゴ ProN W3"/>
        <a:cs typeface="ヒラギノ角ゴ ProN W3"/>
      </a:majorFont>
      <a:minorFont>
        <a:latin typeface="Avenir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16926</TotalTime>
  <Pages>0</Pages>
  <Words>1087</Words>
  <Characters>0</Characters>
  <Application>Microsoft Macintosh PowerPoint</Application>
  <PresentationFormat>Custom</PresentationFormat>
  <Lines>0</Lines>
  <Paragraphs>267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Title &amp; Subtitle</vt:lpstr>
      <vt:lpstr>Title &amp; Bullets</vt:lpstr>
      <vt:lpstr>Genome Arithmetic with bedtools </vt:lpstr>
      <vt:lpstr>What is a genome “interval”?</vt:lpstr>
      <vt:lpstr>Genome “intervals”</vt:lpstr>
      <vt:lpstr>bedtools: a Swiss army knife for “genome arithmetic”</vt:lpstr>
      <vt:lpstr>Improve ease of use, and reproducibility</vt:lpstr>
      <vt:lpstr>Answerable questions</vt:lpstr>
      <vt:lpstr>An annoying wealth of formats</vt:lpstr>
      <vt:lpstr>PowerPoint Presentation</vt:lpstr>
      <vt:lpstr>Improve ease of use, and reproducibility</vt:lpstr>
      <vt:lpstr>One Many formats that rule us all.</vt:lpstr>
      <vt:lpstr>Sweep is now as fast as bedops*</vt:lpstr>
      <vt:lpstr>Performance: The “sweep” algorithm</vt:lpstr>
      <vt:lpstr>The “sweep” algorithm</vt:lpstr>
      <vt:lpstr>The “sweep” algorithm</vt:lpstr>
      <vt:lpstr>The “sweep” algorithm</vt:lpstr>
      <vt:lpstr>The “sweep” algorithm</vt:lpstr>
      <vt:lpstr>The “sweep” algorithm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...</dc:title>
  <dc:subject/>
  <dc:creator/>
  <cp:keywords/>
  <dc:description/>
  <cp:lastModifiedBy>a q</cp:lastModifiedBy>
  <cp:revision>103</cp:revision>
  <dcterms:modified xsi:type="dcterms:W3CDTF">2015-11-16T13:30:23Z</dcterms:modified>
</cp:coreProperties>
</file>