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69" r:id="rId3"/>
    <p:sldId id="272" r:id="rId4"/>
    <p:sldId id="271" r:id="rId5"/>
    <p:sldId id="270" r:id="rId6"/>
    <p:sldId id="257" r:id="rId7"/>
    <p:sldId id="267"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GAdneU/JiodrV91VFEWaRP9i+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52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25"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 Target="slides/slide4.xml"/><Relationship Id="rId23"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142199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73" name="Google Shape;173;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66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85" name="Google Shape;185;p2: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3159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0"/>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8" name="Google Shape;48;p30"/>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2" name="Google Shape;52;p31"/>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31"/>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4" name="Google Shape;54;p31"/>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3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2"/>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8" name="Google Shape;58;p32"/>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9" name="Google Shape;59;p32"/>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0" name="Google Shape;60;p32"/>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1" name="Google Shape;61;p32"/>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2" name="Google Shape;62;p32"/>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3"/>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5" name="Google Shape;25;p24"/>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26"/>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3" name="Google Shape;33;p27"/>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4" name="Google Shape;34;p27"/>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8"/>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8" name="Google Shape;38;p28"/>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9" name="Google Shape;39;p28"/>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 name="Google Shape;43;p29"/>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 name="Google Shape;44;p29"/>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2" name="Google Shape;12;p15"/>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3" name="Google Shape;13;p15"/>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solidFill>
                <a:schemeClr val="dk1"/>
              </a:solidFill>
              <a:latin typeface="Times New Roman"/>
              <a:ea typeface="Times New Roman"/>
              <a:cs typeface="Times New Roman"/>
              <a:sym typeface="Times New Roman"/>
            </a:endParaRPr>
          </a:p>
        </p:txBody>
      </p:sp>
      <p:sp>
        <p:nvSpPr>
          <p:cNvPr id="14" name="Google Shape;14;p1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p:nvPr/>
        </p:nvSpPr>
        <p:spPr>
          <a:xfrm>
            <a:off x="206595" y="1709491"/>
            <a:ext cx="8915040" cy="1270439"/>
          </a:xfrm>
          <a:prstGeom prst="rect">
            <a:avLst/>
          </a:prstGeom>
          <a:noFill/>
          <a:ln>
            <a:noFill/>
          </a:ln>
        </p:spPr>
        <p:txBody>
          <a:bodyPr spcFirstLastPara="1" wrap="square" lIns="91425" tIns="45700" rIns="91425" bIns="45700" anchor="ctr" anchorCtr="0">
            <a:noAutofit/>
          </a:bodyPr>
          <a:lstStyle/>
          <a:p>
            <a:pPr lvl="0" algn="ct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3200" b="1" i="0" u="sng" strike="noStrike" cap="none" dirty="0">
                <a:solidFill>
                  <a:srgbClr val="000000"/>
                </a:solidFill>
                <a:latin typeface="Times New Roman"/>
                <a:ea typeface="Times New Roman"/>
                <a:cs typeface="Times New Roman"/>
                <a:sym typeface="Times New Roman"/>
              </a:rPr>
              <a:t>B.Tech Project Evaluation-2, VIIIth Sem</a:t>
            </a:r>
            <a:br>
              <a:rPr lang="en-US" sz="1800" b="0" i="0" u="none" strike="noStrike" cap="none" dirty="0">
                <a:solidFill>
                  <a:schemeClr val="dk1"/>
                </a:solidFill>
                <a:latin typeface="Arial"/>
                <a:ea typeface="Arial"/>
                <a:cs typeface="Arial"/>
                <a:sym typeface="Arial"/>
              </a:rPr>
            </a:br>
            <a:endParaRPr lang="en-US" sz="1800" b="0" i="0" u="none" strike="noStrike" cap="none" dirty="0">
              <a:solidFill>
                <a:schemeClr val="dk1"/>
              </a:solidFill>
              <a:latin typeface="Arial"/>
              <a:ea typeface="Arial"/>
              <a:cs typeface="Arial"/>
              <a:sym typeface="Arial"/>
            </a:endParaRPr>
          </a:p>
          <a:p>
            <a:pPr lvl="0" algn="ctr"/>
            <a:r>
              <a:rPr lang="en-US" dirty="0"/>
              <a:t>Citizen Feedback on Maintenance of Road(Complaint Box)</a:t>
            </a:r>
            <a:br>
              <a:rPr lang="en-US" dirty="0"/>
            </a:br>
            <a:br>
              <a:rPr lang="en-US" dirty="0"/>
            </a:br>
            <a:br>
              <a:rPr lang="en-US" dirty="0"/>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2800" b="0" i="0" u="none" strike="noStrike" cap="none" dirty="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176" name="Google Shape;176;p1"/>
          <p:cNvSpPr/>
          <p:nvPr/>
        </p:nvSpPr>
        <p:spPr>
          <a:xfrm>
            <a:off x="642960" y="535788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DEPARTMENT OF COMPUTER SCIENCE &amp; ENGINEERING</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SCHOOL OF ENGINEERING AND TECHNOLOGY </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dirty="0">
                <a:latin typeface="Times New Roman"/>
                <a:ea typeface="Times New Roman"/>
                <a:cs typeface="Times New Roman"/>
                <a:sym typeface="Times New Roman"/>
              </a:rPr>
              <a:t>02, April,</a:t>
            </a:r>
            <a:r>
              <a:rPr lang="en-US" sz="2200" b="0" i="0" u="none" strike="noStrike" cap="none" dirty="0">
                <a:solidFill>
                  <a:srgbClr val="000000"/>
                </a:solidFill>
                <a:latin typeface="Times New Roman"/>
                <a:ea typeface="Times New Roman"/>
                <a:cs typeface="Times New Roman"/>
                <a:sym typeface="Times New Roman"/>
              </a:rPr>
              <a:t>  2022</a:t>
            </a:r>
            <a:endParaRPr sz="2200" b="0" i="0" u="none" strike="noStrike" cap="none" dirty="0">
              <a:solidFill>
                <a:schemeClr val="dk1"/>
              </a:solidFill>
              <a:latin typeface="Arial"/>
              <a:ea typeface="Arial"/>
              <a:cs typeface="Arial"/>
              <a:sym typeface="Arial"/>
            </a:endParaRPr>
          </a:p>
        </p:txBody>
      </p:sp>
      <p:sp>
        <p:nvSpPr>
          <p:cNvPr id="177" name="Google Shape;177;p1"/>
          <p:cNvSpPr/>
          <p:nvPr/>
        </p:nvSpPr>
        <p:spPr>
          <a:xfrm>
            <a:off x="1047749" y="3240371"/>
            <a:ext cx="3123705" cy="17362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                            </a:t>
            </a:r>
            <a:endParaRPr lang="en-IN"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r>
              <a:rPr lang="en-IN" dirty="0"/>
              <a:t>Presented by :-</a:t>
            </a:r>
            <a:endParaRPr lang="en-IN" sz="1800" dirty="0"/>
          </a:p>
          <a:p>
            <a:r>
              <a:rPr lang="en-IN" dirty="0"/>
              <a:t>                            </a:t>
            </a:r>
            <a:endParaRPr lang="en-IN" sz="1800" dirty="0"/>
          </a:p>
          <a:p>
            <a:r>
              <a:rPr lang="en-IN" dirty="0"/>
              <a:t>Arqam Jamal Ansari, 2018005658</a:t>
            </a:r>
            <a:endParaRPr lang="en-IN" sz="1800" dirty="0"/>
          </a:p>
          <a:p>
            <a:r>
              <a:rPr lang="en-IN" dirty="0"/>
              <a:t>Chirag, 2018001866</a:t>
            </a:r>
            <a:endParaRPr lang="en-IN" sz="1800" dirty="0"/>
          </a:p>
          <a:p>
            <a:r>
              <a:rPr lang="en-IN" dirty="0"/>
              <a:t>Gaurav Gambhir, 2018013133</a:t>
            </a:r>
            <a:endParaRPr lang="en-IN" sz="1800" dirty="0"/>
          </a:p>
          <a:p>
            <a:r>
              <a:rPr lang="en-IN" dirty="0"/>
              <a:t>Lalit Sharma, 2018010284</a:t>
            </a:r>
            <a:endParaRPr lang="en-IN" sz="1800" dirty="0"/>
          </a:p>
          <a:p>
            <a:br>
              <a:rPr lang="en-IN" sz="1800" dirty="0"/>
            </a:b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178" name="Google Shape;178;p1"/>
          <p:cNvSpPr/>
          <p:nvPr/>
        </p:nvSpPr>
        <p:spPr>
          <a:xfrm>
            <a:off x="5726160" y="353361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Under the Supervision of:-</a:t>
            </a:r>
            <a:endParaRPr sz="1800" b="0" i="0" u="none" strike="noStrike" cap="none" dirty="0">
              <a:solidFill>
                <a:schemeClr val="dk1"/>
              </a:solidFill>
              <a:latin typeface="Arial"/>
              <a:ea typeface="Arial"/>
              <a:cs typeface="Arial"/>
              <a:sym typeface="Arial"/>
            </a:endParaRPr>
          </a:p>
        </p:txBody>
      </p:sp>
      <p:sp>
        <p:nvSpPr>
          <p:cNvPr id="179" name="Google Shape;179;p1"/>
          <p:cNvSpPr/>
          <p:nvPr/>
        </p:nvSpPr>
        <p:spPr>
          <a:xfrm>
            <a:off x="5726160" y="3979626"/>
            <a:ext cx="2994480" cy="1187640"/>
          </a:xfrm>
          <a:prstGeom prst="rect">
            <a:avLst/>
          </a:prstGeom>
          <a:noFill/>
          <a:ln>
            <a:noFill/>
          </a:ln>
        </p:spPr>
        <p:txBody>
          <a:bodyPr spcFirstLastPara="1" wrap="square" lIns="90000" tIns="45000" rIns="90000" bIns="45000" anchor="t" anchorCtr="0">
            <a:noAutofit/>
          </a:bodyPr>
          <a:lstStyle/>
          <a:p>
            <a:r>
              <a:rPr lang="en-US" dirty="0"/>
              <a:t>Ms. Jyotsna Seth</a:t>
            </a:r>
            <a:endParaRPr lang="en-US" sz="1800" dirty="0"/>
          </a:p>
          <a:p>
            <a:r>
              <a:rPr lang="en-US" dirty="0"/>
              <a:t>Sharda University, Gr. Noida</a:t>
            </a:r>
            <a:endParaRPr lang="en-US" sz="1800" dirty="0"/>
          </a:p>
          <a:p>
            <a:br>
              <a:rPr lang="en-US" sz="1800" dirty="0"/>
            </a:br>
            <a:endParaRPr sz="1800" b="0" i="0" u="none" strike="noStrike" cap="none" dirty="0">
              <a:solidFill>
                <a:schemeClr val="dk1"/>
              </a:solidFill>
              <a:latin typeface="Arial"/>
              <a:ea typeface="Arial"/>
              <a:cs typeface="Arial"/>
              <a:sym typeface="Arial"/>
            </a:endParaRPr>
          </a:p>
        </p:txBody>
      </p:sp>
      <p:sp>
        <p:nvSpPr>
          <p:cNvPr id="180" name="Google Shape;180;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Calibri"/>
                <a:ea typeface="Calibri"/>
                <a:cs typeface="Calibri"/>
                <a:sym typeface="Calibri"/>
              </a:rPr>
              <a:t>1</a:t>
            </a:fld>
            <a:endParaRPr sz="1200" b="0" i="0" u="none" strike="noStrike" cap="none" dirty="0">
              <a:solidFill>
                <a:schemeClr val="dk1"/>
              </a:solidFill>
              <a:latin typeface="Times New Roman"/>
              <a:ea typeface="Times New Roman"/>
              <a:cs typeface="Times New Roman"/>
              <a:sym typeface="Times New Roman"/>
            </a:endParaRPr>
          </a:p>
        </p:txBody>
      </p:sp>
      <p:sp>
        <p:nvSpPr>
          <p:cNvPr id="181" name="Google Shape;181;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82" name="Google Shape;182;p1"/>
          <p:cNvPicPr preferRelativeResize="0"/>
          <p:nvPr/>
        </p:nvPicPr>
        <p:blipFill rotWithShape="1">
          <a:blip r:embed="rId3">
            <a:alphaModFix/>
          </a:blip>
          <a:srcRect l="35533"/>
          <a:stretch/>
        </p:blipFill>
        <p:spPr>
          <a:xfrm>
            <a:off x="2661312" y="0"/>
            <a:ext cx="3935829" cy="1714320"/>
          </a:xfrm>
          <a:prstGeom prst="rect">
            <a:avLst/>
          </a:prstGeom>
          <a:noFill/>
          <a:ln>
            <a:noFill/>
          </a:ln>
        </p:spPr>
      </p:pic>
      <p:sp>
        <p:nvSpPr>
          <p:cNvPr id="2" name="Rectangle 1">
            <a:extLst>
              <a:ext uri="{FF2B5EF4-FFF2-40B4-BE49-F238E27FC236}">
                <a16:creationId xmlns:a16="http://schemas.microsoft.com/office/drawing/2014/main" id="{92897B76-C63B-4CCF-BB1F-AD1580FB36A5}"/>
              </a:ext>
            </a:extLst>
          </p:cNvPr>
          <p:cNvSpPr/>
          <p:nvPr/>
        </p:nvSpPr>
        <p:spPr>
          <a:xfrm>
            <a:off x="4454820" y="3275112"/>
            <a:ext cx="234360" cy="307777"/>
          </a:xfrm>
          <a:prstGeom prst="rect">
            <a:avLst/>
          </a:prstGeom>
        </p:spPr>
        <p:txBody>
          <a:bodyPr wrap="none">
            <a:spAutoFit/>
          </a:bodyPr>
          <a:lstStyle/>
          <a:p>
            <a:r>
              <a:rPr lang="en-IN"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Approval from guide for the evaluation</a:t>
            </a:r>
          </a:p>
        </p:txBody>
      </p:sp>
      <p:pic>
        <p:nvPicPr>
          <p:cNvPr id="7" name="Picture 6">
            <a:extLst>
              <a:ext uri="{FF2B5EF4-FFF2-40B4-BE49-F238E27FC236}">
                <a16:creationId xmlns:a16="http://schemas.microsoft.com/office/drawing/2014/main" id="{46D0C999-2DBB-4977-A4AB-9A2382097BD2}"/>
              </a:ext>
            </a:extLst>
          </p:cNvPr>
          <p:cNvPicPr>
            <a:picLocks noChangeAspect="1"/>
          </p:cNvPicPr>
          <p:nvPr/>
        </p:nvPicPr>
        <p:blipFill rotWithShape="1">
          <a:blip r:embed="rId2"/>
          <a:srcRect l="2092" t="-17652" r="-2092" b="46757"/>
          <a:stretch/>
        </p:blipFill>
        <p:spPr>
          <a:xfrm>
            <a:off x="2801547" y="550724"/>
            <a:ext cx="3540906" cy="5442445"/>
          </a:xfrm>
          <a:prstGeom prst="rect">
            <a:avLst/>
          </a:prstGeom>
        </p:spPr>
      </p:pic>
    </p:spTree>
    <p:extLst>
      <p:ext uri="{BB962C8B-B14F-4D97-AF65-F5344CB8AC3E}">
        <p14:creationId xmlns:p14="http://schemas.microsoft.com/office/powerpoint/2010/main" val="168619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80" y="19050"/>
            <a:ext cx="8229240" cy="1142640"/>
          </a:xfrm>
        </p:spPr>
        <p:txBody>
          <a:bodyPr/>
          <a:lstStyle/>
          <a:p>
            <a:r>
              <a:rPr lang="en-IN" sz="3600"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FFCAF4B8-2C53-418E-8BE8-18ADCC0D4AEA}"/>
              </a:ext>
            </a:extLst>
          </p:cNvPr>
          <p:cNvSpPr txBox="1"/>
          <p:nvPr/>
        </p:nvSpPr>
        <p:spPr>
          <a:xfrm>
            <a:off x="352425" y="1830764"/>
            <a:ext cx="8439150" cy="3139321"/>
          </a:xfrm>
          <a:prstGeom prst="rect">
            <a:avLst/>
          </a:prstGeom>
          <a:noFill/>
        </p:spPr>
        <p:txBody>
          <a:bodyPr wrap="square" rtlCol="0">
            <a:spAutoFit/>
          </a:bodyPr>
          <a:lstStyle/>
          <a:p>
            <a:pPr algn="just"/>
            <a:r>
              <a:rPr lang="en-US" sz="1800" dirty="0"/>
              <a:t>Citizen Feedback application will provide an online way for citizen to give feedback or complaints for the maintenance of roads and other necessities. The Main objective of Citizen Feedback app is to make feedbacks or complaints easier to resolve, monitor and coordinate. This android app will provide a user interface to submit a complaint and follow it. Our App will provide citizens to submit complaints and problem to municipal corporation and let them solve the problem in less time. Citizen feedback will help the system or department to continuously improve their work and do their best for the citizens, an effort to identify the changes that needs to be done. After the complaint has been raised, complaint will be assigned to their respective department. Once the complaint is submitted citizen can check status there of complaint. </a:t>
            </a:r>
            <a:endParaRPr lang="en-IN" sz="1800" dirty="0"/>
          </a:p>
        </p:txBody>
      </p:sp>
    </p:spTree>
    <p:extLst>
      <p:ext uri="{BB962C8B-B14F-4D97-AF65-F5344CB8AC3E}">
        <p14:creationId xmlns:p14="http://schemas.microsoft.com/office/powerpoint/2010/main" val="190146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380" y="324596"/>
            <a:ext cx="8229240" cy="1142640"/>
          </a:xfrm>
        </p:spPr>
        <p:txBody>
          <a:bodyPr/>
          <a:lstStyle/>
          <a:p>
            <a:r>
              <a:rPr lang="en-IN" sz="3600" b="1" dirty="0">
                <a:latin typeface="Times New Roman" panose="02020603050405020304" pitchFamily="18" charset="0"/>
                <a:cs typeface="Times New Roman" panose="02020603050405020304" pitchFamily="18" charset="0"/>
              </a:rPr>
              <a:t>Project overview:</a:t>
            </a:r>
          </a:p>
        </p:txBody>
      </p:sp>
      <p:sp>
        <p:nvSpPr>
          <p:cNvPr id="3" name="Rectangle 2">
            <a:extLst>
              <a:ext uri="{FF2B5EF4-FFF2-40B4-BE49-F238E27FC236}">
                <a16:creationId xmlns:a16="http://schemas.microsoft.com/office/drawing/2014/main" id="{69E03C72-BB63-4B9A-9C6E-76ABE414588D}"/>
              </a:ext>
            </a:extLst>
          </p:cNvPr>
          <p:cNvSpPr/>
          <p:nvPr/>
        </p:nvSpPr>
        <p:spPr>
          <a:xfrm>
            <a:off x="457380" y="2176432"/>
            <a:ext cx="8229239" cy="2862322"/>
          </a:xfrm>
          <a:prstGeom prst="rect">
            <a:avLst/>
          </a:prstGeom>
        </p:spPr>
        <p:txBody>
          <a:bodyPr wrap="square">
            <a:spAutoFit/>
          </a:bodyPr>
          <a:lstStyle/>
          <a:p>
            <a:pPr marL="457200" indent="-457200">
              <a:buAutoNum type="arabicPeriod"/>
            </a:pPr>
            <a:r>
              <a:rPr lang="en-US" sz="1800" dirty="0"/>
              <a:t>Citizens have to register himself on application with their Phone/Email.</a:t>
            </a:r>
          </a:p>
          <a:p>
            <a:pPr marL="457200" indent="-457200">
              <a:buAutoNum type="arabicPeriod"/>
            </a:pPr>
            <a:r>
              <a:rPr lang="en-US" sz="1800" dirty="0"/>
              <a:t>After registration citizen will be directed to home screen where citizen can select the department in which they want to raise the complaints. </a:t>
            </a:r>
          </a:p>
          <a:p>
            <a:pPr marL="457200" indent="-457200">
              <a:buAutoNum type="arabicPeriod"/>
            </a:pPr>
            <a:r>
              <a:rPr lang="en-US" sz="1800" dirty="0"/>
              <a:t>Then citizen will need to enter details of the issues/ problems. </a:t>
            </a:r>
          </a:p>
          <a:p>
            <a:pPr marL="457200" indent="-457200">
              <a:buAutoNum type="arabicPeriod"/>
            </a:pPr>
            <a:r>
              <a:rPr lang="en-US" sz="1800" dirty="0"/>
              <a:t>After the submission of the complaint citizen can check the status in my complaint. </a:t>
            </a:r>
          </a:p>
          <a:p>
            <a:pPr marL="457200" indent="-457200">
              <a:buAutoNum type="arabicPeriod"/>
            </a:pPr>
            <a:r>
              <a:rPr lang="en-US" sz="1800" dirty="0"/>
              <a:t>After the complaint has been raised, complaint will be sent to the respective department. </a:t>
            </a:r>
          </a:p>
          <a:p>
            <a:pPr marL="457200" indent="-457200">
              <a:buAutoNum type="arabicPeriod"/>
            </a:pPr>
            <a:r>
              <a:rPr lang="en-US" sz="1800" dirty="0"/>
              <a:t>After the department receive the complaint, they will monitor and resolve the problems as soon as possible.</a:t>
            </a:r>
            <a:endParaRPr lang="en-IN" sz="1800" dirty="0"/>
          </a:p>
        </p:txBody>
      </p:sp>
    </p:spTree>
    <p:extLst>
      <p:ext uri="{BB962C8B-B14F-4D97-AF65-F5344CB8AC3E}">
        <p14:creationId xmlns:p14="http://schemas.microsoft.com/office/powerpoint/2010/main" val="761233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181" y="137028"/>
            <a:ext cx="8229240" cy="1142640"/>
          </a:xfrm>
        </p:spPr>
        <p:txBody>
          <a:bodyPr/>
          <a:lstStyle/>
          <a:p>
            <a:r>
              <a:rPr lang="en-IN" sz="2800" b="1" dirty="0">
                <a:latin typeface="Times New Roman" panose="02020603050405020304" pitchFamily="18" charset="0"/>
                <a:cs typeface="Times New Roman" panose="02020603050405020304" pitchFamily="18" charset="0"/>
              </a:rPr>
              <a:t>Workload distribution of the team</a:t>
            </a:r>
          </a:p>
        </p:txBody>
      </p:sp>
      <p:graphicFrame>
        <p:nvGraphicFramePr>
          <p:cNvPr id="6" name="Table 6">
            <a:extLst>
              <a:ext uri="{FF2B5EF4-FFF2-40B4-BE49-F238E27FC236}">
                <a16:creationId xmlns:a16="http://schemas.microsoft.com/office/drawing/2014/main" id="{E596F7D4-7251-42AD-980F-12B40A77843E}"/>
              </a:ext>
            </a:extLst>
          </p:cNvPr>
          <p:cNvGraphicFramePr>
            <a:graphicFrameLocks noGrp="1"/>
          </p:cNvGraphicFramePr>
          <p:nvPr>
            <p:extLst>
              <p:ext uri="{D42A27DB-BD31-4B8C-83A1-F6EECF244321}">
                <p14:modId xmlns:p14="http://schemas.microsoft.com/office/powerpoint/2010/main" val="2617149118"/>
              </p:ext>
            </p:extLst>
          </p:nvPr>
        </p:nvGraphicFramePr>
        <p:xfrm>
          <a:off x="1214284" y="2154083"/>
          <a:ext cx="6715432" cy="3028444"/>
        </p:xfrm>
        <a:graphic>
          <a:graphicData uri="http://schemas.openxmlformats.org/drawingml/2006/table">
            <a:tbl>
              <a:tblPr firstRow="1" bandRow="1">
                <a:tableStyleId>{5C22544A-7EE6-4342-B048-85BDC9FD1C3A}</a:tableStyleId>
              </a:tblPr>
              <a:tblGrid>
                <a:gridCol w="3357716">
                  <a:extLst>
                    <a:ext uri="{9D8B030D-6E8A-4147-A177-3AD203B41FA5}">
                      <a16:colId xmlns:a16="http://schemas.microsoft.com/office/drawing/2014/main" val="473657928"/>
                    </a:ext>
                  </a:extLst>
                </a:gridCol>
                <a:gridCol w="3357716">
                  <a:extLst>
                    <a:ext uri="{9D8B030D-6E8A-4147-A177-3AD203B41FA5}">
                      <a16:colId xmlns:a16="http://schemas.microsoft.com/office/drawing/2014/main" val="1804675712"/>
                    </a:ext>
                  </a:extLst>
                </a:gridCol>
              </a:tblGrid>
              <a:tr h="498031">
                <a:tc>
                  <a:txBody>
                    <a:bodyPr/>
                    <a:lstStyle/>
                    <a:p>
                      <a:pPr algn="ctr"/>
                      <a:r>
                        <a:rPr lang="en-IN" dirty="0"/>
                        <a:t>NAME</a:t>
                      </a:r>
                    </a:p>
                  </a:txBody>
                  <a:tcPr/>
                </a:tc>
                <a:tc>
                  <a:txBody>
                    <a:bodyPr/>
                    <a:lstStyle/>
                    <a:p>
                      <a:pPr algn="ctr"/>
                      <a:r>
                        <a:rPr lang="en-IN" dirty="0"/>
                        <a:t>WORKLOAD</a:t>
                      </a:r>
                    </a:p>
                  </a:txBody>
                  <a:tcPr/>
                </a:tc>
                <a:extLst>
                  <a:ext uri="{0D108BD9-81ED-4DB2-BD59-A6C34878D82A}">
                    <a16:rowId xmlns:a16="http://schemas.microsoft.com/office/drawing/2014/main" val="848863344"/>
                  </a:ext>
                </a:extLst>
              </a:tr>
              <a:tr h="498031">
                <a:tc>
                  <a:txBody>
                    <a:bodyPr/>
                    <a:lstStyle/>
                    <a:p>
                      <a:pPr algn="ctr"/>
                      <a:r>
                        <a:rPr lang="en-IN" dirty="0"/>
                        <a:t>Arqam Jamal Ansari</a:t>
                      </a:r>
                    </a:p>
                  </a:txBody>
                  <a:tcPr/>
                </a:tc>
                <a:tc>
                  <a:txBody>
                    <a:bodyPr/>
                    <a:lstStyle/>
                    <a:p>
                      <a:pPr algn="ctr"/>
                      <a:r>
                        <a:rPr lang="en-IN" dirty="0"/>
                        <a:t>Design and Implementation</a:t>
                      </a:r>
                    </a:p>
                  </a:txBody>
                  <a:tcPr/>
                </a:tc>
                <a:extLst>
                  <a:ext uri="{0D108BD9-81ED-4DB2-BD59-A6C34878D82A}">
                    <a16:rowId xmlns:a16="http://schemas.microsoft.com/office/drawing/2014/main" val="2501302462"/>
                  </a:ext>
                </a:extLst>
              </a:tr>
              <a:tr h="498031">
                <a:tc>
                  <a:txBody>
                    <a:bodyPr/>
                    <a:lstStyle/>
                    <a:p>
                      <a:pPr algn="ctr"/>
                      <a:r>
                        <a:rPr lang="en-IN" dirty="0"/>
                        <a:t>Chirag Khurana</a:t>
                      </a:r>
                    </a:p>
                  </a:txBody>
                  <a:tcPr/>
                </a:tc>
                <a:tc>
                  <a:txBody>
                    <a:bodyPr/>
                    <a:lstStyle/>
                    <a:p>
                      <a:pPr algn="ctr"/>
                      <a:r>
                        <a:rPr lang="en-IN" b="0" dirty="0">
                          <a:solidFill>
                            <a:schemeClr val="tx1"/>
                          </a:solidFill>
                        </a:rPr>
                        <a:t>Electricity, Municipal Corporation,</a:t>
                      </a:r>
                    </a:p>
                    <a:p>
                      <a:pPr algn="ctr"/>
                      <a:r>
                        <a:rPr lang="en-IN" b="0" dirty="0">
                          <a:solidFill>
                            <a:schemeClr val="tx1"/>
                          </a:solidFill>
                        </a:rPr>
                        <a:t>Security</a:t>
                      </a:r>
                    </a:p>
                  </a:txBody>
                  <a:tcPr/>
                </a:tc>
                <a:extLst>
                  <a:ext uri="{0D108BD9-81ED-4DB2-BD59-A6C34878D82A}">
                    <a16:rowId xmlns:a16="http://schemas.microsoft.com/office/drawing/2014/main" val="2613837096"/>
                  </a:ext>
                </a:extLst>
              </a:tr>
              <a:tr h="498031">
                <a:tc>
                  <a:txBody>
                    <a:bodyPr/>
                    <a:lstStyle/>
                    <a:p>
                      <a:pPr algn="ctr"/>
                      <a:r>
                        <a:rPr lang="en-IN" dirty="0"/>
                        <a:t>Gaurav Gambhir</a:t>
                      </a:r>
                    </a:p>
                  </a:txBody>
                  <a:tcPr/>
                </a:tc>
                <a:tc>
                  <a:txBody>
                    <a:bodyPr/>
                    <a:lstStyle/>
                    <a:p>
                      <a:pPr algn="ctr"/>
                      <a:r>
                        <a:rPr lang="en-IN" b="0" dirty="0">
                          <a:solidFill>
                            <a:schemeClr val="tx1"/>
                          </a:solidFill>
                        </a:rPr>
                        <a:t>Transport, Medical Care, </a:t>
                      </a:r>
                    </a:p>
                    <a:p>
                      <a:pPr algn="ctr"/>
                      <a:r>
                        <a:rPr lang="en-IN" b="0" dirty="0">
                          <a:solidFill>
                            <a:schemeClr val="tx1"/>
                          </a:solidFill>
                        </a:rPr>
                        <a:t>Education</a:t>
                      </a:r>
                    </a:p>
                  </a:txBody>
                  <a:tcPr/>
                </a:tc>
                <a:extLst>
                  <a:ext uri="{0D108BD9-81ED-4DB2-BD59-A6C34878D82A}">
                    <a16:rowId xmlns:a16="http://schemas.microsoft.com/office/drawing/2014/main" val="87957059"/>
                  </a:ext>
                </a:extLst>
              </a:tr>
              <a:tr h="498031">
                <a:tc>
                  <a:txBody>
                    <a:bodyPr/>
                    <a:lstStyle/>
                    <a:p>
                      <a:pPr algn="ctr"/>
                      <a:r>
                        <a:rPr lang="en-IN" dirty="0"/>
                        <a:t>Lalit Sharma</a:t>
                      </a:r>
                    </a:p>
                  </a:txBody>
                  <a:tcPr/>
                </a:tc>
                <a:tc>
                  <a:txBody>
                    <a:bodyPr/>
                    <a:lstStyle/>
                    <a:p>
                      <a:pPr algn="ctr"/>
                      <a:r>
                        <a:rPr lang="en-IN" dirty="0"/>
                        <a:t>Implementation and Testing</a:t>
                      </a:r>
                    </a:p>
                  </a:txBody>
                  <a:tcPr/>
                </a:tc>
                <a:extLst>
                  <a:ext uri="{0D108BD9-81ED-4DB2-BD59-A6C34878D82A}">
                    <a16:rowId xmlns:a16="http://schemas.microsoft.com/office/drawing/2014/main" val="2306559873"/>
                  </a:ext>
                </a:extLst>
              </a:tr>
              <a:tr h="498031">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289162930"/>
                  </a:ext>
                </a:extLst>
              </a:tr>
            </a:tbl>
          </a:graphicData>
        </a:graphic>
      </p:graphicFrame>
    </p:spTree>
    <p:extLst>
      <p:ext uri="{BB962C8B-B14F-4D97-AF65-F5344CB8AC3E}">
        <p14:creationId xmlns:p14="http://schemas.microsoft.com/office/powerpoint/2010/main" val="177332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2"/>
          <p:cNvSpPr txBox="1"/>
          <p:nvPr/>
        </p:nvSpPr>
        <p:spPr>
          <a:xfrm>
            <a:off x="457200" y="1295280"/>
            <a:ext cx="8229240" cy="5181120"/>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36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36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36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40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400"/>
              </a:spcBef>
              <a:spcAft>
                <a:spcPts val="0"/>
              </a:spcAft>
              <a:buNone/>
            </a:pPr>
            <a:endParaRPr sz="1600" b="0" i="0" u="none" strike="noStrike" cap="none" dirty="0">
              <a:solidFill>
                <a:srgbClr val="000000"/>
              </a:solidFill>
              <a:latin typeface="Calibri"/>
              <a:ea typeface="Calibri"/>
              <a:cs typeface="Calibri"/>
              <a:sym typeface="Calibri"/>
            </a:endParaRPr>
          </a:p>
        </p:txBody>
      </p:sp>
      <p:sp>
        <p:nvSpPr>
          <p:cNvPr id="3" name="Title 2"/>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Improvement/Work done from the last evaluation</a:t>
            </a:r>
          </a:p>
        </p:txBody>
      </p:sp>
      <p:sp>
        <p:nvSpPr>
          <p:cNvPr id="2" name="TextBox 1">
            <a:extLst>
              <a:ext uri="{FF2B5EF4-FFF2-40B4-BE49-F238E27FC236}">
                <a16:creationId xmlns:a16="http://schemas.microsoft.com/office/drawing/2014/main" id="{223DF777-9989-47C8-8623-CA2E20F2284A}"/>
              </a:ext>
            </a:extLst>
          </p:cNvPr>
          <p:cNvSpPr txBox="1"/>
          <p:nvPr/>
        </p:nvSpPr>
        <p:spPr>
          <a:xfrm>
            <a:off x="457200" y="1900681"/>
            <a:ext cx="5276850" cy="3970318"/>
          </a:xfrm>
          <a:prstGeom prst="rect">
            <a:avLst/>
          </a:prstGeom>
          <a:noFill/>
        </p:spPr>
        <p:txBody>
          <a:bodyPr wrap="square" rtlCol="0">
            <a:spAutoFit/>
          </a:bodyPr>
          <a:lstStyle/>
          <a:p>
            <a:pPr marL="342900" indent="-342900">
              <a:buAutoNum type="arabicPeriod"/>
            </a:pPr>
            <a:r>
              <a:rPr lang="en-IN" sz="1600" dirty="0"/>
              <a:t>Completed all departments mentioned earlier</a:t>
            </a:r>
          </a:p>
          <a:p>
            <a:pPr marL="342900" indent="-342900">
              <a:buAutoNum type="arabicPeriod"/>
            </a:pPr>
            <a:endParaRPr lang="en-IN" sz="1600" dirty="0"/>
          </a:p>
          <a:p>
            <a:pPr marL="342900" indent="-342900">
              <a:buAutoNum type="arabicPeriod"/>
            </a:pPr>
            <a:r>
              <a:rPr lang="en-IN" sz="1600" dirty="0"/>
              <a:t>Implemented My Complaints fragment</a:t>
            </a:r>
          </a:p>
          <a:p>
            <a:endParaRPr lang="en-IN" sz="1600" dirty="0"/>
          </a:p>
          <a:p>
            <a:r>
              <a:rPr lang="en-IN" sz="1600" dirty="0"/>
              <a:t>3.    Research paper submitted to IEEE conference</a:t>
            </a:r>
          </a:p>
          <a:p>
            <a:pPr marL="342900" indent="-342900">
              <a:buAutoNum type="arabicPeriod"/>
            </a:pPr>
            <a:endParaRPr lang="en-IN" sz="1600" dirty="0"/>
          </a:p>
          <a:p>
            <a:pPr marL="342900" indent="-342900">
              <a:buAutoNum type="arabicPeriod" startAt="4"/>
            </a:pPr>
            <a:r>
              <a:rPr lang="en-IN" sz="1600" dirty="0"/>
              <a:t>Names of department completed:</a:t>
            </a:r>
          </a:p>
          <a:p>
            <a:endParaRPr lang="en-IN" sz="1600" dirty="0"/>
          </a:p>
          <a:p>
            <a:r>
              <a:rPr lang="en-IN" sz="1600" dirty="0"/>
              <a:t>	</a:t>
            </a:r>
            <a:r>
              <a:rPr lang="en-IN" sz="1600" dirty="0" err="1"/>
              <a:t>i</a:t>
            </a:r>
            <a:r>
              <a:rPr lang="en-IN" sz="1600" dirty="0"/>
              <a:t>)   Electricity</a:t>
            </a:r>
          </a:p>
          <a:p>
            <a:r>
              <a:rPr lang="en-IN" sz="1600" dirty="0"/>
              <a:t>	ii)  Security</a:t>
            </a:r>
          </a:p>
          <a:p>
            <a:r>
              <a:rPr lang="en-IN" sz="1600" dirty="0"/>
              <a:t>	iii) Education</a:t>
            </a:r>
          </a:p>
          <a:p>
            <a:r>
              <a:rPr lang="en-IN" sz="1600" dirty="0"/>
              <a:t>	iv) Medical Care</a:t>
            </a:r>
          </a:p>
          <a:p>
            <a:r>
              <a:rPr lang="en-IN" sz="1600" dirty="0"/>
              <a:t>	v)  Municipal Corporation</a:t>
            </a:r>
          </a:p>
          <a:p>
            <a:r>
              <a:rPr lang="en-IN" sz="1600" dirty="0"/>
              <a:t>	vi) Transport</a:t>
            </a:r>
          </a:p>
          <a:p>
            <a:r>
              <a:rPr lang="en-IN" dirty="0"/>
              <a:t>            </a:t>
            </a:r>
          </a:p>
          <a:p>
            <a:pPr marL="342900" indent="-342900">
              <a:buAutoNum type="arabicPeriod"/>
            </a:pPr>
            <a:endParaRPr lang="en-IN" dirty="0"/>
          </a:p>
        </p:txBody>
      </p:sp>
      <p:pic>
        <p:nvPicPr>
          <p:cNvPr id="6" name="Picture 5">
            <a:extLst>
              <a:ext uri="{FF2B5EF4-FFF2-40B4-BE49-F238E27FC236}">
                <a16:creationId xmlns:a16="http://schemas.microsoft.com/office/drawing/2014/main" id="{F61BDB47-32BC-44D8-9A90-F0A554578DB6}"/>
              </a:ext>
            </a:extLst>
          </p:cNvPr>
          <p:cNvPicPr>
            <a:picLocks noChangeAspect="1"/>
          </p:cNvPicPr>
          <p:nvPr/>
        </p:nvPicPr>
        <p:blipFill rotWithShape="1">
          <a:blip r:embed="rId3"/>
          <a:srcRect l="2473" t="3346"/>
          <a:stretch/>
        </p:blipFill>
        <p:spPr>
          <a:xfrm>
            <a:off x="6153150" y="1590674"/>
            <a:ext cx="2441768" cy="50077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Proof of paper accepted or communicated/ Hackathon/ Patent</a:t>
            </a:r>
          </a:p>
        </p:txBody>
      </p:sp>
      <p:pic>
        <p:nvPicPr>
          <p:cNvPr id="7" name="Picture 6">
            <a:extLst>
              <a:ext uri="{FF2B5EF4-FFF2-40B4-BE49-F238E27FC236}">
                <a16:creationId xmlns:a16="http://schemas.microsoft.com/office/drawing/2014/main" id="{AFE789C4-C152-4B75-8000-3C1D0E33071F}"/>
              </a:ext>
            </a:extLst>
          </p:cNvPr>
          <p:cNvPicPr>
            <a:picLocks noChangeAspect="1"/>
          </p:cNvPicPr>
          <p:nvPr/>
        </p:nvPicPr>
        <p:blipFill>
          <a:blip r:embed="rId2"/>
          <a:stretch>
            <a:fillRect/>
          </a:stretch>
        </p:blipFill>
        <p:spPr>
          <a:xfrm>
            <a:off x="0" y="1664970"/>
            <a:ext cx="8686620" cy="4282232"/>
          </a:xfrm>
          <a:prstGeom prst="rect">
            <a:avLst/>
          </a:prstGeom>
        </p:spPr>
      </p:pic>
    </p:spTree>
    <p:extLst>
      <p:ext uri="{BB962C8B-B14F-4D97-AF65-F5344CB8AC3E}">
        <p14:creationId xmlns:p14="http://schemas.microsoft.com/office/powerpoint/2010/main" val="102244299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886</TotalTime>
  <Words>471</Words>
  <Application>Microsoft Office PowerPoint</Application>
  <PresentationFormat>On-screen Show (4:3)</PresentationFormat>
  <Paragraphs>62</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PowerPoint Presentation</vt:lpstr>
      <vt:lpstr>Approval from guide for the evaluation</vt:lpstr>
      <vt:lpstr>Abstract</vt:lpstr>
      <vt:lpstr>Project overview:</vt:lpstr>
      <vt:lpstr>Workload distribution of the team</vt:lpstr>
      <vt:lpstr>Improvement/Work done from the last evaluation</vt:lpstr>
      <vt:lpstr>Proof of paper accepted or communicated/ Hackathon/ Patent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Chirag khurana</cp:lastModifiedBy>
  <cp:revision>21</cp:revision>
  <dcterms:created xsi:type="dcterms:W3CDTF">2019-03-30T06:52:13Z</dcterms:created>
  <dcterms:modified xsi:type="dcterms:W3CDTF">2022-04-02T04:01:05Z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