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2" r:id="rId5"/>
    <p:sldId id="263" r:id="rId6"/>
    <p:sldId id="264" r:id="rId7"/>
    <p:sldId id="265" r:id="rId8"/>
    <p:sldId id="260" r:id="rId9"/>
    <p:sldId id="266"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47"/>
    <a:srgbClr val="FF8001"/>
    <a:srgbClr val="FF9900"/>
    <a:srgbClr val="5EEC3C"/>
    <a:srgbClr val="FFABC9"/>
    <a:srgbClr val="FFFF21"/>
    <a:srgbClr val="9900CC"/>
    <a:srgbClr val="D99B01"/>
    <a:srgbClr val="FF66CC"/>
    <a:srgbClr val="FF6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EBA4C-192D-4D67-B119-80A087D24E3A}"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8AEA-F15B-4634-9119-6B2B8DE381AA}" type="slidenum">
              <a:rPr lang="en-IN" smtClean="0"/>
              <a:t>‹#›</a:t>
            </a:fld>
            <a:endParaRPr lang="en-IN"/>
          </a:p>
        </p:txBody>
      </p:sp>
    </p:spTree>
    <p:extLst>
      <p:ext uri="{BB962C8B-B14F-4D97-AF65-F5344CB8AC3E}">
        <p14:creationId xmlns:p14="http://schemas.microsoft.com/office/powerpoint/2010/main" val="27574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8AEA-F15B-4634-9119-6B2B8DE381AA}" type="slidenum">
              <a:rPr lang="en-IN" smtClean="0"/>
              <a:t>1</a:t>
            </a:fld>
            <a:endParaRPr lang="en-IN"/>
          </a:p>
        </p:txBody>
      </p:sp>
    </p:spTree>
    <p:extLst>
      <p:ext uri="{BB962C8B-B14F-4D97-AF65-F5344CB8AC3E}">
        <p14:creationId xmlns:p14="http://schemas.microsoft.com/office/powerpoint/2010/main" val="246272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266340"/>
            <a:ext cx="732984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3793388"/>
            <a:ext cx="7329840" cy="610821"/>
          </a:xfrm>
          <a:noFill/>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7329840" cy="1527050"/>
          </a:xfrm>
        </p:spPr>
        <p:txBody>
          <a:bodyPr/>
          <a:lstStyle/>
          <a:p>
            <a:r>
              <a:rPr lang="en-US" dirty="0"/>
              <a:t>Citizen Feedback on </a:t>
            </a:r>
            <a:br>
              <a:rPr lang="en-US" dirty="0"/>
            </a:br>
            <a:r>
              <a:rPr lang="en-US" dirty="0"/>
              <a:t>Maintenance of Road (Complaint Box)</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3887D1-E02F-408D-8D59-406B4B411750}"/>
              </a:ext>
            </a:extLst>
          </p:cNvPr>
          <p:cNvSpPr/>
          <p:nvPr/>
        </p:nvSpPr>
        <p:spPr>
          <a:xfrm>
            <a:off x="296260" y="2419045"/>
            <a:ext cx="2459712" cy="584775"/>
          </a:xfrm>
          <a:prstGeom prst="rect">
            <a:avLst/>
          </a:prstGeom>
        </p:spPr>
        <p:txBody>
          <a:bodyPr wrap="none">
            <a:spAutoFit/>
          </a:bodyPr>
          <a:lstStyle/>
          <a:p>
            <a:r>
              <a:rPr lang="en-IN" sz="3200" dirty="0">
                <a:solidFill>
                  <a:srgbClr val="FFC000"/>
                </a:solidFill>
              </a:rPr>
              <a:t>DFD-&gt; Level 2</a:t>
            </a:r>
          </a:p>
        </p:txBody>
      </p:sp>
      <p:pic>
        <p:nvPicPr>
          <p:cNvPr id="4" name="Picture 3">
            <a:extLst>
              <a:ext uri="{FF2B5EF4-FFF2-40B4-BE49-F238E27FC236}">
                <a16:creationId xmlns:a16="http://schemas.microsoft.com/office/drawing/2014/main" id="{C6447607-EAFE-446D-BE5C-33D45D441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1044700"/>
            <a:ext cx="5448196" cy="3938861"/>
          </a:xfrm>
          <a:prstGeom prst="rect">
            <a:avLst/>
          </a:prstGeom>
        </p:spPr>
      </p:pic>
    </p:spTree>
    <p:extLst>
      <p:ext uri="{BB962C8B-B14F-4D97-AF65-F5344CB8AC3E}">
        <p14:creationId xmlns:p14="http://schemas.microsoft.com/office/powerpoint/2010/main" val="167286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This is an android application that will enable citizens to provide feedback or complaints for the maintenance of roads and other necessities. </a:t>
            </a:r>
          </a:p>
          <a:p>
            <a:r>
              <a:rPr lang="en-US" sz="2000" dirty="0">
                <a:effectLst/>
                <a:latin typeface="Times New Roman" panose="02020603050405020304" pitchFamily="18" charset="0"/>
                <a:ea typeface="Times New Roman" panose="02020603050405020304" pitchFamily="18" charset="0"/>
              </a:rPr>
              <a:t>This will enable authorities to act on these complaints effortlessly. </a:t>
            </a:r>
          </a:p>
          <a:p>
            <a:r>
              <a:rPr lang="en-IN" sz="2000" dirty="0">
                <a:effectLst/>
                <a:latin typeface="Times New Roman" panose="02020603050405020304" pitchFamily="18" charset="0"/>
                <a:ea typeface="Times New Roman" panose="02020603050405020304" pitchFamily="18" charset="0"/>
              </a:rPr>
              <a:t>Complaints and feedback from citizens are a powerful quality management tool for Local Municipalities</a:t>
            </a:r>
            <a:r>
              <a:rPr lang="en-IN" sz="2000" dirty="0">
                <a:solidFill>
                  <a:srgbClr val="000000"/>
                </a:solidFill>
                <a:effectLst/>
                <a:latin typeface="Times New Roman" panose="02020603050405020304" pitchFamily="18" charset="0"/>
                <a:ea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Listening to citizen feedback can therefore be a continuous improvement strategy and in order to get the best out of it, an effort to identify its components needs to be done. </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Problem Statement</a:t>
            </a:r>
          </a:p>
        </p:txBody>
      </p:sp>
      <p:sp>
        <p:nvSpPr>
          <p:cNvPr id="5" name="Content Placeholder 4"/>
          <p:cNvSpPr>
            <a:spLocks noGrp="1"/>
          </p:cNvSpPr>
          <p:nvPr>
            <p:ph idx="1"/>
          </p:nvPr>
        </p:nvSpPr>
        <p:spPr/>
        <p:txBody>
          <a:bodyPr>
            <a:normAutofit lnSpcReduction="10000"/>
          </a:bodyPr>
          <a:lstStyle/>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In India, the fact is, we don’t have any direct communication between the government and public in an efficient way for solving the problems like broken roads, street light bulb fused etc. </a:t>
            </a: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There is no such way for getting a problem solved as one has to go through the hassles of registering the complaint to respective departments which in turn forward to the concern officers and then the problem may or may not get solved and also takes a lot of time.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92F-5C9C-495B-AB50-2DA6E3A905EE}"/>
              </a:ext>
            </a:extLst>
          </p:cNvPr>
          <p:cNvSpPr>
            <a:spLocks noGrp="1"/>
          </p:cNvSpPr>
          <p:nvPr>
            <p:ph type="title"/>
          </p:nvPr>
        </p:nvSpPr>
        <p:spPr/>
        <p:txBody>
          <a:bodyPr>
            <a:normAutofit fontScale="90000"/>
          </a:bodyPr>
          <a:lstStyle/>
          <a:p>
            <a:r>
              <a:rPr lang="en-IN" dirty="0"/>
              <a:t>Methodology</a:t>
            </a:r>
          </a:p>
        </p:txBody>
      </p:sp>
      <p:sp>
        <p:nvSpPr>
          <p:cNvPr id="3" name="Content Placeholder 2">
            <a:extLst>
              <a:ext uri="{FF2B5EF4-FFF2-40B4-BE49-F238E27FC236}">
                <a16:creationId xmlns:a16="http://schemas.microsoft.com/office/drawing/2014/main" id="{35F00F58-3493-45AD-A6A0-85B660FF53B5}"/>
              </a:ext>
            </a:extLst>
          </p:cNvPr>
          <p:cNvSpPr>
            <a:spLocks noGrp="1"/>
          </p:cNvSpPr>
          <p:nvPr>
            <p:ph idx="1"/>
          </p:nvPr>
        </p:nvSpPr>
        <p:spPr/>
        <p:txBody>
          <a:bodyPr>
            <a:normAutofit/>
          </a:bodyPr>
          <a:lstStyle/>
          <a:p>
            <a:r>
              <a:rPr lang="en-IN" sz="2000" dirty="0">
                <a:latin typeface="Times New Roman" panose="02020603050405020304" pitchFamily="18" charset="0"/>
                <a:ea typeface="Calibri" panose="020F0502020204030204" pitchFamily="34" charset="0"/>
                <a:cs typeface="Times New Roman" panose="02020603050405020304" pitchFamily="18" charset="0"/>
              </a:rPr>
              <a:t>Citizens have to register yourself on application with their Phone/Email.</a:t>
            </a:r>
          </a:p>
          <a:p>
            <a:r>
              <a:rPr lang="en-IN" sz="2000" dirty="0">
                <a:latin typeface="Times New Roman" panose="02020603050405020304" pitchFamily="18" charset="0"/>
                <a:ea typeface="Calibri" panose="020F0502020204030204" pitchFamily="34" charset="0"/>
                <a:cs typeface="Times New Roman" panose="02020603050405020304" pitchFamily="18" charset="0"/>
              </a:rPr>
              <a:t>Then citizens can raise complaints and submit feedbacks.</a:t>
            </a:r>
          </a:p>
          <a:p>
            <a:r>
              <a:rPr lang="en-IN" sz="2000" dirty="0">
                <a:latin typeface="Times New Roman" panose="02020603050405020304" pitchFamily="18" charset="0"/>
                <a:ea typeface="Calibri" panose="020F0502020204030204" pitchFamily="34" charset="0"/>
                <a:cs typeface="Times New Roman" panose="02020603050405020304" pitchFamily="18" charset="0"/>
              </a:rPr>
              <a:t>After the complaint has been raised, Admin will review the complaints and take action respectively.</a:t>
            </a:r>
          </a:p>
          <a:p>
            <a:r>
              <a:rPr lang="en-IN" sz="2000" dirty="0">
                <a:latin typeface="Times New Roman" panose="02020603050405020304" pitchFamily="18" charset="0"/>
                <a:ea typeface="Calibri" panose="020F0502020204030204" pitchFamily="34" charset="0"/>
                <a:cs typeface="Times New Roman" panose="02020603050405020304" pitchFamily="18" charset="0"/>
              </a:rPr>
              <a:t>Citizens can check Status of their complaints.</a:t>
            </a:r>
          </a:p>
        </p:txBody>
      </p:sp>
    </p:spTree>
    <p:extLst>
      <p:ext uri="{BB962C8B-B14F-4D97-AF65-F5344CB8AC3E}">
        <p14:creationId xmlns:p14="http://schemas.microsoft.com/office/powerpoint/2010/main" val="128598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DE14-E2AB-4A44-8D40-B6D90D1EFBD7}"/>
              </a:ext>
            </a:extLst>
          </p:cNvPr>
          <p:cNvSpPr>
            <a:spLocks noGrp="1"/>
          </p:cNvSpPr>
          <p:nvPr>
            <p:ph type="title"/>
          </p:nvPr>
        </p:nvSpPr>
        <p:spPr/>
        <p:txBody>
          <a:bodyPr>
            <a:normAutofit fontScale="90000"/>
          </a:bodyPr>
          <a:lstStyle/>
          <a:p>
            <a:r>
              <a:rPr lang="en-IN" dirty="0"/>
              <a:t>Software Required</a:t>
            </a:r>
          </a:p>
        </p:txBody>
      </p:sp>
      <p:sp>
        <p:nvSpPr>
          <p:cNvPr id="3" name="Content Placeholder 2">
            <a:extLst>
              <a:ext uri="{FF2B5EF4-FFF2-40B4-BE49-F238E27FC236}">
                <a16:creationId xmlns:a16="http://schemas.microsoft.com/office/drawing/2014/main" id="{D30B3543-BC0B-4DD5-9FC3-6F25C51695A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Android Studio</a:t>
            </a:r>
          </a:p>
          <a:p>
            <a:pPr lvl="1"/>
            <a:r>
              <a:rPr lang="en-US" sz="1200" b="0" i="0" dirty="0">
                <a:effectLst/>
                <a:latin typeface="Times New Roman" panose="02020603050405020304" pitchFamily="18" charset="0"/>
                <a:cs typeface="Times New Roman" panose="02020603050405020304" pitchFamily="18" charset="0"/>
              </a:rPr>
              <a:t>Android Studio provides the fastest tools for building apps on every type of Android device.</a:t>
            </a:r>
          </a:p>
          <a:p>
            <a:pPr lvl="1"/>
            <a:r>
              <a:rPr lang="en-US" sz="1200" b="0" i="0" dirty="0">
                <a:effectLst/>
                <a:latin typeface="Times New Roman" panose="02020603050405020304" pitchFamily="18" charset="0"/>
                <a:cs typeface="Times New Roman" panose="02020603050405020304" pitchFamily="18" charset="0"/>
              </a:rPr>
              <a:t>Android Studio is the official integrated development environment for Google's Android operating system, built on JetBrains' IntelliJ IDEA software and designed specifically for Android development.</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Firebase</a:t>
            </a:r>
          </a:p>
          <a:p>
            <a:pPr lvl="1"/>
            <a:r>
              <a:rPr lang="en-US" sz="1200" b="1" i="0" dirty="0">
                <a:effectLst/>
                <a:latin typeface="Times New Roman" panose="02020603050405020304" pitchFamily="18" charset="0"/>
                <a:cs typeface="Times New Roman" panose="02020603050405020304" pitchFamily="18" charset="0"/>
              </a:rPr>
              <a:t>Firebase Authentication: Firebase</a:t>
            </a:r>
            <a:r>
              <a:rPr lang="en-US" sz="1200" b="0" i="0" dirty="0">
                <a:effectLst/>
                <a:latin typeface="Times New Roman" panose="02020603050405020304" pitchFamily="18" charset="0"/>
                <a:cs typeface="Times New Roman" panose="02020603050405020304" pitchFamily="18" charset="0"/>
              </a:rPr>
              <a:t> security applies Google's internal expertise to easily build app sign-ins. Develop simple, free multi-platform sign-in with </a:t>
            </a:r>
            <a:r>
              <a:rPr lang="en-US" sz="1200" b="1" i="0" dirty="0">
                <a:effectLst/>
                <a:latin typeface="Times New Roman" panose="02020603050405020304" pitchFamily="18" charset="0"/>
                <a:cs typeface="Times New Roman" panose="02020603050405020304" pitchFamily="18" charset="0"/>
              </a:rPr>
              <a:t>Firebase Authentication</a:t>
            </a:r>
            <a:r>
              <a:rPr lang="en-US" sz="1200" b="0" i="0" dirty="0">
                <a:effectLst/>
                <a:latin typeface="Times New Roman" panose="02020603050405020304" pitchFamily="18" charset="0"/>
                <a:cs typeface="Times New Roman" panose="02020603050405020304" pitchFamily="18" charset="0"/>
              </a:rPr>
              <a:t>.</a:t>
            </a:r>
            <a:r>
              <a:rPr lang="en-US" sz="1000" b="0" i="0" dirty="0">
                <a:solidFill>
                  <a:srgbClr val="BDC1C6"/>
                </a:solidFill>
                <a:effectLst/>
                <a:latin typeface="arial" panose="020B0604020202020204" pitchFamily="34" charset="0"/>
              </a:rPr>
              <a:t> </a:t>
            </a:r>
          </a:p>
          <a:p>
            <a:pPr lvl="1"/>
            <a:r>
              <a:rPr lang="en-US" sz="1200" b="1" i="0" dirty="0">
                <a:effectLst/>
                <a:latin typeface="Times New Roman" panose="02020603050405020304" pitchFamily="18" charset="0"/>
                <a:cs typeface="Times New Roman" panose="02020603050405020304" pitchFamily="18" charset="0"/>
              </a:rPr>
              <a:t>Firebase Realtime Database: </a:t>
            </a:r>
            <a:r>
              <a:rPr lang="en-US" sz="1200" b="0" i="0" dirty="0">
                <a:effectLst/>
                <a:latin typeface="Times New Roman" panose="02020603050405020304" pitchFamily="18" charset="0"/>
                <a:cs typeface="Times New Roman" panose="02020603050405020304" pitchFamily="18" charset="0"/>
              </a:rPr>
              <a:t>Store &amp; sync data between your users in </a:t>
            </a:r>
            <a:r>
              <a:rPr lang="en-US" sz="1200" b="1" i="0" dirty="0">
                <a:effectLst/>
                <a:latin typeface="Times New Roman" panose="02020603050405020304" pitchFamily="18" charset="0"/>
                <a:cs typeface="Times New Roman" panose="02020603050405020304" pitchFamily="18" charset="0"/>
              </a:rPr>
              <a:t>Realtime</a:t>
            </a:r>
            <a:r>
              <a:rPr lang="en-US" sz="1200" b="0" i="0" dirty="0">
                <a:effectLst/>
                <a:latin typeface="Times New Roman" panose="02020603050405020304" pitchFamily="18" charset="0"/>
                <a:cs typeface="Times New Roman" panose="02020603050405020304" pitchFamily="18" charset="0"/>
              </a:rPr>
              <a:t> with the </a:t>
            </a:r>
            <a:r>
              <a:rPr lang="en-US" sz="1200" b="1" i="0" dirty="0">
                <a:effectLst/>
                <a:latin typeface="Times New Roman" panose="02020603050405020304" pitchFamily="18" charset="0"/>
                <a:cs typeface="Times New Roman" panose="02020603050405020304" pitchFamily="18" charset="0"/>
              </a:rPr>
              <a:t>Firebase Realtime</a:t>
            </a:r>
            <a:r>
              <a:rPr lang="en-US" sz="1200" b="0" i="0" dirty="0">
                <a:effectLst/>
                <a:latin typeface="Times New Roman" panose="02020603050405020304" pitchFamily="18" charset="0"/>
                <a:cs typeface="Times New Roman" panose="02020603050405020304" pitchFamily="18" charset="0"/>
              </a:rPr>
              <a:t> Database. Optimize for offline use and build strong user-based security for your app.</a:t>
            </a:r>
            <a:endParaRPr lang="en-IN" sz="12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1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3C13-EDDE-45CE-8AC5-EF1661575DC0}"/>
              </a:ext>
            </a:extLst>
          </p:cNvPr>
          <p:cNvSpPr>
            <a:spLocks noGrp="1"/>
          </p:cNvSpPr>
          <p:nvPr>
            <p:ph type="title"/>
          </p:nvPr>
        </p:nvSpPr>
        <p:spPr/>
        <p:txBody>
          <a:bodyPr>
            <a:normAutofit fontScale="90000"/>
          </a:bodyPr>
          <a:lstStyle/>
          <a:p>
            <a:r>
              <a:rPr lang="en-IN" dirty="0"/>
              <a:t>Hardware Required</a:t>
            </a:r>
          </a:p>
        </p:txBody>
      </p:sp>
      <p:sp>
        <p:nvSpPr>
          <p:cNvPr id="3" name="Content Placeholder 2">
            <a:extLst>
              <a:ext uri="{FF2B5EF4-FFF2-40B4-BE49-F238E27FC236}">
                <a16:creationId xmlns:a16="http://schemas.microsoft.com/office/drawing/2014/main" id="{5CF9353D-081E-48F7-80D0-3EC15D038D33}"/>
              </a:ext>
            </a:extLst>
          </p:cNvPr>
          <p:cNvSpPr>
            <a:spLocks noGrp="1"/>
          </p:cNvSpPr>
          <p:nvPr>
            <p:ph idx="1"/>
          </p:nvPr>
        </p:nvSpPr>
        <p:spPr/>
        <p:txBody>
          <a:bodyPr/>
          <a:lstStyle/>
          <a:p>
            <a:r>
              <a:rPr lang="en-IN" sz="2200" dirty="0">
                <a:latin typeface="Times New Roman" panose="02020603050405020304" pitchFamily="18" charset="0"/>
                <a:ea typeface="Times New Roman" panose="02020603050405020304" pitchFamily="18" charset="0"/>
                <a:cs typeface="Times New Roman" panose="02020603050405020304" pitchFamily="18" charset="0"/>
              </a:rPr>
              <a:t>Microsoft Windows 7/8/10 (32-bit or 64-bit)</a:t>
            </a:r>
          </a:p>
          <a:p>
            <a:r>
              <a:rPr lang="en-IN" sz="2200" dirty="0">
                <a:latin typeface="Times New Roman" panose="02020603050405020304" pitchFamily="18" charset="0"/>
                <a:ea typeface="Times New Roman" panose="02020603050405020304" pitchFamily="18" charset="0"/>
                <a:cs typeface="Times New Roman" panose="02020603050405020304" pitchFamily="18" charset="0"/>
              </a:rPr>
              <a:t>3 GB RAM minimum, 8 GB RAM recommended (plus 1 GB for the Android Emulator)</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IN" sz="2200" dirty="0">
                <a:latin typeface="Times New Roman" panose="02020603050405020304" pitchFamily="18" charset="0"/>
                <a:ea typeface="Times New Roman" panose="02020603050405020304" pitchFamily="18" charset="0"/>
                <a:cs typeface="Times New Roman" panose="02020603050405020304" pitchFamily="18" charset="0"/>
              </a:rPr>
              <a:t>2 GB of available disk space minimum, 4 GB recommended (500 MB for IDE plus 1.5 GB for Android SDK and emulator system image)</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361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8CF-77F3-4CE2-A7BF-8F5C643BB7E1}"/>
              </a:ext>
            </a:extLst>
          </p:cNvPr>
          <p:cNvSpPr>
            <a:spLocks noGrp="1"/>
          </p:cNvSpPr>
          <p:nvPr>
            <p:ph type="title"/>
          </p:nvPr>
        </p:nvSpPr>
        <p:spPr/>
        <p:txBody>
          <a:bodyPr>
            <a:normAutofit fontScale="90000"/>
          </a:bodyPr>
          <a:lstStyle/>
          <a:p>
            <a:r>
              <a:rPr lang="en-IN" dirty="0"/>
              <a:t>Language Required</a:t>
            </a:r>
          </a:p>
        </p:txBody>
      </p:sp>
      <p:sp>
        <p:nvSpPr>
          <p:cNvPr id="3" name="Content Placeholder 2">
            <a:extLst>
              <a:ext uri="{FF2B5EF4-FFF2-40B4-BE49-F238E27FC236}">
                <a16:creationId xmlns:a16="http://schemas.microsoft.com/office/drawing/2014/main" id="{E921313F-B0CA-4AA1-BF38-F1AD1BF580A6}"/>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Java</a:t>
            </a:r>
          </a:p>
          <a:p>
            <a:pPr lvl="1"/>
            <a:r>
              <a:rPr lang="en-US" sz="1200" i="0" dirty="0">
                <a:effectLst/>
                <a:latin typeface="Times New Roman" panose="02020603050405020304" pitchFamily="18" charset="0"/>
                <a:cs typeface="Times New Roman" panose="02020603050405020304" pitchFamily="18" charset="0"/>
              </a:rPr>
              <a:t>Java is the technology of choice for building applications using managed code that can execute on mobile devices. Android applications can be developed by using the Java programming language and the Android SDK.</a:t>
            </a:r>
            <a:endParaRPr lang="en-IN" sz="1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XML</a:t>
            </a:r>
          </a:p>
          <a:p>
            <a:pPr lvl="1"/>
            <a:r>
              <a:rPr lang="en-US" sz="1200" i="0" dirty="0">
                <a:effectLst/>
                <a:latin typeface="Times New Roman" panose="02020603050405020304" pitchFamily="18" charset="0"/>
                <a:cs typeface="Times New Roman" panose="02020603050405020304" pitchFamily="18" charset="0"/>
              </a:rPr>
              <a:t>eXtensible Markup Language, or XML: A markup language created as a standard way to encode data in internet-based applications. Android applications use XML to create layout files. Unlike HTML, XML is case-sensitive, requires each tag be closed, and preserves whitespace.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6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78E4CA-7144-4B47-B8B3-5E8A56EC0F24}"/>
              </a:ext>
            </a:extLst>
          </p:cNvPr>
          <p:cNvSpPr/>
          <p:nvPr/>
        </p:nvSpPr>
        <p:spPr>
          <a:xfrm>
            <a:off x="296260" y="2419045"/>
            <a:ext cx="2459712" cy="584775"/>
          </a:xfrm>
          <a:prstGeom prst="rect">
            <a:avLst/>
          </a:prstGeom>
        </p:spPr>
        <p:txBody>
          <a:bodyPr wrap="none">
            <a:spAutoFit/>
          </a:bodyPr>
          <a:lstStyle/>
          <a:p>
            <a:r>
              <a:rPr lang="en-IN" sz="3200" dirty="0">
                <a:solidFill>
                  <a:srgbClr val="FFC000"/>
                </a:solidFill>
              </a:rPr>
              <a:t>DFD-&gt; Level 0</a:t>
            </a:r>
          </a:p>
        </p:txBody>
      </p:sp>
      <p:pic>
        <p:nvPicPr>
          <p:cNvPr id="8" name="Picture 7">
            <a:extLst>
              <a:ext uri="{FF2B5EF4-FFF2-40B4-BE49-F238E27FC236}">
                <a16:creationId xmlns:a16="http://schemas.microsoft.com/office/drawing/2014/main" id="{30F4ED11-7554-4C26-B7B4-069E8B556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151" y="1808225"/>
            <a:ext cx="6293890" cy="2198383"/>
          </a:xfrm>
          <a:prstGeom prst="rect">
            <a:avLst/>
          </a:prstGeom>
        </p:spPr>
      </p:pic>
    </p:spTree>
    <p:extLst>
      <p:ext uri="{BB962C8B-B14F-4D97-AF65-F5344CB8AC3E}">
        <p14:creationId xmlns:p14="http://schemas.microsoft.com/office/powerpoint/2010/main" val="192606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024E1A-5473-487F-B400-F15BB6C2E0A3}"/>
              </a:ext>
            </a:extLst>
          </p:cNvPr>
          <p:cNvSpPr/>
          <p:nvPr/>
        </p:nvSpPr>
        <p:spPr>
          <a:xfrm>
            <a:off x="288044" y="2419045"/>
            <a:ext cx="2459712" cy="584775"/>
          </a:xfrm>
          <a:prstGeom prst="rect">
            <a:avLst/>
          </a:prstGeom>
        </p:spPr>
        <p:txBody>
          <a:bodyPr wrap="none">
            <a:spAutoFit/>
          </a:bodyPr>
          <a:lstStyle/>
          <a:p>
            <a:r>
              <a:rPr lang="en-IN" sz="3200" dirty="0">
                <a:solidFill>
                  <a:srgbClr val="FFC000"/>
                </a:solidFill>
              </a:rPr>
              <a:t>DFD-&gt; Level 1</a:t>
            </a:r>
          </a:p>
        </p:txBody>
      </p:sp>
      <p:pic>
        <p:nvPicPr>
          <p:cNvPr id="6" name="Picture 5">
            <a:extLst>
              <a:ext uri="{FF2B5EF4-FFF2-40B4-BE49-F238E27FC236}">
                <a16:creationId xmlns:a16="http://schemas.microsoft.com/office/drawing/2014/main" id="{E4B9A70E-A1CC-49E8-8BAA-3352A7C0D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950" y="1197405"/>
            <a:ext cx="4581150" cy="3782775"/>
          </a:xfrm>
          <a:prstGeom prst="rect">
            <a:avLst/>
          </a:prstGeom>
        </p:spPr>
      </p:pic>
    </p:spTree>
    <p:extLst>
      <p:ext uri="{BB962C8B-B14F-4D97-AF65-F5344CB8AC3E}">
        <p14:creationId xmlns:p14="http://schemas.microsoft.com/office/powerpoint/2010/main" val="426582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492</Words>
  <Application>Microsoft Office PowerPoint</Application>
  <PresentationFormat>On-screen Show (16:9)</PresentationFormat>
  <Paragraphs>34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Times New Roman</vt:lpstr>
      <vt:lpstr>Office Theme</vt:lpstr>
      <vt:lpstr>Citizen Feedback on  Maintenance of Road (Complaint Box)</vt:lpstr>
      <vt:lpstr>Abstract</vt:lpstr>
      <vt:lpstr>Problem Statement</vt:lpstr>
      <vt:lpstr>Methodology</vt:lpstr>
      <vt:lpstr>Software Required</vt:lpstr>
      <vt:lpstr>Hardware Required</vt:lpstr>
      <vt:lpstr>Language Required</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Gaurav</cp:lastModifiedBy>
  <cp:revision>155</cp:revision>
  <dcterms:created xsi:type="dcterms:W3CDTF">2013-08-21T19:17:07Z</dcterms:created>
  <dcterms:modified xsi:type="dcterms:W3CDTF">2022-02-07T12:32:54Z</dcterms:modified>
</cp:coreProperties>
</file>