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6C00B2"/>
    <a:srgbClr val="00620E"/>
    <a:srgbClr val="170C60"/>
    <a:srgbClr val="955700"/>
    <a:srgbClr val="E85020"/>
    <a:srgbClr val="FE0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2EC8-30D9-4DEA-9896-9A8EB2E5A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FB681-A97B-474E-802C-AB61F6417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606D-34C5-4710-9137-C15CC83C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3D3E-83F5-46D0-BA9F-EF8652E98BF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19F5A-4886-4BC8-9058-6CCAFC58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6A8A7-E1DC-4370-B5AF-B2F45209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F7B-F0DC-40C5-919B-DAE3386F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6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1C17-3841-42E6-86F5-8A172EBF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AB0B8-EB9E-4A6A-ADD5-92C01E1AE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574CA-9E29-4BC7-88BB-B41EAB7B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3D3E-83F5-46D0-BA9F-EF8652E98BF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4211-C817-4F7A-AD73-4132DBAB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01EBC-1AB6-4B4A-A14D-5DDE68D6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F7B-F0DC-40C5-919B-DAE3386F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FF2F6-6366-45D6-97FA-93DF97F67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3FC9-8350-4D69-848C-E0E82E65C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97F7B-E39C-475D-A5A6-9BE1691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3D3E-83F5-46D0-BA9F-EF8652E98BF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41DE6-D6AF-4639-941B-0E81C274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7A776-3DA2-44B3-A133-5BFA703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F7B-F0DC-40C5-919B-DAE3386F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DE5C-F0DE-4243-ADA6-C9E7162E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6267-8DE5-4B2C-A7BA-43C667116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04579-325B-4069-BFDA-40CE88A5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3D3E-83F5-46D0-BA9F-EF8652E98BF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96F0-B41F-4A07-B2BD-2C106D67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F1B3-3F47-4465-8227-B89C537B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F7B-F0DC-40C5-919B-DAE3386F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2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0974-19D0-4530-B12D-411B7F12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26E50-3068-4E00-9872-A15FC52B3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54E85-2BB7-438A-864A-F9A20ACA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3D3E-83F5-46D0-BA9F-EF8652E98BF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BE8B1-E609-4A8A-AC8D-A4940E1B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A977B-F185-4CFE-AF34-030F8583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F7B-F0DC-40C5-919B-DAE3386F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6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8546-A543-4BBB-B930-EBE3AE59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5DEA-B6E0-41C0-A371-9A9D5EF50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91536-1504-48B1-BE75-50430B490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6680-79A8-47A7-8514-DB9704C9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3D3E-83F5-46D0-BA9F-EF8652E98BF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1F34A-A52A-4A39-9348-9BF77CAB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C1332-72C6-4171-A74D-2C41F195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F7B-F0DC-40C5-919B-DAE3386F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DCA9-3F78-4DA4-B547-AF2F6B34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BB6EF-2B76-4D97-90B0-B245AA9CB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1C016-1266-4F2D-91F0-75FD513D3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90351-8AF7-4B2E-B243-FC9172BA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4C87A-00E6-46BA-A374-02DE306A4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3D86E-A12C-4325-87BE-1CA377BC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3D3E-83F5-46D0-BA9F-EF8652E98BF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1201B-5A71-405E-B631-EFEE1951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69637-C207-44E1-B3D2-32A20004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F7B-F0DC-40C5-919B-DAE3386F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1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AD45-464F-47C0-B71C-3160DDF9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7C43E2-3BFF-40EA-B24F-0692557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3D3E-83F5-46D0-BA9F-EF8652E98BF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C5DD1-52AA-4644-93FE-E22522C4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C320A-96EE-4B9C-AB12-9D105181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F7B-F0DC-40C5-919B-DAE3386F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9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F1915-1B3D-438F-B5B9-11F9BCB3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3D3E-83F5-46D0-BA9F-EF8652E98BF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B9987-329A-4677-B595-348DDB6A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FA75B-C6A9-426A-9BDB-96389987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F7B-F0DC-40C5-919B-DAE3386F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5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DDEA-3494-4A6D-84E7-76051A06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B4C0-9880-4370-84D9-9EC80858C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CCBBF-B981-41F9-9B06-71252860A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3FBA5-E379-4866-A7D1-D3A7728B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3D3E-83F5-46D0-BA9F-EF8652E98BF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B4C83-47A2-4A23-81EE-20DB6BBB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F1BA4-64AD-41BE-8236-4996DBC4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F7B-F0DC-40C5-919B-DAE3386F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5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A94F-EE14-4332-BDF8-771AFB8E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FBE9D-D8C4-47F5-A3A4-94EE537A6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B27A3-09CA-4265-9B35-82803D654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23585-D65A-451E-BA87-E8035188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3D3E-83F5-46D0-BA9F-EF8652E98BF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8316C-8EAA-4726-B07C-B670C596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CBF66-9EEF-44A7-A121-DE9AAC82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F7B-F0DC-40C5-919B-DAE3386F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9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319E1-601B-4099-B694-5F3C2368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DFAA1-6AE8-403A-B4B9-3499818B7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C9670-AD79-4F4A-9862-F140AA6CF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83D3E-83F5-46D0-BA9F-EF8652E98BF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47F5-C230-42F9-AAD1-E53AC826B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7DC13-F78F-44E1-BA80-868085334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CF7B-F0DC-40C5-919B-DAE3386F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4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3A4A80-80EE-4342-A0A1-F0DDB3B1BCCA}"/>
              </a:ext>
            </a:extLst>
          </p:cNvPr>
          <p:cNvCxnSpPr>
            <a:cxnSpLocks/>
          </p:cNvCxnSpPr>
          <p:nvPr/>
        </p:nvCxnSpPr>
        <p:spPr>
          <a:xfrm>
            <a:off x="1535836" y="3586579"/>
            <a:ext cx="973880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BF88C8-78DB-4F53-B90F-808D747BE6A5}"/>
              </a:ext>
            </a:extLst>
          </p:cNvPr>
          <p:cNvCxnSpPr>
            <a:cxnSpLocks/>
          </p:cNvCxnSpPr>
          <p:nvPr/>
        </p:nvCxnSpPr>
        <p:spPr>
          <a:xfrm flipV="1">
            <a:off x="3053917" y="1984164"/>
            <a:ext cx="0" cy="152695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D487A93-1D8B-4D03-BE4F-6D95E8033DD7}"/>
              </a:ext>
            </a:extLst>
          </p:cNvPr>
          <p:cNvSpPr/>
          <p:nvPr/>
        </p:nvSpPr>
        <p:spPr>
          <a:xfrm>
            <a:off x="2996213" y="3511123"/>
            <a:ext cx="133165" cy="133165"/>
          </a:xfrm>
          <a:prstGeom prst="ellipse">
            <a:avLst/>
          </a:prstGeom>
          <a:solidFill>
            <a:srgbClr val="9557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815F8-042A-4409-B94D-757F144AEADD}"/>
              </a:ext>
            </a:extLst>
          </p:cNvPr>
          <p:cNvSpPr txBox="1"/>
          <p:nvPr/>
        </p:nvSpPr>
        <p:spPr>
          <a:xfrm>
            <a:off x="958791" y="1895393"/>
            <a:ext cx="2123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Initial Release</a:t>
            </a:r>
          </a:p>
          <a:p>
            <a:r>
              <a:rPr lang="en-US" sz="1400" dirty="0"/>
              <a:t>Self assessment, motion capture with corrective feedback on mobile and web apps</a:t>
            </a:r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838F921-87F3-4E04-9292-C019BC1D0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751" y="920628"/>
            <a:ext cx="858331" cy="110955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E16E18F4-13D3-4232-8A19-39FE2365900F}"/>
              </a:ext>
            </a:extLst>
          </p:cNvPr>
          <p:cNvSpPr/>
          <p:nvPr/>
        </p:nvSpPr>
        <p:spPr>
          <a:xfrm rot="4196659">
            <a:off x="4652786" y="3523121"/>
            <a:ext cx="133165" cy="13316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8E4B13-51B3-43ED-9C65-59339C6C0B43}"/>
              </a:ext>
            </a:extLst>
          </p:cNvPr>
          <p:cNvCxnSpPr>
            <a:cxnSpLocks/>
          </p:cNvCxnSpPr>
          <p:nvPr/>
        </p:nvCxnSpPr>
        <p:spPr>
          <a:xfrm flipV="1">
            <a:off x="4719368" y="3664124"/>
            <a:ext cx="0" cy="15269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Icon&#10;&#10;Description automatically generated with low confidence">
            <a:extLst>
              <a:ext uri="{FF2B5EF4-FFF2-40B4-BE49-F238E27FC236}">
                <a16:creationId xmlns:a16="http://schemas.microsoft.com/office/drawing/2014/main" id="{0EFD7F70-2B66-4BB4-9588-42049E0A3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33" y="5204395"/>
            <a:ext cx="872070" cy="11273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4D372C8-366E-4F13-B797-8E3923851452}"/>
              </a:ext>
            </a:extLst>
          </p:cNvPr>
          <p:cNvSpPr txBox="1"/>
          <p:nvPr/>
        </p:nvSpPr>
        <p:spPr>
          <a:xfrm>
            <a:off x="2624751" y="4292568"/>
            <a:ext cx="251785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Exercise Generator</a:t>
            </a:r>
          </a:p>
          <a:p>
            <a:r>
              <a:rPr lang="en-US" sz="1400" dirty="0"/>
              <a:t>An exercise generator that assists clinicians to quickly create new exercises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032070-FFCF-42FD-B1E7-B585638FAF71}"/>
              </a:ext>
            </a:extLst>
          </p:cNvPr>
          <p:cNvSpPr/>
          <p:nvPr/>
        </p:nvSpPr>
        <p:spPr>
          <a:xfrm rot="4196659">
            <a:off x="6318241" y="3512163"/>
            <a:ext cx="133165" cy="133165"/>
          </a:xfrm>
          <a:prstGeom prst="ellipse">
            <a:avLst/>
          </a:prstGeom>
          <a:solidFill>
            <a:srgbClr val="170C6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6CEC1-184D-43A0-900E-06499E295121}"/>
              </a:ext>
            </a:extLst>
          </p:cNvPr>
          <p:cNvCxnSpPr>
            <a:cxnSpLocks/>
          </p:cNvCxnSpPr>
          <p:nvPr/>
        </p:nvCxnSpPr>
        <p:spPr>
          <a:xfrm flipV="1">
            <a:off x="6384823" y="2012416"/>
            <a:ext cx="0" cy="148094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E9CE7B-C199-4CD7-AE2D-25C07971E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59" y="902868"/>
            <a:ext cx="858327" cy="110954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7002F06-726E-45BC-9A22-A1638ED52E57}"/>
              </a:ext>
            </a:extLst>
          </p:cNvPr>
          <p:cNvSpPr txBox="1"/>
          <p:nvPr/>
        </p:nvSpPr>
        <p:spPr>
          <a:xfrm>
            <a:off x="4425694" y="1888190"/>
            <a:ext cx="1920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Smart Analytics</a:t>
            </a:r>
          </a:p>
          <a:p>
            <a:r>
              <a:rPr lang="en-US" sz="1400" dirty="0"/>
              <a:t>Automated dashboard that provides insightful exercise session data and visuals to clinicians. </a:t>
            </a:r>
          </a:p>
        </p:txBody>
      </p:sp>
      <p:pic>
        <p:nvPicPr>
          <p:cNvPr id="52" name="Picture 51" descr="A green and white logo&#10;&#10;Description automatically generated with low confidence">
            <a:extLst>
              <a:ext uri="{FF2B5EF4-FFF2-40B4-BE49-F238E27FC236}">
                <a16:creationId xmlns:a16="http://schemas.microsoft.com/office/drawing/2014/main" id="{C6DFFCDF-66C5-46AE-802F-46D33B8D53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91" y="920628"/>
            <a:ext cx="872070" cy="1127310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359DC422-B9C9-4CCE-B2DA-966F9B645B28}"/>
              </a:ext>
            </a:extLst>
          </p:cNvPr>
          <p:cNvSpPr/>
          <p:nvPr/>
        </p:nvSpPr>
        <p:spPr>
          <a:xfrm rot="4196659">
            <a:off x="9646133" y="3522239"/>
            <a:ext cx="133165" cy="133165"/>
          </a:xfrm>
          <a:prstGeom prst="ellipse">
            <a:avLst/>
          </a:prstGeom>
          <a:solidFill>
            <a:srgbClr val="00620E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A26E95-B195-4594-8F05-FF219CF2DF3D}"/>
              </a:ext>
            </a:extLst>
          </p:cNvPr>
          <p:cNvCxnSpPr>
            <a:cxnSpLocks/>
          </p:cNvCxnSpPr>
          <p:nvPr/>
        </p:nvCxnSpPr>
        <p:spPr>
          <a:xfrm flipV="1">
            <a:off x="9712715" y="2049126"/>
            <a:ext cx="0" cy="1480946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E7D2926-A4D3-49FD-B20B-A8D9D1359BA1}"/>
              </a:ext>
            </a:extLst>
          </p:cNvPr>
          <p:cNvSpPr txBox="1"/>
          <p:nvPr/>
        </p:nvSpPr>
        <p:spPr>
          <a:xfrm>
            <a:off x="7688991" y="1888190"/>
            <a:ext cx="22096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Metaverse</a:t>
            </a:r>
          </a:p>
          <a:p>
            <a:r>
              <a:rPr lang="en-US" sz="1400" dirty="0"/>
              <a:t>Fully virtual exercise session with a virtual clinician avatar providing corrective exercise feedback in Metaverse. 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E63F771-839B-4D37-9D6D-5A8A374CD21B}"/>
              </a:ext>
            </a:extLst>
          </p:cNvPr>
          <p:cNvSpPr/>
          <p:nvPr/>
        </p:nvSpPr>
        <p:spPr>
          <a:xfrm rot="4196659">
            <a:off x="7980678" y="3523121"/>
            <a:ext cx="133165" cy="133165"/>
          </a:xfrm>
          <a:prstGeom prst="ellipse">
            <a:avLst/>
          </a:prstGeom>
          <a:solidFill>
            <a:srgbClr val="6C00B2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DEF56D8-B070-4130-B4B9-5C993D0DAE8D}"/>
              </a:ext>
            </a:extLst>
          </p:cNvPr>
          <p:cNvCxnSpPr>
            <a:cxnSpLocks/>
          </p:cNvCxnSpPr>
          <p:nvPr/>
        </p:nvCxnSpPr>
        <p:spPr>
          <a:xfrm flipV="1">
            <a:off x="8047260" y="3664124"/>
            <a:ext cx="0" cy="1526958"/>
          </a:xfrm>
          <a:prstGeom prst="line">
            <a:avLst/>
          </a:prstGeom>
          <a:ln w="571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96F5A9F-D967-44CE-A380-B475D1C73535}"/>
              </a:ext>
            </a:extLst>
          </p:cNvPr>
          <p:cNvSpPr txBox="1"/>
          <p:nvPr/>
        </p:nvSpPr>
        <p:spPr>
          <a:xfrm>
            <a:off x="5952643" y="4292568"/>
            <a:ext cx="2094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Virtual Assistant</a:t>
            </a:r>
          </a:p>
          <a:p>
            <a:r>
              <a:rPr lang="en-US" sz="1400" dirty="0">
                <a:solidFill>
                  <a:srgbClr val="FF0000"/>
                </a:solidFill>
              </a:rPr>
              <a:t>??????????????????????</a:t>
            </a:r>
          </a:p>
        </p:txBody>
      </p:sp>
      <p:pic>
        <p:nvPicPr>
          <p:cNvPr id="64" name="Picture 63" descr="A picture containing icon&#10;&#10;Description automatically generated">
            <a:extLst>
              <a:ext uri="{FF2B5EF4-FFF2-40B4-BE49-F238E27FC236}">
                <a16:creationId xmlns:a16="http://schemas.microsoft.com/office/drawing/2014/main" id="{65B57009-C96C-4392-BCFB-1C9290752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94" y="5206396"/>
            <a:ext cx="872069" cy="112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7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Qadri, Ahmad</dc:creator>
  <cp:lastModifiedBy>Qadri, Ahmad</cp:lastModifiedBy>
  <cp:revision>1</cp:revision>
  <dcterms:created xsi:type="dcterms:W3CDTF">2022-05-02T00:57:08Z</dcterms:created>
  <dcterms:modified xsi:type="dcterms:W3CDTF">2022-05-02T04:26:28Z</dcterms:modified>
</cp:coreProperties>
</file>