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CD1"/>
    <a:srgbClr val="3F4E53"/>
    <a:srgbClr val="8BD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0631-B311-4DB2-8C24-2F9EF0C35769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4555-3B5B-4E6B-9454-DF6B0E827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84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307E-AF81-421F-A65E-992C31B3E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C1F22-0E77-4A65-B437-436600C59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185AC-B927-42E3-91B8-517F5D09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EF7787-F000-420F-9E36-919D6512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75BF6-67AD-415C-91F5-2B7AFA5E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B264C-1BB2-42EF-B2E5-A066D735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2E0974-CA52-4AA7-84E3-26C4D9695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F5815-CEF6-4E13-AAB5-505B634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F21F9-079C-47F8-A794-0CAAF845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BADB5-10CE-45B7-9B50-93853CAB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C504B-23A7-49B9-925D-E4CBB0E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4C6198-A648-4438-A3C0-6F573F86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53DD9A-8F8E-4CF7-A92A-7AEC7420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F437D-532D-45BF-A3F8-32B76BDD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D48569-7055-43E9-87CC-85D94AC7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70100-4378-47A2-9472-5294EA99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28B50-7846-4123-832A-E3BEDA64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A7156-A1C2-41D9-9562-8818075B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C3ABE1-8F37-4236-9DB4-1234C7BF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78B4F-895F-4DF1-8412-18FF126F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2D4F4-16DC-4F9C-B6F3-9D55841D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190754-BD56-49AF-A90D-C9BD75FE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1A2CB-DBB9-4EDF-A249-EDD2CA7A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3286A-CCB4-4CC8-8D3A-2329D48C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0EC94-F64B-46FD-B5ED-3B2DC5FE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6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51F1-CD66-4D12-9CBC-FB37A3DC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73BDB-DAE0-4A0A-BCA5-F76097E3A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B7B9B5-9071-48A6-9ED3-5B3231B2D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EA30F0-02D2-47AA-ADBD-8A74176C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658E39-9FDB-4A68-9FC7-352D1988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249C1-F73C-48DC-80F3-736CACF2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2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3CD2D-0F92-4EBC-B557-A12A345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78473B-BBC1-4032-A219-8C7E7D2E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731F74-5486-4617-87E6-4DA44E12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992907-FE4E-4FEC-BD84-6AE4D5792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EA64BF-9CCE-47AE-91A2-AB50C3164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6E8D63-B8E4-4DA1-B77D-7C0F72B4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249672-EE33-4D80-9A51-E6CB213E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06F8F4-D396-43FE-B7EE-BDAB8AF7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0B7E-0AFE-4BCA-8DEA-2875B054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B6B1A5-0EA4-4916-94E9-2613383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240285-A95C-495B-BCB4-E3BEA72A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6C867F-61B5-4871-B09F-4E410289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1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D24CEE-153E-4261-91BE-89553EFA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E0549C-E8F4-4AD4-ACE2-89E87B62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09C5D7-16DF-4501-B238-9F0C4BF2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87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4742F-89EF-44F5-96FE-0F0AB17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CAFFA-5A46-4A28-B558-3F5BA844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ADBF71-E504-4C83-91A9-1388FCA5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8DE10-A41A-4CC4-B0D0-2A36453C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F56A4-E5AB-4B9A-8A8F-835142F3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8E9712-86E6-435C-AB13-FF772C67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0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452D2-48A5-42E7-B761-2B2D31CC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9315D5-A357-4B1D-BE0F-04FF8B50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FAF09E-FBCD-4943-82BF-E42B74E9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D64E66-2C1C-4DD8-B94B-C99682B6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C7B5D0-1CC1-4B8E-9FBA-63BE16C4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B6F7BC-F329-44CA-9369-643BD5AB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3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A7AABD-61B6-4EDB-B57B-885C41FA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7933A-10AE-43AB-A59B-984CBFBF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FAEC1-BF45-4707-BA47-1D92446E6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F727-3514-48C6-A3F3-95E7F094D723}" type="datetimeFigureOut">
              <a:rPr lang="pt-BR" smtClean="0"/>
              <a:t>30/06/21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5BE9D1-14FE-4B6F-9AE7-17BE5D9F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C45B9-5553-4410-8E16-63A4CCB01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7D02-9613-435C-9081-D67442E92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3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95D414-919D-4889-BDB7-8451E743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737F68-779A-4DC3-BCBF-BC9C431935C5}"/>
              </a:ext>
            </a:extLst>
          </p:cNvPr>
          <p:cNvSpPr/>
          <p:nvPr/>
        </p:nvSpPr>
        <p:spPr>
          <a:xfrm>
            <a:off x="-64655" y="-34637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44319-EEAA-459D-9599-749CC4627E35}"/>
              </a:ext>
            </a:extLst>
          </p:cNvPr>
          <p:cNvSpPr/>
          <p:nvPr/>
        </p:nvSpPr>
        <p:spPr>
          <a:xfrm>
            <a:off x="11633199" y="-34638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B722E08-680E-43A4-A08D-EA6737F5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07" y="6132945"/>
            <a:ext cx="1408179" cy="5655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8E43DD-397C-4984-B0EF-03CA4ACE7D6F}"/>
              </a:ext>
            </a:extLst>
          </p:cNvPr>
          <p:cNvSpPr txBox="1"/>
          <p:nvPr/>
        </p:nvSpPr>
        <p:spPr>
          <a:xfrm>
            <a:off x="0" y="1595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F4E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DD94C5-8C6E-4A31-B1E2-507E7429D511}"/>
              </a:ext>
            </a:extLst>
          </p:cNvPr>
          <p:cNvSpPr txBox="1"/>
          <p:nvPr/>
        </p:nvSpPr>
        <p:spPr>
          <a:xfrm>
            <a:off x="1454727" y="1487055"/>
            <a:ext cx="9282545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Entregamos uma </a:t>
            </a:r>
            <a:r>
              <a:rPr lang="pt-BR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biomanta</a:t>
            </a:r>
            <a:r>
              <a:rPr lang="pt-BR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ação mitigatória para situações corretivas em casos de acidentes e desequilíbrios ambientais, agindo legalmente perante as leis e decretos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estabelecidos (Lei Federal 9605/98, Crimes Ambientais; NR 20, Transportes de Produtos Perigosos e Postos de Combustíveis; ISO 14.001, Preparação e Resposta a Emergência Ambiental) evitando multas que vão de até R$ 50.000.000,00  e gerando imagem positiva para a empresa.</a:t>
            </a:r>
          </a:p>
          <a:p>
            <a:pPr algn="just">
              <a:lnSpc>
                <a:spcPct val="150000"/>
              </a:lnSpc>
            </a:pPr>
            <a:endParaRPr lang="pt-BR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8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737F68-779A-4DC3-BCBF-BC9C431935C5}"/>
              </a:ext>
            </a:extLst>
          </p:cNvPr>
          <p:cNvSpPr/>
          <p:nvPr/>
        </p:nvSpPr>
        <p:spPr>
          <a:xfrm>
            <a:off x="-64655" y="-34637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44319-EEAA-459D-9599-749CC4627E35}"/>
              </a:ext>
            </a:extLst>
          </p:cNvPr>
          <p:cNvSpPr/>
          <p:nvPr/>
        </p:nvSpPr>
        <p:spPr>
          <a:xfrm>
            <a:off x="11633199" y="-34638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B722E08-680E-43A4-A08D-EA6737F5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07" y="6132945"/>
            <a:ext cx="1408179" cy="5655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8E43DD-397C-4984-B0EF-03CA4ACE7D6F}"/>
              </a:ext>
            </a:extLst>
          </p:cNvPr>
          <p:cNvSpPr txBox="1"/>
          <p:nvPr/>
        </p:nvSpPr>
        <p:spPr>
          <a:xfrm>
            <a:off x="0" y="1595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F4E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CONTEXTO E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DD94C5-8C6E-4A31-B1E2-507E7429D511}"/>
              </a:ext>
            </a:extLst>
          </p:cNvPr>
          <p:cNvSpPr txBox="1"/>
          <p:nvPr/>
        </p:nvSpPr>
        <p:spPr>
          <a:xfrm>
            <a:off x="1454727" y="1487055"/>
            <a:ext cx="9282545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impactos ao meio ambiente causados pela infiltração dos produtos perigosos nos</a:t>
            </a:r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acidentes com Transporte Rodoviário/Aquaviário de Produtos Perigosos (TRPP) possuem problemas graves à população com respeito à segurança, saúde e ao meio ambiente. Devido à vulnerabilidade ambiental de áreas, tais como cursos d’água, usos da terra e possibilidade de impactos pela infiltração de produtos perigosos no solo causando danos </a:t>
            </a:r>
            <a:r>
              <a:rPr lang="pt-BR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inrreversílvel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ao lençol freático. </a:t>
            </a:r>
            <a:endParaRPr lang="pt-BR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3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737F68-779A-4DC3-BCBF-BC9C431935C5}"/>
              </a:ext>
            </a:extLst>
          </p:cNvPr>
          <p:cNvSpPr/>
          <p:nvPr/>
        </p:nvSpPr>
        <p:spPr>
          <a:xfrm>
            <a:off x="-64655" y="-34637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44319-EEAA-459D-9599-749CC4627E35}"/>
              </a:ext>
            </a:extLst>
          </p:cNvPr>
          <p:cNvSpPr/>
          <p:nvPr/>
        </p:nvSpPr>
        <p:spPr>
          <a:xfrm>
            <a:off x="11633199" y="-34638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B722E08-680E-43A4-A08D-EA6737F5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07" y="6132945"/>
            <a:ext cx="1408179" cy="5655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8E43DD-397C-4984-B0EF-03CA4ACE7D6F}"/>
              </a:ext>
            </a:extLst>
          </p:cNvPr>
          <p:cNvSpPr txBox="1"/>
          <p:nvPr/>
        </p:nvSpPr>
        <p:spPr>
          <a:xfrm>
            <a:off x="0" y="1595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F4E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OPORTUNIDADE DE MERCADO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DD94C5-8C6E-4A31-B1E2-507E7429D511}"/>
              </a:ext>
            </a:extLst>
          </p:cNvPr>
          <p:cNvSpPr txBox="1"/>
          <p:nvPr/>
        </p:nvSpPr>
        <p:spPr>
          <a:xfrm>
            <a:off x="1454727" y="1487055"/>
            <a:ext cx="928254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 um único material no mercado para a solução dos problemas estabelecidos. Em que apresenta menos eficiência e impacta negativamente o seu uso por ser um derivado do próprio contaminante.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Prováveis clientes: </a:t>
            </a:r>
            <a:r>
              <a:rPr lang="pt-BR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Poder Público, Mineradoras que utilizam o método de lagoas de decantação e lagos artificiais, Industrias, distribuidoras e vendedores (Postos de combustíveis) de óleos e derivados do petróleo.</a:t>
            </a:r>
            <a:endParaRPr lang="pt-BR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0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737F68-779A-4DC3-BCBF-BC9C431935C5}"/>
              </a:ext>
            </a:extLst>
          </p:cNvPr>
          <p:cNvSpPr/>
          <p:nvPr/>
        </p:nvSpPr>
        <p:spPr>
          <a:xfrm>
            <a:off x="-64655" y="-34637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44319-EEAA-459D-9599-749CC4627E35}"/>
              </a:ext>
            </a:extLst>
          </p:cNvPr>
          <p:cNvSpPr/>
          <p:nvPr/>
        </p:nvSpPr>
        <p:spPr>
          <a:xfrm>
            <a:off x="11633199" y="-34638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B722E08-680E-43A4-A08D-EA6737F5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07" y="6132945"/>
            <a:ext cx="1408179" cy="5655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8E43DD-397C-4984-B0EF-03CA4ACE7D6F}"/>
              </a:ext>
            </a:extLst>
          </p:cNvPr>
          <p:cNvSpPr txBox="1"/>
          <p:nvPr/>
        </p:nvSpPr>
        <p:spPr>
          <a:xfrm>
            <a:off x="0" y="1595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F4E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DD94C5-8C6E-4A31-B1E2-507E7429D511}"/>
              </a:ext>
            </a:extLst>
          </p:cNvPr>
          <p:cNvSpPr txBox="1"/>
          <p:nvPr/>
        </p:nvSpPr>
        <p:spPr>
          <a:xfrm>
            <a:off x="1537854" y="1471305"/>
            <a:ext cx="928254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Produção de kits de proteção e mitigação ambiental desenvolvidos para conter e remover derrames que envolvam petróleo e derivados. Desenvolvemos para isso uma espoja biodegradável com alta eficiência de absorção, fácil utilização e de baixo custo.</a:t>
            </a:r>
            <a:endParaRPr lang="pt-BR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DF134B-6CC1-4964-8C76-71C07150D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5" t="50000" r="39167" b="17441"/>
          <a:stretch/>
        </p:blipFill>
        <p:spPr>
          <a:xfrm>
            <a:off x="2937163" y="3755837"/>
            <a:ext cx="6687127" cy="22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3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737F68-779A-4DC3-BCBF-BC9C431935C5}"/>
              </a:ext>
            </a:extLst>
          </p:cNvPr>
          <p:cNvSpPr/>
          <p:nvPr/>
        </p:nvSpPr>
        <p:spPr>
          <a:xfrm>
            <a:off x="-64655" y="-34637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44319-EEAA-459D-9599-749CC4627E35}"/>
              </a:ext>
            </a:extLst>
          </p:cNvPr>
          <p:cNvSpPr/>
          <p:nvPr/>
        </p:nvSpPr>
        <p:spPr>
          <a:xfrm>
            <a:off x="11633199" y="-34638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B722E08-680E-43A4-A08D-EA6737F5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07" y="6132945"/>
            <a:ext cx="1408179" cy="5655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8E43DD-397C-4984-B0EF-03CA4ACE7D6F}"/>
              </a:ext>
            </a:extLst>
          </p:cNvPr>
          <p:cNvSpPr txBox="1"/>
          <p:nvPr/>
        </p:nvSpPr>
        <p:spPr>
          <a:xfrm>
            <a:off x="0" y="1595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F4E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DIFERENCIAL DO PRODUTO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DD94C5-8C6E-4A31-B1E2-507E7429D511}"/>
              </a:ext>
            </a:extLst>
          </p:cNvPr>
          <p:cNvSpPr txBox="1"/>
          <p:nvPr/>
        </p:nvSpPr>
        <p:spPr>
          <a:xfrm>
            <a:off x="1454727" y="1487055"/>
            <a:ext cx="9282545" cy="26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Matéria prima sustentável e produto final biodegradável;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Propriedade intelectual protegida;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Capacidade adaptativa a demanda e necessidade (tipos de poluentes) do cliente;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Eficiência de adsorção e reutilização do produto.</a:t>
            </a:r>
            <a:endParaRPr lang="pt-B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7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737F68-779A-4DC3-BCBF-BC9C431935C5}"/>
              </a:ext>
            </a:extLst>
          </p:cNvPr>
          <p:cNvSpPr/>
          <p:nvPr/>
        </p:nvSpPr>
        <p:spPr>
          <a:xfrm>
            <a:off x="-64655" y="-34637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44319-EEAA-459D-9599-749CC4627E35}"/>
              </a:ext>
            </a:extLst>
          </p:cNvPr>
          <p:cNvSpPr/>
          <p:nvPr/>
        </p:nvSpPr>
        <p:spPr>
          <a:xfrm>
            <a:off x="11633199" y="-34638"/>
            <a:ext cx="655782" cy="6927273"/>
          </a:xfrm>
          <a:prstGeom prst="rect">
            <a:avLst/>
          </a:prstGeom>
          <a:solidFill>
            <a:srgbClr val="3F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B722E08-680E-43A4-A08D-EA6737F5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07" y="6132945"/>
            <a:ext cx="1408179" cy="5655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8E43DD-397C-4984-B0EF-03CA4ACE7D6F}"/>
              </a:ext>
            </a:extLst>
          </p:cNvPr>
          <p:cNvSpPr txBox="1"/>
          <p:nvPr/>
        </p:nvSpPr>
        <p:spPr>
          <a:xfrm>
            <a:off x="0" y="1595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F4E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</a:t>
            </a:r>
          </a:p>
        </p:txBody>
      </p:sp>
      <p:sp>
        <p:nvSpPr>
          <p:cNvPr id="9" name="Google Shape;14137;p53">
            <a:extLst>
              <a:ext uri="{FF2B5EF4-FFF2-40B4-BE49-F238E27FC236}">
                <a16:creationId xmlns:a16="http://schemas.microsoft.com/office/drawing/2014/main" id="{D07FB426-C2A5-4BF2-B0C6-6E22AE693D57}"/>
              </a:ext>
            </a:extLst>
          </p:cNvPr>
          <p:cNvSpPr txBox="1">
            <a:spLocks/>
          </p:cNvSpPr>
          <p:nvPr/>
        </p:nvSpPr>
        <p:spPr>
          <a:xfrm>
            <a:off x="1287833" y="5187714"/>
            <a:ext cx="3102800" cy="8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José Yago</a:t>
            </a:r>
          </a:p>
          <a:p>
            <a:pPr algn="ctr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Arqueatec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Mestrado e Doutorado em Ciência de Materiais </a:t>
            </a:r>
          </a:p>
          <a:p>
            <a:pPr algn="ctr"/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4139;p53">
            <a:extLst>
              <a:ext uri="{FF2B5EF4-FFF2-40B4-BE49-F238E27FC236}">
                <a16:creationId xmlns:a16="http://schemas.microsoft.com/office/drawing/2014/main" id="{2A3C418D-37F9-44C3-9824-3DCE49C91D41}"/>
              </a:ext>
            </a:extLst>
          </p:cNvPr>
          <p:cNvSpPr txBox="1">
            <a:spLocks/>
          </p:cNvSpPr>
          <p:nvPr/>
        </p:nvSpPr>
        <p:spPr>
          <a:xfrm>
            <a:off x="4407197" y="4248548"/>
            <a:ext cx="3102800" cy="8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Severino Júnior</a:t>
            </a:r>
          </a:p>
        </p:txBody>
      </p:sp>
      <p:pic>
        <p:nvPicPr>
          <p:cNvPr id="11" name="Imagem 10" descr="Uma imagem contendo Teams&#10;&#10;Descrição gerada automaticamente">
            <a:extLst>
              <a:ext uri="{FF2B5EF4-FFF2-40B4-BE49-F238E27FC236}">
                <a16:creationId xmlns:a16="http://schemas.microsoft.com/office/drawing/2014/main" id="{7CB03C1E-400F-47D6-8630-D5E5381F5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43" t="10909" r="23513" b="29147"/>
          <a:stretch/>
        </p:blipFill>
        <p:spPr>
          <a:xfrm>
            <a:off x="4289150" y="1419457"/>
            <a:ext cx="2671540" cy="3181105"/>
          </a:xfrm>
          <a:prstGeom prst="ellipse">
            <a:avLst/>
          </a:prstGeom>
        </p:spPr>
      </p:pic>
      <p:pic>
        <p:nvPicPr>
          <p:cNvPr id="12" name="Imagem 11" descr="Cd com foto de homem&#10;&#10;Descrição gerada automaticamente">
            <a:extLst>
              <a:ext uri="{FF2B5EF4-FFF2-40B4-BE49-F238E27FC236}">
                <a16:creationId xmlns:a16="http://schemas.microsoft.com/office/drawing/2014/main" id="{ADBBD3FB-9C48-441F-905D-46E33E4D8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90" t="12086" r="27595" b="25752"/>
          <a:stretch/>
        </p:blipFill>
        <p:spPr>
          <a:xfrm>
            <a:off x="1498141" y="1322411"/>
            <a:ext cx="2428744" cy="3184240"/>
          </a:xfrm>
          <a:prstGeom prst="ellipse">
            <a:avLst/>
          </a:prstGeom>
        </p:spPr>
      </p:pic>
      <p:pic>
        <p:nvPicPr>
          <p:cNvPr id="13" name="Imagem 1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D0E9F3-C445-4522-94E2-476AD91217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79" t="12918" r="24613" b="26829"/>
          <a:stretch/>
        </p:blipFill>
        <p:spPr>
          <a:xfrm>
            <a:off x="7431655" y="1427215"/>
            <a:ext cx="2632355" cy="3184240"/>
          </a:xfrm>
          <a:prstGeom prst="ellipse">
            <a:avLst/>
          </a:prstGeom>
        </p:spPr>
      </p:pic>
      <p:sp>
        <p:nvSpPr>
          <p:cNvPr id="14" name="Google Shape;14137;p53">
            <a:extLst>
              <a:ext uri="{FF2B5EF4-FFF2-40B4-BE49-F238E27FC236}">
                <a16:creationId xmlns:a16="http://schemas.microsoft.com/office/drawing/2014/main" id="{F0CC5CE7-0F23-4909-8B45-253C322D1644}"/>
              </a:ext>
            </a:extLst>
          </p:cNvPr>
          <p:cNvSpPr txBox="1">
            <a:spLocks/>
          </p:cNvSpPr>
          <p:nvPr/>
        </p:nvSpPr>
        <p:spPr>
          <a:xfrm>
            <a:off x="7083221" y="4297520"/>
            <a:ext cx="31028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Iasmim Melo</a:t>
            </a:r>
          </a:p>
        </p:txBody>
      </p:sp>
      <p:sp>
        <p:nvSpPr>
          <p:cNvPr id="15" name="Google Shape;14138;p53">
            <a:extLst>
              <a:ext uri="{FF2B5EF4-FFF2-40B4-BE49-F238E27FC236}">
                <a16:creationId xmlns:a16="http://schemas.microsoft.com/office/drawing/2014/main" id="{49B463C5-7C05-48CA-BFA7-2DA6BA7AD61B}"/>
              </a:ext>
            </a:extLst>
          </p:cNvPr>
          <p:cNvSpPr txBox="1">
            <a:spLocks/>
          </p:cNvSpPr>
          <p:nvPr/>
        </p:nvSpPr>
        <p:spPr>
          <a:xfrm>
            <a:off x="7083221" y="5157217"/>
            <a:ext cx="3102800" cy="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ArqueaTec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Química com especialidade em Designer</a:t>
            </a:r>
          </a:p>
        </p:txBody>
      </p:sp>
      <p:sp>
        <p:nvSpPr>
          <p:cNvPr id="16" name="Google Shape;14138;p53">
            <a:extLst>
              <a:ext uri="{FF2B5EF4-FFF2-40B4-BE49-F238E27FC236}">
                <a16:creationId xmlns:a16="http://schemas.microsoft.com/office/drawing/2014/main" id="{D12DC296-96A3-4401-B38F-1922F3C5AEDE}"/>
              </a:ext>
            </a:extLst>
          </p:cNvPr>
          <p:cNvSpPr txBox="1">
            <a:spLocks/>
          </p:cNvSpPr>
          <p:nvPr/>
        </p:nvSpPr>
        <p:spPr>
          <a:xfrm>
            <a:off x="4229813" y="4952565"/>
            <a:ext cx="2730877" cy="65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P&amp;D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ArqueaTec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Pesquisador 1ª CNPQ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9947A7-B782-416E-8532-61B5A4C5EE88}"/>
              </a:ext>
            </a:extLst>
          </p:cNvPr>
          <p:cNvSpPr txBox="1"/>
          <p:nvPr/>
        </p:nvSpPr>
        <p:spPr>
          <a:xfrm>
            <a:off x="796940" y="6046369"/>
            <a:ext cx="320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86CCD1"/>
                </a:solidFill>
              </a:rPr>
              <a:t>Contato: </a:t>
            </a:r>
            <a:r>
              <a:rPr lang="pt-BR" dirty="0">
                <a:solidFill>
                  <a:srgbClr val="3F4E53"/>
                </a:solidFill>
              </a:rPr>
              <a:t>(83) 99937-8901 </a:t>
            </a:r>
          </a:p>
          <a:p>
            <a:r>
              <a:rPr lang="pt-BR" dirty="0">
                <a:solidFill>
                  <a:srgbClr val="3F4E53"/>
                </a:solidFill>
              </a:rPr>
              <a:t>                 arqueatec@gmail.com</a:t>
            </a:r>
          </a:p>
        </p:txBody>
      </p:sp>
    </p:spTree>
    <p:extLst>
      <p:ext uri="{BB962C8B-B14F-4D97-AF65-F5344CB8AC3E}">
        <p14:creationId xmlns:p14="http://schemas.microsoft.com/office/powerpoint/2010/main" val="350348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348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Poppins Light</vt:lpstr>
      <vt:lpstr>Poppins SemiBold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yago rodrigues silva</dc:creator>
  <cp:lastModifiedBy>jose yago rodrigues silva</cp:lastModifiedBy>
  <cp:revision>8</cp:revision>
  <dcterms:created xsi:type="dcterms:W3CDTF">2021-06-30T16:17:05Z</dcterms:created>
  <dcterms:modified xsi:type="dcterms:W3CDTF">2021-06-30T18:53:50Z</dcterms:modified>
</cp:coreProperties>
</file>