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62" r:id="rId4"/>
    <p:sldId id="263" r:id="rId5"/>
    <p:sldId id="266" r:id="rId6"/>
    <p:sldId id="258" r:id="rId7"/>
    <p:sldId id="264" r:id="rId8"/>
    <p:sldId id="259" r:id="rId9"/>
    <p:sldId id="267" r:id="rId10"/>
    <p:sldId id="260" r:id="rId11"/>
    <p:sldId id="268" r:id="rId12"/>
    <p:sldId id="261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6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31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3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82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3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E4AF1-3EF2-457B-BE8C-19D6DF61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Relacionamentos básicos entre pixels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32B4A-7E8C-4AE9-91C1-6B86E563A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Osvaldo Severino Junior</a:t>
            </a:r>
          </a:p>
        </p:txBody>
      </p:sp>
    </p:spTree>
    <p:extLst>
      <p:ext uri="{BB962C8B-B14F-4D97-AF65-F5344CB8AC3E}">
        <p14:creationId xmlns:p14="http://schemas.microsoft.com/office/powerpoint/2010/main" val="973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D8978-799D-4D1C-B413-C271558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City-</a:t>
            </a:r>
            <a:r>
              <a:rPr lang="pt-BR" dirty="0" err="1">
                <a:solidFill>
                  <a:schemeClr val="tx1"/>
                </a:solidFill>
                <a:latin typeface="Lato"/>
              </a:rPr>
              <a:t>B</a:t>
            </a:r>
            <a:r>
              <a:rPr lang="pt-BR" b="0" i="0" dirty="0" err="1">
                <a:solidFill>
                  <a:schemeClr val="tx1"/>
                </a:solidFill>
                <a:effectLst/>
                <a:latin typeface="Lato"/>
              </a:rPr>
              <a:t>lock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 (Distância 4)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3BF93DE-0096-4CC3-9008-EEEEDB04C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Para </a:t>
                </a:r>
                <a:r>
                  <a:rPr lang="pt-BR" dirty="0" err="1"/>
                  <a:t>moisacos</a:t>
                </a:r>
                <a:r>
                  <a:rPr lang="pt-BR" dirty="0"/>
                  <a:t> retangulares com espaçamento unitário entre os pixels,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a Distância City-</a:t>
                </a:r>
                <a:r>
                  <a:rPr lang="pt-BR" dirty="0" err="1"/>
                  <a:t>Block</a:t>
                </a:r>
                <a:r>
                  <a:rPr lang="pt-BR" dirty="0"/>
                  <a:t> (Distancia 4) é definida por: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3BF93DE-0096-4CC3-9008-EEEEDB04C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0E60C86-3F2F-4C65-A12B-BF1CBADC7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87083"/>
              </p:ext>
            </p:extLst>
          </p:nvPr>
        </p:nvGraphicFramePr>
        <p:xfrm>
          <a:off x="1114466" y="4032094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94B9B8C7-0487-47EA-A023-A106C5B3C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8058"/>
                  </p:ext>
                </p:extLst>
              </p:nvPr>
            </p:nvGraphicFramePr>
            <p:xfrm>
              <a:off x="1114466" y="5082949"/>
              <a:ext cx="8159536" cy="126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94B9B8C7-0487-47EA-A023-A106C5B3C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8058"/>
                  </p:ext>
                </p:extLst>
              </p:nvPr>
            </p:nvGraphicFramePr>
            <p:xfrm>
              <a:off x="1114466" y="5082949"/>
              <a:ext cx="8159536" cy="126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633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" t="-952" r="-100299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952" r="-299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101923" r="-299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89E7DC2-8553-4632-84A2-426E9914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9538"/>
              </p:ext>
            </p:extLst>
          </p:nvPr>
        </p:nvGraphicFramePr>
        <p:xfrm>
          <a:off x="5194234" y="4032094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B5A1-8B0C-4ED2-B143-B3B36FEB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City-</a:t>
            </a:r>
            <a:r>
              <a:rPr lang="pt-BR" dirty="0" err="1">
                <a:solidFill>
                  <a:schemeClr val="tx1"/>
                </a:solidFill>
                <a:latin typeface="Lato"/>
              </a:rPr>
              <a:t>B</a:t>
            </a:r>
            <a:r>
              <a:rPr lang="pt-BR" b="0" i="0" dirty="0" err="1">
                <a:solidFill>
                  <a:schemeClr val="tx1"/>
                </a:solidFill>
                <a:effectLst/>
                <a:latin typeface="Lato"/>
              </a:rPr>
              <a:t>lock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F7E11-99C2-43FC-88E6-607F977AE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F7E11-99C2-43FC-88E6-607F977AE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FC966B4-EF5B-4D5F-99D2-2D67A24B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49942"/>
              </p:ext>
            </p:extLst>
          </p:nvPr>
        </p:nvGraphicFramePr>
        <p:xfrm>
          <a:off x="2311874" y="2915190"/>
          <a:ext cx="53275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084">
                  <a:extLst>
                    <a:ext uri="{9D8B030D-6E8A-4147-A177-3AD203B41FA5}">
                      <a16:colId xmlns:a16="http://schemas.microsoft.com/office/drawing/2014/main" val="1898883687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291843174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3174152947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4450563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872694398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61195951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321227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62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4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06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0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7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3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1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3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297F4-30A9-466D-9590-DAD1421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Lato"/>
              </a:rPr>
              <a:t>Chessboard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 – Distância 8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D575EB-1A9F-4EF7-898A-B2BE797A0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Para </a:t>
                </a:r>
                <a:r>
                  <a:rPr lang="pt-BR" dirty="0" err="1"/>
                  <a:t>moisacos</a:t>
                </a:r>
                <a:r>
                  <a:rPr lang="pt-BR" dirty="0"/>
                  <a:t> retangulares com espaçamento unitário entre os pixels,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a Distância </a:t>
                </a:r>
                <a:r>
                  <a:rPr lang="pt-BR" dirty="0" err="1"/>
                  <a:t>Chessboard</a:t>
                </a:r>
                <a:r>
                  <a:rPr lang="pt-BR" dirty="0"/>
                  <a:t> (Distancia 8) é definida por: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>
                  <a:lnSpc>
                    <a:spcPct val="150000"/>
                  </a:lnSpc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D575EB-1A9F-4EF7-898A-B2BE797A0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r="-1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46BC352-EA5D-4FA0-BE39-0EA4B715F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51869"/>
              </p:ext>
            </p:extLst>
          </p:nvPr>
        </p:nvGraphicFramePr>
        <p:xfrm>
          <a:off x="1121806" y="4150658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8103968-D58B-4578-B610-A4681B42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976508"/>
                  </p:ext>
                </p:extLst>
              </p:nvPr>
            </p:nvGraphicFramePr>
            <p:xfrm>
              <a:off x="1114466" y="5100705"/>
              <a:ext cx="8159536" cy="126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38103968-D58B-4578-B610-A4681B42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976508"/>
                  </p:ext>
                </p:extLst>
              </p:nvPr>
            </p:nvGraphicFramePr>
            <p:xfrm>
              <a:off x="1114466" y="5100705"/>
              <a:ext cx="8159536" cy="126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633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" t="-952" r="-100299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952" r="-299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101923" r="-299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DA6ED28-DF10-4AD2-A5FD-DDFB7CB07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80196"/>
              </p:ext>
            </p:extLst>
          </p:nvPr>
        </p:nvGraphicFramePr>
        <p:xfrm>
          <a:off x="5268879" y="4159355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62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5B96-CB30-4D19-911C-932245F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Lato"/>
              </a:rPr>
              <a:t>Chessboard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374BF6-9259-4387-A61E-CC69F717F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374BF6-9259-4387-A61E-CC69F717F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0073EB5-C8D4-4341-A350-9E0424248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20858"/>
              </p:ext>
            </p:extLst>
          </p:nvPr>
        </p:nvGraphicFramePr>
        <p:xfrm>
          <a:off x="1982880" y="3225909"/>
          <a:ext cx="53275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084">
                  <a:extLst>
                    <a:ext uri="{9D8B030D-6E8A-4147-A177-3AD203B41FA5}">
                      <a16:colId xmlns:a16="http://schemas.microsoft.com/office/drawing/2014/main" val="1898883687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291843174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3174152947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4450563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872694398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611959511"/>
                    </a:ext>
                  </a:extLst>
                </a:gridCol>
                <a:gridCol w="761084">
                  <a:extLst>
                    <a:ext uri="{9D8B030D-6E8A-4147-A177-3AD203B41FA5}">
                      <a16:colId xmlns:a16="http://schemas.microsoft.com/office/drawing/2014/main" val="321227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2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4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6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0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63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2D196-C5CA-4522-8BFE-647A008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B55FA-3110-41BD-AB8F-9F7AAA81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4) Seja V = {0,1} os valores de níveis de cinza da imagem abaixo, determine: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a)  as regiões de conectividade 4 e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b) as regiões de conectividade 8.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87A33A2-D68E-4F0C-8837-D25E3DFC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07887"/>
              </p:ext>
            </p:extLst>
          </p:nvPr>
        </p:nvGraphicFramePr>
        <p:xfrm>
          <a:off x="2566430" y="4187162"/>
          <a:ext cx="46777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550">
                  <a:extLst>
                    <a:ext uri="{9D8B030D-6E8A-4147-A177-3AD203B41FA5}">
                      <a16:colId xmlns:a16="http://schemas.microsoft.com/office/drawing/2014/main" val="147768071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3998905635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3182187188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105913219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1359816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6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2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0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8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6F599-1FBB-4B95-8302-27A7F29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CDD8F4-046F-464B-8300-E88AAABFE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4-a) Criar uma imagem na cor preta de 301 x 301 de dimensão utilizando os três canais R, G e B.</a:t>
                </a:r>
              </a:p>
              <a:p>
                <a:pPr lvl="1"/>
                <a:r>
                  <a:rPr lang="pt-BR" dirty="0"/>
                  <a:t>a) encontre o ponto central da imagem</a:t>
                </a:r>
              </a:p>
              <a:p>
                <a:pPr lvl="1"/>
                <a:r>
                  <a:rPr lang="pt-BR" dirty="0"/>
                  <a:t>b) calcule a partir do centro na cor verde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c) calcule a partir do centro na cor amarela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D) calcule a partir do centro na cor azul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CDD8F4-046F-464B-8300-E88AAABFE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70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52203-DA71-2570-CCDD-312909F9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94391-7BB6-97B4-7DF4-C588E172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5) Segmentar apenas os vasos na figura 5: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9E5B36-A775-FFC5-1772-7C79A3CF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91" y="2868706"/>
            <a:ext cx="3474822" cy="34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16C9-63EA-4E48-ADB2-1D63060F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V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izinhança de um pixel : Vizinhança de 4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3E851F-9F6B-40A1-9B92-F739E0BFD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Um pixel </a:t>
                </a:r>
                <a:r>
                  <a:rPr lang="pt-BR" i="1" dirty="0"/>
                  <a:t>p</a:t>
                </a:r>
                <a:r>
                  <a:rPr lang="pt-BR" dirty="0"/>
                  <a:t> na coordenada (</a:t>
                </a:r>
                <a:r>
                  <a:rPr lang="pt-BR" dirty="0" err="1"/>
                  <a:t>x,y</a:t>
                </a:r>
                <a:r>
                  <a:rPr lang="pt-BR" dirty="0"/>
                  <a:t>) tem a seguinte vizinhança na vertical e na horizontal, chamada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3E851F-9F6B-40A1-9B92-F739E0BFD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r="-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A099170-B027-451B-B9E5-FA4833710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83980"/>
              </p:ext>
            </p:extLst>
          </p:nvPr>
        </p:nvGraphicFramePr>
        <p:xfrm>
          <a:off x="2263806" y="3544715"/>
          <a:ext cx="57172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40">
                  <a:extLst>
                    <a:ext uri="{9D8B030D-6E8A-4147-A177-3AD203B41FA5}">
                      <a16:colId xmlns:a16="http://schemas.microsoft.com/office/drawing/2014/main" val="698164304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384895918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89273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6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p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(x+1,y)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34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9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39CC8-C2E6-4D69-B8C5-7C763F22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V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izinhança de um pixel : Vizinhança Diagonal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8EDB232-F12D-45E3-BF81-F5C1B35BE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Um pixel </a:t>
                </a:r>
                <a:r>
                  <a:rPr lang="pt-BR" i="1" dirty="0"/>
                  <a:t>p</a:t>
                </a:r>
                <a:r>
                  <a:rPr lang="pt-BR" dirty="0"/>
                  <a:t> na coordenada (</a:t>
                </a:r>
                <a:r>
                  <a:rPr lang="pt-BR" dirty="0" err="1"/>
                  <a:t>x,y</a:t>
                </a:r>
                <a:r>
                  <a:rPr lang="pt-BR" dirty="0"/>
                  <a:t>) tem a seguinte vizinhança diagonal formada pelos quatro pixels que compartilham somente um vértice com </a:t>
                </a:r>
                <a:r>
                  <a:rPr lang="pt-BR" i="1" dirty="0"/>
                  <a:t>p</a:t>
                </a:r>
                <a:r>
                  <a:rPr lang="pt-BR" dirty="0"/>
                  <a:t>, chamada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8EDB232-F12D-45E3-BF81-F5C1B35BE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r="-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69D27E-0099-46EC-9642-D033A4C0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39591"/>
              </p:ext>
            </p:extLst>
          </p:nvPr>
        </p:nvGraphicFramePr>
        <p:xfrm>
          <a:off x="2263806" y="3544715"/>
          <a:ext cx="57172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40">
                  <a:extLst>
                    <a:ext uri="{9D8B030D-6E8A-4147-A177-3AD203B41FA5}">
                      <a16:colId xmlns:a16="http://schemas.microsoft.com/office/drawing/2014/main" val="698164304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384895918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89273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(x-1,y-1)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(x-1,y+1)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p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(x+1,y-1)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(x+1,y+1)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4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42EF-E407-4FFE-8CDC-0D62DE33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V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izinhança de um pixel : Vizinhança de 8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AAA3D6-E6F3-4818-ABBF-77A2EC16A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100" dirty="0"/>
                  <a:t>Um pixel </a:t>
                </a:r>
                <a:r>
                  <a:rPr lang="pt-BR" sz="2100" i="1" dirty="0"/>
                  <a:t>p</a:t>
                </a:r>
                <a:r>
                  <a:rPr lang="pt-BR" sz="2100" dirty="0"/>
                  <a:t> na coordenada (</a:t>
                </a:r>
                <a:r>
                  <a:rPr lang="pt-BR" sz="2100" dirty="0" err="1"/>
                  <a:t>x,y</a:t>
                </a:r>
                <a:r>
                  <a:rPr lang="pt-BR" sz="2100" dirty="0"/>
                  <a:t>) tem a seguinte vizinhança de 8 que é um </a:t>
                </a:r>
                <a:r>
                  <a:rPr lang="pt-BR" sz="2100" dirty="0" err="1"/>
                  <a:t>sub-conjunto</a:t>
                </a:r>
                <a:r>
                  <a:rPr lang="pt-BR" sz="2100" dirty="0"/>
                  <a:t> de 8 pixels que são adjacentes por vértice a ele mais o ponto, chamada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sz="2100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AAA3D6-E6F3-4818-ABBF-77A2EC16A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" r="-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F21318-5BAB-4668-BD31-09C376D1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37421"/>
              </p:ext>
            </p:extLst>
          </p:nvPr>
        </p:nvGraphicFramePr>
        <p:xfrm>
          <a:off x="2263806" y="3544715"/>
          <a:ext cx="57172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40">
                  <a:extLst>
                    <a:ext uri="{9D8B030D-6E8A-4147-A177-3AD203B41FA5}">
                      <a16:colId xmlns:a16="http://schemas.microsoft.com/office/drawing/2014/main" val="698164304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384895918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389273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(x-1,y-1)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(x-1,y+1)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p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(x+1,y-1)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(x+1,y)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(x+1,y+1)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4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0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981CE-60EC-42D2-9431-D1B3BC6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Conectividade de pixels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0BBE0-2340-45D2-A415-40413935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pixels são conectados se:</a:t>
            </a:r>
          </a:p>
          <a:p>
            <a:pPr lvl="1"/>
            <a:r>
              <a:rPr lang="pt-BR" dirty="0"/>
              <a:t>Adjacentes</a:t>
            </a:r>
          </a:p>
          <a:p>
            <a:pPr lvl="1"/>
            <a:r>
              <a:rPr lang="pt-BR" dirty="0"/>
              <a:t>Seus níveis de cinza satisfazem a um critério especificado de similaridade</a:t>
            </a:r>
          </a:p>
          <a:p>
            <a:r>
              <a:rPr lang="pt-BR" dirty="0"/>
              <a:t>Exemplo: Imagem com 2 </a:t>
            </a:r>
            <a:r>
              <a:rPr lang="pt-BR" dirty="0" err="1"/>
              <a:t>nívies</a:t>
            </a:r>
            <a:r>
              <a:rPr lang="pt-BR" dirty="0"/>
              <a:t> de cinza (0 e 1)</a:t>
            </a:r>
          </a:p>
          <a:p>
            <a:pPr lvl="1"/>
            <a:r>
              <a:rPr lang="pt-BR" dirty="0"/>
              <a:t>Dois pixels vizinhos de 4 são conectados se tiverem o mesmo valor.</a:t>
            </a:r>
          </a:p>
        </p:txBody>
      </p:sp>
    </p:spTree>
    <p:extLst>
      <p:ext uri="{BB962C8B-B14F-4D97-AF65-F5344CB8AC3E}">
        <p14:creationId xmlns:p14="http://schemas.microsoft.com/office/powerpoint/2010/main" val="35629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05D0B-3AC0-4DFF-8AE7-B3DB58A0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C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onectividade de pixels: Conectividade-4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FF5B714-8910-427C-AA61-792427ED9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Seja V um conjunto de valores de níveis de cinza usados para definir a conectividade.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Conectividade-4: dois pixels p e q com valores em V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Seja V = {1,2} os valores que definem a conectividade-4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FF5B714-8910-427C-AA61-792427ED9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EEEFBD1-AFDD-4068-96B8-CA0E6180A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16659"/>
              </p:ext>
            </p:extLst>
          </p:nvPr>
        </p:nvGraphicFramePr>
        <p:xfrm>
          <a:off x="2122549" y="4509348"/>
          <a:ext cx="4949997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99">
                  <a:extLst>
                    <a:ext uri="{9D8B030D-6E8A-4147-A177-3AD203B41FA5}">
                      <a16:colId xmlns:a16="http://schemas.microsoft.com/office/drawing/2014/main" val="4016707780"/>
                    </a:ext>
                  </a:extLst>
                </a:gridCol>
                <a:gridCol w="1649999">
                  <a:extLst>
                    <a:ext uri="{9D8B030D-6E8A-4147-A177-3AD203B41FA5}">
                      <a16:colId xmlns:a16="http://schemas.microsoft.com/office/drawing/2014/main" val="4030189738"/>
                    </a:ext>
                  </a:extLst>
                </a:gridCol>
                <a:gridCol w="1649999">
                  <a:extLst>
                    <a:ext uri="{9D8B030D-6E8A-4147-A177-3AD203B41FA5}">
                      <a16:colId xmlns:a16="http://schemas.microsoft.com/office/drawing/2014/main" val="75389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124425"/>
                  </a:ext>
                </a:extLst>
              </a:tr>
              <a:tr h="28863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293492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BA605F1-5F3E-4F70-8F78-A3260E070177}"/>
              </a:ext>
            </a:extLst>
          </p:cNvPr>
          <p:cNvCxnSpPr/>
          <p:nvPr/>
        </p:nvCxnSpPr>
        <p:spPr>
          <a:xfrm>
            <a:off x="5157926" y="4669654"/>
            <a:ext cx="763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A6D050A-A170-41F0-BDA0-557A72662203}"/>
              </a:ext>
            </a:extLst>
          </p:cNvPr>
          <p:cNvCxnSpPr/>
          <p:nvPr/>
        </p:nvCxnSpPr>
        <p:spPr>
          <a:xfrm>
            <a:off x="4900474" y="4696287"/>
            <a:ext cx="0" cy="3817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9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5243-6ACE-4DE7-8412-B0022759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C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onectividade de pixels: Conectividade-8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946EBC-D355-46BC-B652-E774E4E6D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Seja V um conjunto de valores de níveis de cinza usados para definir a conectividade.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Conectividade-8: dois pixels p e q com valores em V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dirty="0"/>
              </a:p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Seja V = {1,2} os valores que definem a conectividade-4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946EBC-D355-46BC-B652-E774E4E6D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CCEC5CB-46FA-4199-BE5C-30916175D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32852"/>
              </p:ext>
            </p:extLst>
          </p:nvPr>
        </p:nvGraphicFramePr>
        <p:xfrm>
          <a:off x="2122549" y="4509348"/>
          <a:ext cx="49499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99">
                  <a:extLst>
                    <a:ext uri="{9D8B030D-6E8A-4147-A177-3AD203B41FA5}">
                      <a16:colId xmlns:a16="http://schemas.microsoft.com/office/drawing/2014/main" val="4016707780"/>
                    </a:ext>
                  </a:extLst>
                </a:gridCol>
                <a:gridCol w="1649999">
                  <a:extLst>
                    <a:ext uri="{9D8B030D-6E8A-4147-A177-3AD203B41FA5}">
                      <a16:colId xmlns:a16="http://schemas.microsoft.com/office/drawing/2014/main" val="4030189738"/>
                    </a:ext>
                  </a:extLst>
                </a:gridCol>
                <a:gridCol w="1649999">
                  <a:extLst>
                    <a:ext uri="{9D8B030D-6E8A-4147-A177-3AD203B41FA5}">
                      <a16:colId xmlns:a16="http://schemas.microsoft.com/office/drawing/2014/main" val="75389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12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93492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1F5E08-029C-4AC5-B42C-8BADAD71AA63}"/>
              </a:ext>
            </a:extLst>
          </p:cNvPr>
          <p:cNvCxnSpPr/>
          <p:nvPr/>
        </p:nvCxnSpPr>
        <p:spPr>
          <a:xfrm>
            <a:off x="5078027" y="4687410"/>
            <a:ext cx="7546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70F41C-B089-4E92-8F5B-551D9109625B}"/>
              </a:ext>
            </a:extLst>
          </p:cNvPr>
          <p:cNvCxnSpPr/>
          <p:nvPr/>
        </p:nvCxnSpPr>
        <p:spPr>
          <a:xfrm>
            <a:off x="4793942" y="4625266"/>
            <a:ext cx="0" cy="4350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DE20735-56A0-4588-A3D8-0B8C16482994}"/>
              </a:ext>
            </a:extLst>
          </p:cNvPr>
          <p:cNvCxnSpPr/>
          <p:nvPr/>
        </p:nvCxnSpPr>
        <p:spPr>
          <a:xfrm flipH="1">
            <a:off x="5184559" y="4687410"/>
            <a:ext cx="798991" cy="3817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7AC8F20-24ED-4D86-8EE5-05E1DB77D476}"/>
              </a:ext>
            </a:extLst>
          </p:cNvPr>
          <p:cNvCxnSpPr/>
          <p:nvPr/>
        </p:nvCxnSpPr>
        <p:spPr>
          <a:xfrm>
            <a:off x="4971495" y="5149049"/>
            <a:ext cx="781235" cy="2396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8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A678-27B2-4606-B68B-E07A1CFB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Euclidiana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0C02A2-C5A9-4E4F-81FA-B20E7261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Para </a:t>
                </a:r>
                <a:r>
                  <a:rPr lang="pt-BR" dirty="0" err="1"/>
                  <a:t>moisacos</a:t>
                </a:r>
                <a:r>
                  <a:rPr lang="pt-BR" dirty="0"/>
                  <a:t> retangulares com espaçamento unitário entre os pixels,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a Distância Euclidiana é definida por: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0C02A2-C5A9-4E4F-81FA-B20E7261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520034A-E7BE-4CAF-8CA9-2BA55A89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05297"/>
              </p:ext>
            </p:extLst>
          </p:nvPr>
        </p:nvGraphicFramePr>
        <p:xfrm>
          <a:off x="1114466" y="3778732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(x-1,y+1)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x,y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(x,y+1)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6F9F9A6-AEB4-4DC4-9675-A8A880B3C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521031"/>
                  </p:ext>
                </p:extLst>
              </p:nvPr>
            </p:nvGraphicFramePr>
            <p:xfrm>
              <a:off x="1114466" y="4674576"/>
              <a:ext cx="8159536" cy="19636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6F9F9A6-AEB4-4DC4-9675-A8A880B3C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521031"/>
                  </p:ext>
                </p:extLst>
              </p:nvPr>
            </p:nvGraphicFramePr>
            <p:xfrm>
              <a:off x="1114466" y="4674576"/>
              <a:ext cx="8159536" cy="19636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9768">
                      <a:extLst>
                        <a:ext uri="{9D8B030D-6E8A-4147-A177-3AD203B41FA5}">
                          <a16:colId xmlns:a16="http://schemas.microsoft.com/office/drawing/2014/main" val="2743526886"/>
                        </a:ext>
                      </a:extLst>
                    </a:gridCol>
                    <a:gridCol w="4079768">
                      <a:extLst>
                        <a:ext uri="{9D8B030D-6E8A-4147-A177-3AD203B41FA5}">
                          <a16:colId xmlns:a16="http://schemas.microsoft.com/office/drawing/2014/main" val="2609641351"/>
                        </a:ext>
                      </a:extLst>
                    </a:gridCol>
                  </a:tblGrid>
                  <a:tr h="98183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" t="-617" r="-100299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617" r="-299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25732"/>
                      </a:ext>
                    </a:extLst>
                  </a:tr>
                  <a:tr h="981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(</a:t>
                          </a:r>
                          <a:r>
                            <a:rPr lang="pt-BR" dirty="0" err="1"/>
                            <a:t>x,y</a:t>
                          </a:r>
                          <a:r>
                            <a:rPr lang="pt-BR" dirty="0"/>
                            <a:t>)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9" t="-101242" r="-299" b="-1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445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5CA48F3C-CFF3-4E61-8965-99A66187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39087"/>
              </p:ext>
            </p:extLst>
          </p:nvPr>
        </p:nvGraphicFramePr>
        <p:xfrm>
          <a:off x="5194234" y="3778732"/>
          <a:ext cx="34650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2743526886"/>
                    </a:ext>
                  </a:extLst>
                </a:gridCol>
                <a:gridCol w="1732511">
                  <a:extLst>
                    <a:ext uri="{9D8B030D-6E8A-4147-A177-3AD203B41FA5}">
                      <a16:colId xmlns:a16="http://schemas.microsoft.com/office/drawing/2014/main" val="260964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9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4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43BBC-2247-4EFD-8957-ACB01E7C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Lato"/>
              </a:rPr>
              <a:t>M</a:t>
            </a:r>
            <a:r>
              <a:rPr lang="pt-BR" b="0" i="0" dirty="0">
                <a:solidFill>
                  <a:schemeClr val="tx1"/>
                </a:solidFill>
                <a:effectLst/>
                <a:latin typeface="Lato"/>
              </a:rPr>
              <a:t>étricas de distâncias: Euclidiana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7C28B0-CD65-4BCB-BE7F-0E414B4B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7C28B0-CD65-4BCB-BE7F-0E414B4B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E2E92DB-6BB1-4328-89A9-D7C7F5C12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03408"/>
              </p:ext>
            </p:extLst>
          </p:nvPr>
        </p:nvGraphicFramePr>
        <p:xfrm>
          <a:off x="2206598" y="3036163"/>
          <a:ext cx="297796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23">
                  <a:extLst>
                    <a:ext uri="{9D8B030D-6E8A-4147-A177-3AD203B41FA5}">
                      <a16:colId xmlns:a16="http://schemas.microsoft.com/office/drawing/2014/main" val="2217684843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1553163949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1661866336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2876049829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654374392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3982782518"/>
                    </a:ext>
                  </a:extLst>
                </a:gridCol>
                <a:gridCol w="425423">
                  <a:extLst>
                    <a:ext uri="{9D8B030D-6E8A-4147-A177-3AD203B41FA5}">
                      <a16:colId xmlns:a16="http://schemas.microsoft.com/office/drawing/2014/main" val="1759599052"/>
                    </a:ext>
                  </a:extLst>
                </a:gridCol>
              </a:tblGrid>
              <a:tr h="35783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0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27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15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3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35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1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7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7601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1108</Words>
  <Application>Microsoft Office PowerPoint</Application>
  <PresentationFormat>Widescreen</PresentationFormat>
  <Paragraphs>267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Lato</vt:lpstr>
      <vt:lpstr>Wingdings 3</vt:lpstr>
      <vt:lpstr>Cacho</vt:lpstr>
      <vt:lpstr>Relacionamentos básicos entre pixels</vt:lpstr>
      <vt:lpstr>Vizinhança de um pixel : Vizinhança de 4</vt:lpstr>
      <vt:lpstr>Vizinhança de um pixel : Vizinhança Diagonal</vt:lpstr>
      <vt:lpstr>Vizinhança de um pixel : Vizinhança de 8</vt:lpstr>
      <vt:lpstr>Conectividade de pixels</vt:lpstr>
      <vt:lpstr>Conectividade de pixels: Conectividade-4</vt:lpstr>
      <vt:lpstr>Conectividade de pixels: Conectividade-8</vt:lpstr>
      <vt:lpstr>Métricas de distâncias: Euclidiana</vt:lpstr>
      <vt:lpstr>Métricas de distâncias: Euclidiana</vt:lpstr>
      <vt:lpstr>Métricas de distâncias: City-Block (Distância 4)</vt:lpstr>
      <vt:lpstr>Métricas de distâncias: City-Block</vt:lpstr>
      <vt:lpstr>Métricas de distâncias: Chessboard – Distância 8</vt:lpstr>
      <vt:lpstr>Métricas de distâncias: Chessboard</vt:lpstr>
      <vt:lpstr>Exercícios:</vt:lpstr>
      <vt:lpstr>Exercícios: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Relacionamentos básicos entre pixels: vizinhança de um pixel, conectividade e métricas de distâncias (euclidiana, city-block e chessboard)</dc:title>
  <dc:creator>Osvaldo Severino Junior</dc:creator>
  <cp:lastModifiedBy>Osvaldo Severino Junior</cp:lastModifiedBy>
  <cp:revision>31</cp:revision>
  <dcterms:created xsi:type="dcterms:W3CDTF">2021-09-02T13:15:30Z</dcterms:created>
  <dcterms:modified xsi:type="dcterms:W3CDTF">2023-08-06T20:28:24Z</dcterms:modified>
</cp:coreProperties>
</file>