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9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83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11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6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a colocando uma amostra na bandeja">
            <a:extLst>
              <a:ext uri="{FF2B5EF4-FFF2-40B4-BE49-F238E27FC236}">
                <a16:creationId xmlns:a16="http://schemas.microsoft.com/office/drawing/2014/main" id="{5E75EF2F-289D-17AD-AFEF-723BAC3E3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6" r="193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F08284-0B85-4172-A1FD-EF6D6CE49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pt-BR" sz="4800"/>
              <a:t>Amostragem e Quantização: Histogramas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62D56-FDB0-46F2-8E93-301211A6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pt-BR" sz="1600"/>
              <a:t>prof. Dr. Osvaldo Severino Junior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6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95A18B2-CB3D-4435-8F10-51D12515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09" y="321734"/>
            <a:ext cx="4414349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1AD1DB-D4EF-4FE0-BD14-135378ED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16" y="321734"/>
            <a:ext cx="4077431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749444-DD57-4BF3-A8B7-0E536A5C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24" y="3631096"/>
            <a:ext cx="4218518" cy="27605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D6A892-12E7-4B15-9EC4-50294767D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52" y="3631096"/>
            <a:ext cx="401535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9C5A694-E24F-41CA-8299-B3052697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37978"/>
            <a:ext cx="5426764" cy="2672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58A87A-1B9B-4479-BAF6-696CFA6F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99" y="321734"/>
            <a:ext cx="4307665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621287-E514-4472-B6E0-3E0BCB803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685287"/>
            <a:ext cx="5426764" cy="26521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57303F-D8E2-4F8D-AF46-BDEB48FB1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760" y="3631096"/>
            <a:ext cx="410514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81E0A-6766-4F7C-8CC0-C108401E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2" y="1224482"/>
            <a:ext cx="4650004" cy="441750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59AA409-644F-4B3D-923D-BA0F6259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1270981"/>
            <a:ext cx="4650004" cy="43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4B7741-7120-4CBF-87F8-A6CDAF9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Tarefa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080B1-BCF2-4E7B-8E4B-AE201B78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Exercício 6) Pesquise uma imagem colorida na qual há presença de um câncer de pele.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Transforme a imagem em nível de cinza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Aplique a equalização da imagem em nível de cinza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Mostre as duas imagens para comparação e salve a imagem equalizada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Repita o mesmo processo para uma imagem de placa de carro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Repita o mesmo processo para uma imagem da superfície de marte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Repita o mesmo processo para uma imagem de neve nas montanhas da Groenlândia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Repita o mesmo processo para uma imagem do fundo do mar escuro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Repita o mesmo processo para uma imagem de incêndio florestal em cinzas.</a:t>
            </a:r>
          </a:p>
        </p:txBody>
      </p:sp>
    </p:spTree>
    <p:extLst>
      <p:ext uri="{BB962C8B-B14F-4D97-AF65-F5344CB8AC3E}">
        <p14:creationId xmlns:p14="http://schemas.microsoft.com/office/powerpoint/2010/main" val="311775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72F87-A0DA-48D7-90EC-6F3ABAD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 e Quantização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860E2AF-F211-45EC-BD26-BBACA573B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Histograma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b="1" dirty="0"/>
                  <a:t>É um conjunto de números que indica a quantidade de pixels em cada um dos níveis de cinza da Imagem.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b="1" dirty="0"/>
                  <a:t>Para simplificarmos, vamos considerar as imagens em nível de cinza (0,  ..., 255), onde 0 é o nível preto e 255 é o nível de branco.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860E2AF-F211-45EC-BD26-BBACA573B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62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BBDC46F-54E5-47BB-9F14-C870B1CF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Histograma</a:t>
            </a:r>
            <a:br>
              <a:rPr lang="en-US" sz="4200"/>
            </a:br>
            <a:endParaRPr lang="en-US" sz="4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759753-DF3C-43F4-9AAB-7319476E3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" r="3" b="3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B99901-37E5-40C3-B82F-04F639861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r="2" b="6419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BB1CD-11DD-41E4-8829-FAC7F3F1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Cálculo do Histograma no OpenCV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CB8405F-B994-446B-9D45-0157D813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5220070"/>
          </a:xfrm>
        </p:spPr>
        <p:txBody>
          <a:bodyPr>
            <a:normAutofit/>
          </a:bodyPr>
          <a:lstStyle/>
          <a:p>
            <a:pPr algn="just"/>
            <a:r>
              <a:rPr lang="pt-BR" b="1"/>
              <a:t>cv2.calcHist (imagens, canais, máscara, histSize, intervalos)</a:t>
            </a:r>
          </a:p>
          <a:p>
            <a:pPr algn="just"/>
            <a:r>
              <a:rPr lang="pt-BR" i="1"/>
              <a:t>imagens</a:t>
            </a:r>
            <a:r>
              <a:rPr lang="pt-BR"/>
              <a:t>: </a:t>
            </a:r>
          </a:p>
          <a:p>
            <a:pPr lvl="1" algn="just"/>
            <a:r>
              <a:rPr lang="pt-BR"/>
              <a:t>é a imagem de origem e deve ser fornecido entre colchetes, ou seja, "[img]".</a:t>
            </a:r>
          </a:p>
          <a:p>
            <a:pPr algn="just"/>
            <a:r>
              <a:rPr lang="pt-BR" i="1"/>
              <a:t>canais</a:t>
            </a:r>
            <a:r>
              <a:rPr lang="pt-BR"/>
              <a:t>: </a:t>
            </a:r>
          </a:p>
          <a:p>
            <a:pPr lvl="1" algn="just"/>
            <a:r>
              <a:rPr lang="pt-BR"/>
              <a:t>também é fornecido entre colchetes. Por exemplo, se a entrada for uma imagem em tons de cinza, seu valor será [0]</a:t>
            </a:r>
          </a:p>
          <a:p>
            <a:pPr algn="just"/>
            <a:r>
              <a:rPr lang="pt-BR" i="1"/>
              <a:t>máscara</a:t>
            </a:r>
            <a:r>
              <a:rPr lang="pt-BR"/>
              <a:t>: </a:t>
            </a:r>
          </a:p>
          <a:p>
            <a:pPr lvl="1" algn="just"/>
            <a:r>
              <a:rPr lang="pt-BR"/>
              <a:t>imagem de máscara. Para encontrar o histograma da imagem inteira, é dado como "None"</a:t>
            </a:r>
          </a:p>
          <a:p>
            <a:pPr algn="just"/>
            <a:r>
              <a:rPr lang="pt-BR" i="1"/>
              <a:t>histSize</a:t>
            </a:r>
            <a:r>
              <a:rPr lang="pt-BR"/>
              <a:t>: </a:t>
            </a:r>
          </a:p>
          <a:p>
            <a:pPr lvl="1" algn="just"/>
            <a:r>
              <a:rPr lang="pt-BR"/>
              <a:t>representa nossa contagem em níveis de cinza. Precisa ser fornecido entre colchetes. Para a escala completa, passamos [256].</a:t>
            </a:r>
          </a:p>
          <a:p>
            <a:pPr algn="just"/>
            <a:r>
              <a:rPr lang="pt-BR" i="1"/>
              <a:t>intervalos</a:t>
            </a:r>
            <a:r>
              <a:rPr lang="pt-BR"/>
              <a:t>: </a:t>
            </a:r>
          </a:p>
          <a:p>
            <a:pPr lvl="1" algn="just"/>
            <a:r>
              <a:rPr lang="pt-BR"/>
              <a:t>este é o nosso RANGE. Normalmente, é [0,255].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77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56AAB-C963-405B-8923-5D380DDD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Plotagem do </a:t>
            </a:r>
            <a:r>
              <a:rPr lang="pt-BR" dirty="0" err="1"/>
              <a:t>Hitograma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70B65-3FEF-4DAB-AE10-8DE85888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657"/>
            <a:ext cx="8596668" cy="5015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Instale a biblioteca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linha de comando (</a:t>
            </a:r>
            <a:r>
              <a:rPr lang="pt-BR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</a:t>
            </a: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endParaRPr lang="pt-BR" sz="18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pt-BR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tlib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 importe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pyplot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 como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plt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0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pt-BR" sz="200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lang="pt-BR" sz="200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lang="pt-BR" sz="200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pyplot</a:t>
            </a:r>
            <a:r>
              <a:rPr lang="pt-BR" sz="200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pt-BR" sz="20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endParaRPr lang="pt-BR" sz="2000" i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possível calcular o histograma pelo </a:t>
            </a:r>
            <a:r>
              <a:rPr lang="pt-BR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ajuda da função </a:t>
            </a:r>
            <a:r>
              <a:rPr lang="pt-BR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ravel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lvl="1" algn="just">
              <a:lnSpc>
                <a:spcPct val="150000"/>
              </a:lnSpc>
            </a:pPr>
            <a:r>
              <a:rPr lang="pt-BR" sz="2400" b="0" i="0" dirty="0" err="1">
                <a:solidFill>
                  <a:schemeClr val="tx1"/>
                </a:solidFill>
                <a:effectLst/>
                <a:latin typeface="SFMono-Regular"/>
              </a:rPr>
              <a:t>plt.hist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FMono-Regular"/>
              </a:rPr>
              <a:t>(imagem, níveis de cinza, intervalo)</a:t>
            </a:r>
          </a:p>
          <a:p>
            <a:pPr lvl="2" algn="just">
              <a:lnSpc>
                <a:spcPct val="150000"/>
              </a:lnSpc>
            </a:pPr>
            <a:r>
              <a:rPr lang="pt-BR" sz="2400" b="0" i="1" dirty="0" err="1">
                <a:solidFill>
                  <a:schemeClr val="tx1"/>
                </a:solidFill>
                <a:effectLst/>
                <a:latin typeface="SFMono-Regular"/>
              </a:rPr>
              <a:t>plt.hist</a:t>
            </a:r>
            <a:r>
              <a:rPr lang="pt-BR" sz="2400" b="0" i="1" dirty="0">
                <a:solidFill>
                  <a:schemeClr val="tx1"/>
                </a:solidFill>
                <a:effectLst/>
                <a:latin typeface="SFMono-Regular"/>
              </a:rPr>
              <a:t>(</a:t>
            </a:r>
            <a:r>
              <a:rPr lang="pt-BR" sz="2400" b="0" i="1" dirty="0" err="1">
                <a:solidFill>
                  <a:schemeClr val="tx1"/>
                </a:solidFill>
                <a:effectLst/>
                <a:latin typeface="SFMono-Regular"/>
              </a:rPr>
              <a:t>img.ravel</a:t>
            </a:r>
            <a:r>
              <a:rPr lang="pt-BR" sz="2400" b="0" i="1" dirty="0">
                <a:solidFill>
                  <a:schemeClr val="tx1"/>
                </a:solidFill>
                <a:effectLst/>
                <a:latin typeface="SFMono-Regular"/>
              </a:rPr>
              <a:t>(),256,[0,255])</a:t>
            </a:r>
            <a:endParaRPr lang="pt-BR" sz="1800" i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pt-BR" sz="180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25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9EE3484-8D40-4464-B112-8B3B15D2F32D}"/>
              </a:ext>
            </a:extLst>
          </p:cNvPr>
          <p:cNvSpPr txBox="1"/>
          <p:nvPr/>
        </p:nvSpPr>
        <p:spPr>
          <a:xfrm>
            <a:off x="816747" y="117693"/>
            <a:ext cx="665825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para plotagem do Histograma</a:t>
            </a:r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matplotlib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img</a:t>
            </a:r>
            <a:r>
              <a:rPr lang="pt-BR" dirty="0"/>
              <a:t> = cv2.imread('catedral.jpg')</a:t>
            </a:r>
          </a:p>
          <a:p>
            <a:endParaRPr lang="pt-BR" dirty="0"/>
          </a:p>
          <a:p>
            <a:r>
              <a:rPr lang="pt-BR" dirty="0"/>
              <a:t># converte em nível de cinza</a:t>
            </a:r>
          </a:p>
          <a:p>
            <a:r>
              <a:rPr lang="pt-BR" dirty="0"/>
              <a:t>cinza = cv2.cvtColor(</a:t>
            </a:r>
            <a:r>
              <a:rPr lang="pt-BR" dirty="0" err="1"/>
              <a:t>img</a:t>
            </a:r>
            <a:r>
              <a:rPr lang="pt-BR" dirty="0"/>
              <a:t>, cv2.COLOR_BGR2GRAY)</a:t>
            </a:r>
          </a:p>
          <a:p>
            <a:endParaRPr lang="pt-BR" dirty="0"/>
          </a:p>
          <a:p>
            <a:r>
              <a:rPr lang="pt-BR" dirty="0"/>
              <a:t>cv2.imshow('</a:t>
            </a:r>
            <a:r>
              <a:rPr lang="pt-BR" dirty="0" err="1"/>
              <a:t>Nivel</a:t>
            </a:r>
            <a:r>
              <a:rPr lang="pt-BR" dirty="0"/>
              <a:t> de </a:t>
            </a:r>
            <a:r>
              <a:rPr lang="pt-BR" dirty="0" err="1"/>
              <a:t>cinza',cinza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#Função </a:t>
            </a:r>
            <a:r>
              <a:rPr lang="pt-BR" dirty="0" err="1"/>
              <a:t>calcHist</a:t>
            </a:r>
            <a:r>
              <a:rPr lang="pt-BR" dirty="0"/>
              <a:t> para calcular o </a:t>
            </a:r>
            <a:r>
              <a:rPr lang="pt-BR" dirty="0" err="1"/>
              <a:t>hisograma</a:t>
            </a:r>
            <a:r>
              <a:rPr lang="pt-BR" dirty="0"/>
              <a:t> da imagem</a:t>
            </a:r>
          </a:p>
          <a:p>
            <a:r>
              <a:rPr lang="pt-BR" dirty="0"/>
              <a:t>h = cv2.calcHist([cinza], [0], </a:t>
            </a:r>
            <a:r>
              <a:rPr lang="pt-BR" dirty="0" err="1"/>
              <a:t>None</a:t>
            </a:r>
            <a:r>
              <a:rPr lang="pt-BR" dirty="0"/>
              <a:t>, [256], [0, 256])</a:t>
            </a:r>
          </a:p>
          <a:p>
            <a:endParaRPr lang="pt-BR" dirty="0"/>
          </a:p>
          <a:p>
            <a:r>
              <a:rPr lang="pt-BR" dirty="0"/>
              <a:t># cria uma figura (janela)</a:t>
            </a:r>
          </a:p>
          <a:p>
            <a:r>
              <a:rPr lang="pt-BR" dirty="0" err="1"/>
              <a:t>plt.figure</a:t>
            </a:r>
            <a:r>
              <a:rPr lang="pt-BR" dirty="0"/>
              <a:t>('Histograma')</a:t>
            </a:r>
          </a:p>
          <a:p>
            <a:r>
              <a:rPr lang="pt-BR" dirty="0" err="1"/>
              <a:t>plt.title</a:t>
            </a:r>
            <a:r>
              <a:rPr lang="pt-BR" dirty="0"/>
              <a:t>("Histograma em </a:t>
            </a:r>
            <a:r>
              <a:rPr lang="pt-BR" dirty="0" err="1"/>
              <a:t>nivel</a:t>
            </a:r>
            <a:r>
              <a:rPr lang="pt-BR" dirty="0"/>
              <a:t> de cinza")</a:t>
            </a:r>
          </a:p>
          <a:p>
            <a:r>
              <a:rPr lang="pt-BR" dirty="0" err="1"/>
              <a:t>plt.xlabel</a:t>
            </a:r>
            <a:r>
              <a:rPr lang="pt-BR" dirty="0"/>
              <a:t>("Intensidade")</a:t>
            </a:r>
          </a:p>
          <a:p>
            <a:r>
              <a:rPr lang="pt-BR" dirty="0" err="1"/>
              <a:t>plt.xlim</a:t>
            </a:r>
            <a:r>
              <a:rPr lang="pt-BR" dirty="0"/>
              <a:t>([0, 256])</a:t>
            </a:r>
          </a:p>
          <a:p>
            <a:r>
              <a:rPr lang="pt-BR" dirty="0" err="1"/>
              <a:t>plt.ylabel</a:t>
            </a:r>
            <a:r>
              <a:rPr lang="pt-BR" dirty="0"/>
              <a:t>("</a:t>
            </a:r>
            <a:r>
              <a:rPr lang="pt-BR" dirty="0" err="1"/>
              <a:t>Qtde</a:t>
            </a:r>
            <a:r>
              <a:rPr lang="pt-BR" dirty="0"/>
              <a:t> de Pixels")</a:t>
            </a:r>
          </a:p>
          <a:p>
            <a:r>
              <a:rPr lang="pt-BR" dirty="0" err="1"/>
              <a:t>plt.plot</a:t>
            </a:r>
            <a:r>
              <a:rPr lang="pt-BR" dirty="0"/>
              <a:t>(h) # ou </a:t>
            </a:r>
            <a:r>
              <a:rPr lang="pt-BR" dirty="0" err="1"/>
              <a:t>plt.hist</a:t>
            </a:r>
            <a:r>
              <a:rPr lang="pt-BR" dirty="0"/>
              <a:t>(</a:t>
            </a:r>
            <a:r>
              <a:rPr lang="pt-BR" dirty="0" err="1"/>
              <a:t>cinza.ravel</a:t>
            </a:r>
            <a:r>
              <a:rPr lang="pt-BR" dirty="0"/>
              <a:t>(),256,[0,256])</a:t>
            </a:r>
          </a:p>
          <a:p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135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BCF2B-1D37-4118-8265-6860B2F0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do Histograma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01422-D277-4ECE-99D2-BA84188E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Técnica onde se procura redistribuir os valores dos níveis de cinza em uma imagem, para se obter um histograma uniforme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Utiliza-se uma função auxiliar para obter essa redistribuição mais uniforme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Como resultado aumenta-se o contraste geral na imagem</a:t>
            </a:r>
          </a:p>
        </p:txBody>
      </p:sp>
    </p:spTree>
    <p:extLst>
      <p:ext uri="{BB962C8B-B14F-4D97-AF65-F5344CB8AC3E}">
        <p14:creationId xmlns:p14="http://schemas.microsoft.com/office/powerpoint/2010/main" val="315028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605C68-A714-479E-976B-75C8647177AE}"/>
              </a:ext>
            </a:extLst>
          </p:cNvPr>
          <p:cNvSpPr txBox="1"/>
          <p:nvPr/>
        </p:nvSpPr>
        <p:spPr>
          <a:xfrm>
            <a:off x="1220680" y="612844"/>
            <a:ext cx="60989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matplotlib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 err="1"/>
              <a:t>img</a:t>
            </a:r>
            <a:r>
              <a:rPr lang="pt-BR" dirty="0"/>
              <a:t> = cv2.imread('catedral.jpg')</a:t>
            </a:r>
          </a:p>
          <a:p>
            <a:endParaRPr lang="pt-BR" dirty="0"/>
          </a:p>
          <a:p>
            <a:r>
              <a:rPr lang="pt-BR" dirty="0"/>
              <a:t>cinza = cv2.cvtColor(</a:t>
            </a:r>
            <a:r>
              <a:rPr lang="pt-BR" dirty="0" err="1"/>
              <a:t>img</a:t>
            </a:r>
            <a:r>
              <a:rPr lang="pt-BR" dirty="0"/>
              <a:t>, cv2.COLOR_BGR2GRAY)</a:t>
            </a:r>
          </a:p>
          <a:p>
            <a:endParaRPr lang="pt-BR" dirty="0"/>
          </a:p>
          <a:p>
            <a:r>
              <a:rPr lang="pt-BR" dirty="0" err="1"/>
              <a:t>cinza_eq</a:t>
            </a:r>
            <a:r>
              <a:rPr lang="pt-BR" dirty="0"/>
              <a:t> = cv2.equalizeHist(cinza)</a:t>
            </a:r>
          </a:p>
          <a:p>
            <a:endParaRPr lang="pt-BR" dirty="0"/>
          </a:p>
          <a:p>
            <a:r>
              <a:rPr lang="pt-BR" dirty="0"/>
              <a:t>cv2.imshow('Imagem </a:t>
            </a:r>
            <a:r>
              <a:rPr lang="pt-BR" dirty="0" err="1"/>
              <a:t>Original',cinza</a:t>
            </a:r>
            <a:r>
              <a:rPr lang="pt-BR" dirty="0"/>
              <a:t>)</a:t>
            </a:r>
          </a:p>
          <a:p>
            <a:r>
              <a:rPr lang="pt-BR" dirty="0"/>
              <a:t>cv2.imshow('Imagem Equalizada',</a:t>
            </a:r>
            <a:r>
              <a:rPr lang="pt-BR" dirty="0" err="1"/>
              <a:t>cinza_eq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plt.figure</a:t>
            </a:r>
            <a:r>
              <a:rPr lang="pt-BR" dirty="0"/>
              <a:t>()</a:t>
            </a:r>
          </a:p>
          <a:p>
            <a:r>
              <a:rPr lang="pt-BR" dirty="0" err="1"/>
              <a:t>plt.title</a:t>
            </a:r>
            <a:r>
              <a:rPr lang="pt-BR" dirty="0"/>
              <a:t>("Histograma Equalizado")</a:t>
            </a:r>
          </a:p>
          <a:p>
            <a:r>
              <a:rPr lang="pt-BR" dirty="0" err="1"/>
              <a:t>plt.xlabel</a:t>
            </a:r>
            <a:r>
              <a:rPr lang="pt-BR" dirty="0"/>
              <a:t>("Intensidade")</a:t>
            </a:r>
          </a:p>
          <a:p>
            <a:r>
              <a:rPr lang="pt-BR" dirty="0" err="1"/>
              <a:t>plt.ylabel</a:t>
            </a:r>
            <a:r>
              <a:rPr lang="pt-BR" dirty="0"/>
              <a:t>("</a:t>
            </a:r>
            <a:r>
              <a:rPr lang="pt-BR" dirty="0" err="1"/>
              <a:t>Qtde</a:t>
            </a:r>
            <a:r>
              <a:rPr lang="pt-BR" dirty="0"/>
              <a:t> de Pixels")</a:t>
            </a:r>
          </a:p>
          <a:p>
            <a:r>
              <a:rPr lang="pt-BR" dirty="0" err="1"/>
              <a:t>plt.hist</a:t>
            </a:r>
            <a:r>
              <a:rPr lang="pt-BR" dirty="0"/>
              <a:t>(</a:t>
            </a:r>
            <a:r>
              <a:rPr lang="pt-BR" dirty="0" err="1"/>
              <a:t>cinza_eq.ravel</a:t>
            </a:r>
            <a:r>
              <a:rPr lang="pt-BR" dirty="0"/>
              <a:t>(), 256, [0,256])</a:t>
            </a:r>
          </a:p>
          <a:p>
            <a:r>
              <a:rPr lang="pt-BR" dirty="0" err="1"/>
              <a:t>plt.xlim</a:t>
            </a:r>
            <a:r>
              <a:rPr lang="pt-BR" dirty="0"/>
              <a:t>([0, 256])</a:t>
            </a:r>
          </a:p>
          <a:p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44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DE50BA1-7606-487E-A2A0-E24B5416A912}"/>
              </a:ext>
            </a:extLst>
          </p:cNvPr>
          <p:cNvSpPr txBox="1"/>
          <p:nvPr/>
        </p:nvSpPr>
        <p:spPr>
          <a:xfrm>
            <a:off x="1389355" y="613390"/>
            <a:ext cx="6098958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plt.figure</a:t>
            </a:r>
            <a:r>
              <a:rPr lang="pt-BR" dirty="0"/>
              <a:t>()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plt.title</a:t>
            </a:r>
            <a:r>
              <a:rPr lang="pt-BR" dirty="0"/>
              <a:t>("Histograma Original")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plt.xlabel</a:t>
            </a:r>
            <a:r>
              <a:rPr lang="pt-BR" dirty="0"/>
              <a:t>("Intensidade")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plt.ylabel</a:t>
            </a:r>
            <a:r>
              <a:rPr lang="pt-BR" dirty="0"/>
              <a:t>("</a:t>
            </a:r>
            <a:r>
              <a:rPr lang="pt-BR" dirty="0" err="1"/>
              <a:t>Qtde</a:t>
            </a:r>
            <a:r>
              <a:rPr lang="pt-BR" dirty="0"/>
              <a:t> de Pixels")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plt.hist</a:t>
            </a:r>
            <a:r>
              <a:rPr lang="pt-BR" dirty="0"/>
              <a:t>(</a:t>
            </a:r>
            <a:r>
              <a:rPr lang="pt-BR" dirty="0" err="1"/>
              <a:t>cinza.ravel</a:t>
            </a:r>
            <a:r>
              <a:rPr lang="pt-BR" dirty="0"/>
              <a:t>(), 256, [0,256])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plt.xlim</a:t>
            </a:r>
            <a:r>
              <a:rPr lang="pt-BR" dirty="0"/>
              <a:t>([0, 256])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3124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730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</vt:lpstr>
      <vt:lpstr>Cambria Math</vt:lpstr>
      <vt:lpstr>SFMono-Regular</vt:lpstr>
      <vt:lpstr>Trebuchet MS</vt:lpstr>
      <vt:lpstr>Wingdings 3</vt:lpstr>
      <vt:lpstr>Facetado</vt:lpstr>
      <vt:lpstr>Amostragem e Quantização: Histogramas</vt:lpstr>
      <vt:lpstr>Amostragem e Quantização</vt:lpstr>
      <vt:lpstr>Histograma </vt:lpstr>
      <vt:lpstr>Cálculo do Histograma no OpenCV</vt:lpstr>
      <vt:lpstr>Plotagem do Hitograma</vt:lpstr>
      <vt:lpstr>Apresentação do PowerPoint</vt:lpstr>
      <vt:lpstr>Equalização do Histograma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Amostragem e Quantização: Histogramas</dc:title>
  <dc:creator>Osvaldo Severino Junior</dc:creator>
  <cp:lastModifiedBy>Osvaldo Severino Junior</cp:lastModifiedBy>
  <cp:revision>25</cp:revision>
  <dcterms:created xsi:type="dcterms:W3CDTF">2021-09-09T11:58:09Z</dcterms:created>
  <dcterms:modified xsi:type="dcterms:W3CDTF">2022-08-15T22:54:22Z</dcterms:modified>
</cp:coreProperties>
</file>