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60" r:id="rId4"/>
    <p:sldId id="261" r:id="rId5"/>
    <p:sldId id="263" r:id="rId6"/>
    <p:sldId id="262" r:id="rId7"/>
    <p:sldId id="258" r:id="rId8"/>
    <p:sldId id="264" r:id="rId9"/>
    <p:sldId id="265" r:id="rId10"/>
    <p:sldId id="259"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3AF117-ADCA-497D-8735-91010004E309}" type="doc">
      <dgm:prSet loTypeId="urn:microsoft.com/office/officeart/2005/8/layout/hList1" loCatId="list" qsTypeId="urn:microsoft.com/office/officeart/2005/8/quickstyle/simple4" qsCatId="simple" csTypeId="urn:microsoft.com/office/officeart/2005/8/colors/colorful2" csCatId="colorful"/>
      <dgm:spPr/>
      <dgm:t>
        <a:bodyPr/>
        <a:lstStyle/>
        <a:p>
          <a:endParaRPr lang="en-US"/>
        </a:p>
      </dgm:t>
    </dgm:pt>
    <dgm:pt modelId="{49092AAF-8C05-4B68-AC7D-30C820CC22A2}">
      <dgm:prSet/>
      <dgm:spPr/>
      <dgm:t>
        <a:bodyPr/>
        <a:lstStyle/>
        <a:p>
          <a:r>
            <a:rPr lang="pt-BR"/>
            <a:t>Determinação de um limiar (valor) abaixo do qual os pixels são transformados em zero, e acima são transformados no valor máximo de intensidade (255). Dessa forma, convertemos imagens em tons de cinza para imagens preto e branco onde todos os pixels possuem 0 ou 255 como valores de intensidade.</a:t>
          </a:r>
          <a:endParaRPr lang="en-US"/>
        </a:p>
      </dgm:t>
    </dgm:pt>
    <dgm:pt modelId="{E1C8506E-5A9D-4B0E-9960-F2D776406D21}" type="parTrans" cxnId="{EBE2D3E5-F25B-4DD8-9045-B907B7C45446}">
      <dgm:prSet/>
      <dgm:spPr/>
      <dgm:t>
        <a:bodyPr/>
        <a:lstStyle/>
        <a:p>
          <a:endParaRPr lang="en-US"/>
        </a:p>
      </dgm:t>
    </dgm:pt>
    <dgm:pt modelId="{172A3069-DB5D-49EC-8E3C-F0628714BCE7}" type="sibTrans" cxnId="{EBE2D3E5-F25B-4DD8-9045-B907B7C45446}">
      <dgm:prSet/>
      <dgm:spPr/>
      <dgm:t>
        <a:bodyPr/>
        <a:lstStyle/>
        <a:p>
          <a:endParaRPr lang="en-US"/>
        </a:p>
      </dgm:t>
    </dgm:pt>
    <dgm:pt modelId="{5C0112B5-471A-4A02-B8B9-31D71AD7E212}">
      <dgm:prSet/>
      <dgm:spPr/>
      <dgm:t>
        <a:bodyPr/>
        <a:lstStyle/>
        <a:p>
          <a:r>
            <a:rPr lang="pt-BR"/>
            <a:t>cv2.threshold ( img, limiar, valor máximo, tipo de limiar)</a:t>
          </a:r>
          <a:endParaRPr lang="en-US"/>
        </a:p>
      </dgm:t>
    </dgm:pt>
    <dgm:pt modelId="{098EF1F2-FE4E-4FE8-8EC9-A7ADD7CF60D6}" type="parTrans" cxnId="{3086BE50-2038-4FB3-825A-7E7E9036766B}">
      <dgm:prSet/>
      <dgm:spPr/>
      <dgm:t>
        <a:bodyPr/>
        <a:lstStyle/>
        <a:p>
          <a:endParaRPr lang="en-US"/>
        </a:p>
      </dgm:t>
    </dgm:pt>
    <dgm:pt modelId="{DC857F81-C6C9-4F22-B3E5-329C96C86D9A}" type="sibTrans" cxnId="{3086BE50-2038-4FB3-825A-7E7E9036766B}">
      <dgm:prSet/>
      <dgm:spPr/>
      <dgm:t>
        <a:bodyPr/>
        <a:lstStyle/>
        <a:p>
          <a:endParaRPr lang="en-US"/>
        </a:p>
      </dgm:t>
    </dgm:pt>
    <dgm:pt modelId="{53ECA76D-9F66-4181-846A-A54B4E1EE964}">
      <dgm:prSet/>
      <dgm:spPr/>
      <dgm:t>
        <a:bodyPr/>
        <a:lstStyle/>
        <a:p>
          <a:r>
            <a:rPr lang="pt-BR"/>
            <a:t>i</a:t>
          </a:r>
          <a:r>
            <a:rPr lang="pt-BR" b="0" i="0"/>
            <a:t>mg </a:t>
          </a:r>
          <a:r>
            <a:rPr lang="pt-BR" b="1" i="0"/>
            <a:t>deve ser uma imagem em tons de cinza</a:t>
          </a:r>
          <a:endParaRPr lang="en-US"/>
        </a:p>
      </dgm:t>
    </dgm:pt>
    <dgm:pt modelId="{3E31A136-DEAC-41AF-8BC4-5AC46704EF5F}" type="parTrans" cxnId="{B465EB1A-82FD-4D20-B30C-33A7A06C277B}">
      <dgm:prSet/>
      <dgm:spPr/>
      <dgm:t>
        <a:bodyPr/>
        <a:lstStyle/>
        <a:p>
          <a:endParaRPr lang="en-US"/>
        </a:p>
      </dgm:t>
    </dgm:pt>
    <dgm:pt modelId="{9B944348-6E06-4683-A76E-BD2744FBDECC}" type="sibTrans" cxnId="{B465EB1A-82FD-4D20-B30C-33A7A06C277B}">
      <dgm:prSet/>
      <dgm:spPr/>
      <dgm:t>
        <a:bodyPr/>
        <a:lstStyle/>
        <a:p>
          <a:endParaRPr lang="en-US"/>
        </a:p>
      </dgm:t>
    </dgm:pt>
    <dgm:pt modelId="{B55A34DC-8C52-42EF-B666-FB55E3897256}">
      <dgm:prSet/>
      <dgm:spPr/>
      <dgm:t>
        <a:bodyPr/>
        <a:lstStyle/>
        <a:p>
          <a:r>
            <a:rPr lang="pt-BR" b="0" i="0"/>
            <a:t>O OpenCV fornece diferentes tipos de limiar </a:t>
          </a:r>
          <a:endParaRPr lang="en-US"/>
        </a:p>
      </dgm:t>
    </dgm:pt>
    <dgm:pt modelId="{EC60E09A-C38E-407F-AEB2-5C96A2DEA499}" type="parTrans" cxnId="{F727F2B3-BBED-4DF6-A7CA-675ED570BB21}">
      <dgm:prSet/>
      <dgm:spPr/>
      <dgm:t>
        <a:bodyPr/>
        <a:lstStyle/>
        <a:p>
          <a:endParaRPr lang="en-US"/>
        </a:p>
      </dgm:t>
    </dgm:pt>
    <dgm:pt modelId="{A70AF26B-3DC3-499C-BC6F-D67A6F677505}" type="sibTrans" cxnId="{F727F2B3-BBED-4DF6-A7CA-675ED570BB21}">
      <dgm:prSet/>
      <dgm:spPr/>
      <dgm:t>
        <a:bodyPr/>
        <a:lstStyle/>
        <a:p>
          <a:endParaRPr lang="en-US"/>
        </a:p>
      </dgm:t>
    </dgm:pt>
    <dgm:pt modelId="{BD44B405-EBC8-4B76-9DD7-F4421EDD46A5}" type="pres">
      <dgm:prSet presAssocID="{DD3AF117-ADCA-497D-8735-91010004E309}" presName="Name0" presStyleCnt="0">
        <dgm:presLayoutVars>
          <dgm:dir/>
          <dgm:animLvl val="lvl"/>
          <dgm:resizeHandles val="exact"/>
        </dgm:presLayoutVars>
      </dgm:prSet>
      <dgm:spPr/>
    </dgm:pt>
    <dgm:pt modelId="{4C245DC0-774B-4FF1-826F-CA58C989F867}" type="pres">
      <dgm:prSet presAssocID="{49092AAF-8C05-4B68-AC7D-30C820CC22A2}" presName="composite" presStyleCnt="0"/>
      <dgm:spPr/>
    </dgm:pt>
    <dgm:pt modelId="{D18D0B59-35AB-4757-BDC7-BFA430A29424}" type="pres">
      <dgm:prSet presAssocID="{49092AAF-8C05-4B68-AC7D-30C820CC22A2}" presName="parTx" presStyleLbl="alignNode1" presStyleIdx="0" presStyleCnt="2">
        <dgm:presLayoutVars>
          <dgm:chMax val="0"/>
          <dgm:chPref val="0"/>
          <dgm:bulletEnabled val="1"/>
        </dgm:presLayoutVars>
      </dgm:prSet>
      <dgm:spPr/>
    </dgm:pt>
    <dgm:pt modelId="{E19538FD-B9C8-487E-97B8-0F88C45DA263}" type="pres">
      <dgm:prSet presAssocID="{49092AAF-8C05-4B68-AC7D-30C820CC22A2}" presName="desTx" presStyleLbl="alignAccFollowNode1" presStyleIdx="0" presStyleCnt="2">
        <dgm:presLayoutVars>
          <dgm:bulletEnabled val="1"/>
        </dgm:presLayoutVars>
      </dgm:prSet>
      <dgm:spPr/>
    </dgm:pt>
    <dgm:pt modelId="{18BB2E68-707E-4781-9B95-6C267C743A92}" type="pres">
      <dgm:prSet presAssocID="{172A3069-DB5D-49EC-8E3C-F0628714BCE7}" presName="space" presStyleCnt="0"/>
      <dgm:spPr/>
    </dgm:pt>
    <dgm:pt modelId="{1B46FB6B-46EC-4340-906B-D5A6409BE38B}" type="pres">
      <dgm:prSet presAssocID="{5C0112B5-471A-4A02-B8B9-31D71AD7E212}" presName="composite" presStyleCnt="0"/>
      <dgm:spPr/>
    </dgm:pt>
    <dgm:pt modelId="{A26993AD-603A-409B-97D3-2EB69FF9F370}" type="pres">
      <dgm:prSet presAssocID="{5C0112B5-471A-4A02-B8B9-31D71AD7E212}" presName="parTx" presStyleLbl="alignNode1" presStyleIdx="1" presStyleCnt="2">
        <dgm:presLayoutVars>
          <dgm:chMax val="0"/>
          <dgm:chPref val="0"/>
          <dgm:bulletEnabled val="1"/>
        </dgm:presLayoutVars>
      </dgm:prSet>
      <dgm:spPr/>
    </dgm:pt>
    <dgm:pt modelId="{850F81F9-FDFA-4176-8678-4E08B91373EC}" type="pres">
      <dgm:prSet presAssocID="{5C0112B5-471A-4A02-B8B9-31D71AD7E212}" presName="desTx" presStyleLbl="alignAccFollowNode1" presStyleIdx="1" presStyleCnt="2">
        <dgm:presLayoutVars>
          <dgm:bulletEnabled val="1"/>
        </dgm:presLayoutVars>
      </dgm:prSet>
      <dgm:spPr/>
    </dgm:pt>
  </dgm:ptLst>
  <dgm:cxnLst>
    <dgm:cxn modelId="{B465EB1A-82FD-4D20-B30C-33A7A06C277B}" srcId="{5C0112B5-471A-4A02-B8B9-31D71AD7E212}" destId="{53ECA76D-9F66-4181-846A-A54B4E1EE964}" srcOrd="0" destOrd="0" parTransId="{3E31A136-DEAC-41AF-8BC4-5AC46704EF5F}" sibTransId="{9B944348-6E06-4683-A76E-BD2744FBDECC}"/>
    <dgm:cxn modelId="{3086BE50-2038-4FB3-825A-7E7E9036766B}" srcId="{DD3AF117-ADCA-497D-8735-91010004E309}" destId="{5C0112B5-471A-4A02-B8B9-31D71AD7E212}" srcOrd="1" destOrd="0" parTransId="{098EF1F2-FE4E-4FE8-8EC9-A7ADD7CF60D6}" sibTransId="{DC857F81-C6C9-4F22-B3E5-329C96C86D9A}"/>
    <dgm:cxn modelId="{313D8674-2F67-424C-A0B6-15E34CF8EF05}" type="presOf" srcId="{B55A34DC-8C52-42EF-B666-FB55E3897256}" destId="{850F81F9-FDFA-4176-8678-4E08B91373EC}" srcOrd="0" destOrd="1" presId="urn:microsoft.com/office/officeart/2005/8/layout/hList1"/>
    <dgm:cxn modelId="{39E9A081-9364-458D-8D13-34376350D15F}" type="presOf" srcId="{53ECA76D-9F66-4181-846A-A54B4E1EE964}" destId="{850F81F9-FDFA-4176-8678-4E08B91373EC}" srcOrd="0" destOrd="0" presId="urn:microsoft.com/office/officeart/2005/8/layout/hList1"/>
    <dgm:cxn modelId="{7F3879AB-AAFF-4F4D-B9A0-DFBF229457B4}" type="presOf" srcId="{49092AAF-8C05-4B68-AC7D-30C820CC22A2}" destId="{D18D0B59-35AB-4757-BDC7-BFA430A29424}" srcOrd="0" destOrd="0" presId="urn:microsoft.com/office/officeart/2005/8/layout/hList1"/>
    <dgm:cxn modelId="{F727F2B3-BBED-4DF6-A7CA-675ED570BB21}" srcId="{5C0112B5-471A-4A02-B8B9-31D71AD7E212}" destId="{B55A34DC-8C52-42EF-B666-FB55E3897256}" srcOrd="1" destOrd="0" parTransId="{EC60E09A-C38E-407F-AEB2-5C96A2DEA499}" sibTransId="{A70AF26B-3DC3-499C-BC6F-D67A6F677505}"/>
    <dgm:cxn modelId="{950ECDB7-FC87-4F83-A7CC-7FCAEC107568}" type="presOf" srcId="{5C0112B5-471A-4A02-B8B9-31D71AD7E212}" destId="{A26993AD-603A-409B-97D3-2EB69FF9F370}" srcOrd="0" destOrd="0" presId="urn:microsoft.com/office/officeart/2005/8/layout/hList1"/>
    <dgm:cxn modelId="{103BD1E3-E85F-489F-BD47-1E8D7F9CB967}" type="presOf" srcId="{DD3AF117-ADCA-497D-8735-91010004E309}" destId="{BD44B405-EBC8-4B76-9DD7-F4421EDD46A5}" srcOrd="0" destOrd="0" presId="urn:microsoft.com/office/officeart/2005/8/layout/hList1"/>
    <dgm:cxn modelId="{EBE2D3E5-F25B-4DD8-9045-B907B7C45446}" srcId="{DD3AF117-ADCA-497D-8735-91010004E309}" destId="{49092AAF-8C05-4B68-AC7D-30C820CC22A2}" srcOrd="0" destOrd="0" parTransId="{E1C8506E-5A9D-4B0E-9960-F2D776406D21}" sibTransId="{172A3069-DB5D-49EC-8E3C-F0628714BCE7}"/>
    <dgm:cxn modelId="{9E61E3CF-C453-492C-8E46-BFC2E6FDB063}" type="presParOf" srcId="{BD44B405-EBC8-4B76-9DD7-F4421EDD46A5}" destId="{4C245DC0-774B-4FF1-826F-CA58C989F867}" srcOrd="0" destOrd="0" presId="urn:microsoft.com/office/officeart/2005/8/layout/hList1"/>
    <dgm:cxn modelId="{B6CEF5DB-E663-4B2B-B631-72A5B454F4D8}" type="presParOf" srcId="{4C245DC0-774B-4FF1-826F-CA58C989F867}" destId="{D18D0B59-35AB-4757-BDC7-BFA430A29424}" srcOrd="0" destOrd="0" presId="urn:microsoft.com/office/officeart/2005/8/layout/hList1"/>
    <dgm:cxn modelId="{5201B490-8079-42E0-BBA0-BDF998C3B439}" type="presParOf" srcId="{4C245DC0-774B-4FF1-826F-CA58C989F867}" destId="{E19538FD-B9C8-487E-97B8-0F88C45DA263}" srcOrd="1" destOrd="0" presId="urn:microsoft.com/office/officeart/2005/8/layout/hList1"/>
    <dgm:cxn modelId="{206B35C3-2E23-4C97-8F13-FF1C317E5DC2}" type="presParOf" srcId="{BD44B405-EBC8-4B76-9DD7-F4421EDD46A5}" destId="{18BB2E68-707E-4781-9B95-6C267C743A92}" srcOrd="1" destOrd="0" presId="urn:microsoft.com/office/officeart/2005/8/layout/hList1"/>
    <dgm:cxn modelId="{C058FAD0-DB11-42AD-AAE2-AB8CFFD9A26C}" type="presParOf" srcId="{BD44B405-EBC8-4B76-9DD7-F4421EDD46A5}" destId="{1B46FB6B-46EC-4340-906B-D5A6409BE38B}" srcOrd="2" destOrd="0" presId="urn:microsoft.com/office/officeart/2005/8/layout/hList1"/>
    <dgm:cxn modelId="{BFBAF652-6B1C-4EDE-BC7B-DDD18E2C4BED}" type="presParOf" srcId="{1B46FB6B-46EC-4340-906B-D5A6409BE38B}" destId="{A26993AD-603A-409B-97D3-2EB69FF9F370}" srcOrd="0" destOrd="0" presId="urn:microsoft.com/office/officeart/2005/8/layout/hList1"/>
    <dgm:cxn modelId="{00A7C059-5992-45B2-A48C-BFE784DB9BE6}" type="presParOf" srcId="{1B46FB6B-46EC-4340-906B-D5A6409BE38B}" destId="{850F81F9-FDFA-4176-8678-4E08B91373E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D0B59-35AB-4757-BDC7-BFA430A29424}">
      <dsp:nvSpPr>
        <dsp:cNvPr id="0" name=""/>
        <dsp:cNvSpPr/>
      </dsp:nvSpPr>
      <dsp:spPr>
        <a:xfrm>
          <a:off x="46" y="781239"/>
          <a:ext cx="4494410" cy="1630643"/>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pt-BR" sz="1600" kern="1200"/>
            <a:t>Determinação de um limiar (valor) abaixo do qual os pixels são transformados em zero, e acima são transformados no valor máximo de intensidade (255). Dessa forma, convertemos imagens em tons de cinza para imagens preto e branco onde todos os pixels possuem 0 ou 255 como valores de intensidade.</a:t>
          </a:r>
          <a:endParaRPr lang="en-US" sz="1600" kern="1200"/>
        </a:p>
      </dsp:txBody>
      <dsp:txXfrm>
        <a:off x="46" y="781239"/>
        <a:ext cx="4494410" cy="1630643"/>
      </dsp:txXfrm>
    </dsp:sp>
    <dsp:sp modelId="{E19538FD-B9C8-487E-97B8-0F88C45DA263}">
      <dsp:nvSpPr>
        <dsp:cNvPr id="0" name=""/>
        <dsp:cNvSpPr/>
      </dsp:nvSpPr>
      <dsp:spPr>
        <a:xfrm>
          <a:off x="46" y="2411882"/>
          <a:ext cx="4494410" cy="900360"/>
        </a:xfrm>
        <a:prstGeom prst="rect">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26993AD-603A-409B-97D3-2EB69FF9F370}">
      <dsp:nvSpPr>
        <dsp:cNvPr id="0" name=""/>
        <dsp:cNvSpPr/>
      </dsp:nvSpPr>
      <dsp:spPr>
        <a:xfrm>
          <a:off x="5123675" y="781239"/>
          <a:ext cx="4494410" cy="1630643"/>
        </a:xfrm>
        <a:prstGeom prst="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w="12700" cap="rnd" cmpd="sng" algn="ctr">
          <a:solidFill>
            <a:schemeClr val="accent2">
              <a:hueOff val="-2964286"/>
              <a:satOff val="14200"/>
              <a:lumOff val="13137"/>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pt-BR" sz="1600" kern="1200"/>
            <a:t>cv2.threshold ( img, limiar, valor máximo, tipo de limiar)</a:t>
          </a:r>
          <a:endParaRPr lang="en-US" sz="1600" kern="1200"/>
        </a:p>
      </dsp:txBody>
      <dsp:txXfrm>
        <a:off x="5123675" y="781239"/>
        <a:ext cx="4494410" cy="1630643"/>
      </dsp:txXfrm>
    </dsp:sp>
    <dsp:sp modelId="{850F81F9-FDFA-4176-8678-4E08B91373EC}">
      <dsp:nvSpPr>
        <dsp:cNvPr id="0" name=""/>
        <dsp:cNvSpPr/>
      </dsp:nvSpPr>
      <dsp:spPr>
        <a:xfrm>
          <a:off x="5123675" y="2411882"/>
          <a:ext cx="4494410" cy="900360"/>
        </a:xfrm>
        <a:prstGeom prst="rect">
          <a:avLst/>
        </a:prstGeom>
        <a:solidFill>
          <a:schemeClr val="accent2">
            <a:tint val="40000"/>
            <a:alpha val="90000"/>
            <a:hueOff val="-4091839"/>
            <a:satOff val="45107"/>
            <a:lumOff val="4296"/>
            <a:alphaOff val="0"/>
          </a:schemeClr>
        </a:solidFill>
        <a:ln w="12700" cap="rnd" cmpd="sng" algn="ctr">
          <a:solidFill>
            <a:schemeClr val="accent2">
              <a:tint val="40000"/>
              <a:alpha val="90000"/>
              <a:hueOff val="-4091839"/>
              <a:satOff val="45107"/>
              <a:lumOff val="429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pt-BR" sz="1600" kern="1200"/>
            <a:t>i</a:t>
          </a:r>
          <a:r>
            <a:rPr lang="pt-BR" sz="1600" b="0" i="0" kern="1200"/>
            <a:t>mg </a:t>
          </a:r>
          <a:r>
            <a:rPr lang="pt-BR" sz="1600" b="1" i="0" kern="1200"/>
            <a:t>deve ser uma imagem em tons de cinza</a:t>
          </a:r>
          <a:endParaRPr lang="en-US" sz="1600" kern="1200"/>
        </a:p>
        <a:p>
          <a:pPr marL="171450" lvl="1" indent="-171450" algn="l" defTabSz="711200">
            <a:lnSpc>
              <a:spcPct val="90000"/>
            </a:lnSpc>
            <a:spcBef>
              <a:spcPct val="0"/>
            </a:spcBef>
            <a:spcAft>
              <a:spcPct val="15000"/>
            </a:spcAft>
            <a:buChar char="•"/>
          </a:pPr>
          <a:r>
            <a:rPr lang="pt-BR" sz="1600" b="0" i="0" kern="1200"/>
            <a:t>O OpenCV fornece diferentes tipos de limiar </a:t>
          </a:r>
          <a:endParaRPr lang="en-US" sz="1600" kern="1200"/>
        </a:p>
      </dsp:txBody>
      <dsp:txXfrm>
        <a:off x="5123675" y="2411882"/>
        <a:ext cx="4494410" cy="90036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3205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47131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47849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93869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24780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72338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1358429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5006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65744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4033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8/19/2023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2256128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81471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5702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12893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2A54C80-263E-416B-A8E0-580EDEADCBDC}" type="datetimeFigureOut">
              <a:rPr lang="en-US" smtClean="0"/>
              <a:t>8/19/2023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3814239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61BEF0D-F0BB-DE4B-95CE-6DB70DBA9567}" type="datetimeFigureOut">
              <a:rPr lang="en-US" smtClean="0"/>
              <a:pPr/>
              <a:t>8/19/2023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73580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8/19/2023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41439451"/>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Pipeta colocando uma amostra na bandeja">
            <a:extLst>
              <a:ext uri="{FF2B5EF4-FFF2-40B4-BE49-F238E27FC236}">
                <a16:creationId xmlns:a16="http://schemas.microsoft.com/office/drawing/2014/main" id="{BD202B0A-52E1-8140-EDFF-F49C740FAAC0}"/>
              </a:ext>
            </a:extLst>
          </p:cNvPr>
          <p:cNvPicPr>
            <a:picLocks noChangeAspect="1"/>
          </p:cNvPicPr>
          <p:nvPr/>
        </p:nvPicPr>
        <p:blipFill rotWithShape="1">
          <a:blip r:embed="rId2"/>
          <a:srcRect l="30117" r="17372"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ítulo 1">
            <a:extLst>
              <a:ext uri="{FF2B5EF4-FFF2-40B4-BE49-F238E27FC236}">
                <a16:creationId xmlns:a16="http://schemas.microsoft.com/office/drawing/2014/main" id="{082C8BCE-5A4E-4497-AC16-322EBF0F0545}"/>
              </a:ext>
            </a:extLst>
          </p:cNvPr>
          <p:cNvSpPr>
            <a:spLocks noGrp="1"/>
          </p:cNvSpPr>
          <p:nvPr>
            <p:ph type="ctrTitle"/>
          </p:nvPr>
        </p:nvSpPr>
        <p:spPr>
          <a:xfrm>
            <a:off x="5380563" y="1678665"/>
            <a:ext cx="3887839" cy="2372168"/>
          </a:xfrm>
        </p:spPr>
        <p:txBody>
          <a:bodyPr>
            <a:normAutofit/>
          </a:bodyPr>
          <a:lstStyle/>
          <a:p>
            <a:pPr>
              <a:lnSpc>
                <a:spcPct val="90000"/>
              </a:lnSpc>
            </a:pPr>
            <a:r>
              <a:rPr lang="pt-BR" sz="4200"/>
              <a:t>Amostragem e quantização: </a:t>
            </a:r>
            <a:r>
              <a:rPr lang="pt-BR" sz="4200" err="1"/>
              <a:t>binarização</a:t>
            </a:r>
            <a:endParaRPr lang="pt-BR" sz="4200"/>
          </a:p>
        </p:txBody>
      </p:sp>
      <p:sp>
        <p:nvSpPr>
          <p:cNvPr id="3" name="Subtítulo 2">
            <a:extLst>
              <a:ext uri="{FF2B5EF4-FFF2-40B4-BE49-F238E27FC236}">
                <a16:creationId xmlns:a16="http://schemas.microsoft.com/office/drawing/2014/main" id="{F1B6A1FD-838F-4723-A81E-A8B69D7EEAC2}"/>
              </a:ext>
            </a:extLst>
          </p:cNvPr>
          <p:cNvSpPr>
            <a:spLocks noGrp="1"/>
          </p:cNvSpPr>
          <p:nvPr>
            <p:ph type="subTitle" idx="1"/>
          </p:nvPr>
        </p:nvSpPr>
        <p:spPr>
          <a:xfrm>
            <a:off x="5380563" y="4050833"/>
            <a:ext cx="3893440" cy="1096899"/>
          </a:xfrm>
        </p:spPr>
        <p:txBody>
          <a:bodyPr>
            <a:normAutofit/>
          </a:bodyPr>
          <a:lstStyle/>
          <a:p>
            <a:r>
              <a:rPr lang="pt-BR" dirty="0"/>
              <a:t>Prof. Dr. Osvaldo Severino Junior</a:t>
            </a:r>
          </a:p>
        </p:txBody>
      </p:sp>
    </p:spTree>
    <p:extLst>
      <p:ext uri="{BB962C8B-B14F-4D97-AF65-F5344CB8AC3E}">
        <p14:creationId xmlns:p14="http://schemas.microsoft.com/office/powerpoint/2010/main" val="408433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81A36-2356-4A7D-8A36-B310C4B0EE99}"/>
              </a:ext>
            </a:extLst>
          </p:cNvPr>
          <p:cNvSpPr>
            <a:spLocks noGrp="1"/>
          </p:cNvSpPr>
          <p:nvPr>
            <p:ph type="title"/>
          </p:nvPr>
        </p:nvSpPr>
        <p:spPr>
          <a:xfrm>
            <a:off x="5536734" y="609600"/>
            <a:ext cx="3737268" cy="1320800"/>
          </a:xfrm>
        </p:spPr>
        <p:txBody>
          <a:bodyPr>
            <a:normAutofit/>
          </a:bodyPr>
          <a:lstStyle/>
          <a:p>
            <a:pPr>
              <a:lnSpc>
                <a:spcPct val="90000"/>
              </a:lnSpc>
            </a:pPr>
            <a:r>
              <a:rPr lang="pt-BR" sz="2800" err="1"/>
              <a:t>Binarização</a:t>
            </a:r>
            <a:r>
              <a:rPr lang="pt-BR" sz="2800"/>
              <a:t> com Limiar de OTSU –</a:t>
            </a:r>
            <a:r>
              <a:rPr lang="pt-BR" sz="2800" err="1"/>
              <a:t>OTSU’s</a:t>
            </a:r>
            <a:r>
              <a:rPr lang="pt-BR" sz="2800"/>
              <a:t> </a:t>
            </a:r>
            <a:r>
              <a:rPr lang="pt-BR" sz="2800" err="1"/>
              <a:t>Threshoding</a:t>
            </a:r>
            <a:endParaRPr lang="pt-BR" sz="2800"/>
          </a:p>
        </p:txBody>
      </p:sp>
      <p:sp>
        <p:nvSpPr>
          <p:cNvPr id="3" name="Espaço Reservado para Conteúdo 2">
            <a:extLst>
              <a:ext uri="{FF2B5EF4-FFF2-40B4-BE49-F238E27FC236}">
                <a16:creationId xmlns:a16="http://schemas.microsoft.com/office/drawing/2014/main" id="{588E178A-7733-4B8E-B396-55EB80AA82CF}"/>
              </a:ext>
            </a:extLst>
          </p:cNvPr>
          <p:cNvSpPr>
            <a:spLocks noGrp="1"/>
          </p:cNvSpPr>
          <p:nvPr>
            <p:ph idx="1"/>
          </p:nvPr>
        </p:nvSpPr>
        <p:spPr>
          <a:xfrm>
            <a:off x="5209563" y="2160589"/>
            <a:ext cx="4064439" cy="3880773"/>
          </a:xfrm>
        </p:spPr>
        <p:txBody>
          <a:bodyPr>
            <a:normAutofit/>
          </a:bodyPr>
          <a:lstStyle/>
          <a:p>
            <a:pPr>
              <a:lnSpc>
                <a:spcPct val="90000"/>
              </a:lnSpc>
            </a:pPr>
            <a:r>
              <a:rPr lang="pt-BR" sz="1700"/>
              <a:t>Na limitação global, usamos um valor escolhido arbitrariamente como limite. Em contraste, o método de </a:t>
            </a:r>
            <a:r>
              <a:rPr lang="pt-BR" sz="1700" err="1"/>
              <a:t>Otsu</a:t>
            </a:r>
            <a:r>
              <a:rPr lang="pt-BR" sz="1700"/>
              <a:t> evita ter que escolher um valor e o determina automaticamente.</a:t>
            </a:r>
          </a:p>
          <a:p>
            <a:pPr>
              <a:lnSpc>
                <a:spcPct val="90000"/>
              </a:lnSpc>
            </a:pPr>
            <a:endParaRPr lang="pt-BR" sz="1700"/>
          </a:p>
          <a:p>
            <a:pPr>
              <a:lnSpc>
                <a:spcPct val="90000"/>
              </a:lnSpc>
            </a:pPr>
            <a:r>
              <a:rPr lang="pt-BR" sz="1700"/>
              <a:t>Para fazer isso, a função cv2.threshold () é usada, onde cv2.THRESH_OTSU é passado como um sinalizador extra. O algoritmo </a:t>
            </a:r>
            <a:r>
              <a:rPr lang="pt-BR" sz="1700" b="0" i="0">
                <a:effectLst/>
                <a:latin typeface="Helvetica" panose="020B0604020202020204" pitchFamily="34" charset="0"/>
              </a:rPr>
              <a:t>encontra um valor que esteja entre dois picos, de modo que as variações para ambas as classes sejam mínimas.</a:t>
            </a:r>
            <a:endParaRPr lang="pt-BR" sz="1700"/>
          </a:p>
        </p:txBody>
      </p:sp>
      <p:pic>
        <p:nvPicPr>
          <p:cNvPr id="5" name="Picture 4" descr="Foto em close de dados de gráfico coloridos">
            <a:extLst>
              <a:ext uri="{FF2B5EF4-FFF2-40B4-BE49-F238E27FC236}">
                <a16:creationId xmlns:a16="http://schemas.microsoft.com/office/drawing/2014/main" id="{8A8CC920-20A6-449D-704B-51FF2110E413}"/>
              </a:ext>
            </a:extLst>
          </p:cNvPr>
          <p:cNvPicPr>
            <a:picLocks noChangeAspect="1"/>
          </p:cNvPicPr>
          <p:nvPr/>
        </p:nvPicPr>
        <p:blipFill rotWithShape="1">
          <a:blip r:embed="rId2"/>
          <a:srcRect l="42583" r="4907"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Tree>
    <p:extLst>
      <p:ext uri="{BB962C8B-B14F-4D97-AF65-F5344CB8AC3E}">
        <p14:creationId xmlns:p14="http://schemas.microsoft.com/office/powerpoint/2010/main" val="1956102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CA00C25-D171-47A7-B4F9-16C2EDB526C8}"/>
              </a:ext>
            </a:extLst>
          </p:cNvPr>
          <p:cNvSpPr>
            <a:spLocks noGrp="1"/>
          </p:cNvSpPr>
          <p:nvPr>
            <p:ph type="title"/>
          </p:nvPr>
        </p:nvSpPr>
        <p:spPr/>
        <p:txBody>
          <a:bodyPr/>
          <a:lstStyle/>
          <a:p>
            <a:r>
              <a:rPr lang="pt-BR" dirty="0" err="1"/>
              <a:t>Binarização</a:t>
            </a:r>
            <a:r>
              <a:rPr lang="pt-BR" dirty="0"/>
              <a:t> com Limiar Automático</a:t>
            </a:r>
          </a:p>
        </p:txBody>
      </p:sp>
      <p:pic>
        <p:nvPicPr>
          <p:cNvPr id="3" name="Imagem 2">
            <a:extLst>
              <a:ext uri="{FF2B5EF4-FFF2-40B4-BE49-F238E27FC236}">
                <a16:creationId xmlns:a16="http://schemas.microsoft.com/office/drawing/2014/main" id="{4AE0F42E-BC96-4AD8-AF34-8AB559C5BB1C}"/>
              </a:ext>
            </a:extLst>
          </p:cNvPr>
          <p:cNvPicPr>
            <a:picLocks noChangeAspect="1"/>
          </p:cNvPicPr>
          <p:nvPr/>
        </p:nvPicPr>
        <p:blipFill>
          <a:blip r:embed="rId2"/>
          <a:stretch>
            <a:fillRect/>
          </a:stretch>
        </p:blipFill>
        <p:spPr>
          <a:xfrm>
            <a:off x="592584" y="1620915"/>
            <a:ext cx="6248400" cy="4953000"/>
          </a:xfrm>
          <a:prstGeom prst="rect">
            <a:avLst/>
          </a:prstGeom>
        </p:spPr>
      </p:pic>
      <p:sp>
        <p:nvSpPr>
          <p:cNvPr id="5" name="CaixaDeTexto 4">
            <a:extLst>
              <a:ext uri="{FF2B5EF4-FFF2-40B4-BE49-F238E27FC236}">
                <a16:creationId xmlns:a16="http://schemas.microsoft.com/office/drawing/2014/main" id="{FAFA0955-73CC-4B09-8E32-F6BF55529F40}"/>
              </a:ext>
            </a:extLst>
          </p:cNvPr>
          <p:cNvSpPr txBox="1"/>
          <p:nvPr/>
        </p:nvSpPr>
        <p:spPr>
          <a:xfrm>
            <a:off x="7199790" y="3608167"/>
            <a:ext cx="2531462" cy="1287981"/>
          </a:xfrm>
          <a:prstGeom prst="rect">
            <a:avLst/>
          </a:prstGeom>
          <a:noFill/>
        </p:spPr>
        <p:txBody>
          <a:bodyPr wrap="none" rtlCol="0">
            <a:spAutoFit/>
          </a:bodyPr>
          <a:lstStyle/>
          <a:p>
            <a:pPr>
              <a:lnSpc>
                <a:spcPct val="150000"/>
              </a:lnSpc>
            </a:pPr>
            <a:r>
              <a:rPr lang="pt-BR" dirty="0"/>
              <a:t>limiar Binário:   127.0 </a:t>
            </a:r>
          </a:p>
          <a:p>
            <a:pPr>
              <a:lnSpc>
                <a:spcPct val="150000"/>
              </a:lnSpc>
            </a:pPr>
            <a:r>
              <a:rPr lang="pt-BR" dirty="0"/>
              <a:t>limiar </a:t>
            </a:r>
            <a:r>
              <a:rPr lang="pt-BR" dirty="0" err="1"/>
              <a:t>Otsu</a:t>
            </a:r>
            <a:r>
              <a:rPr lang="pt-BR" dirty="0"/>
              <a:t>:       103.0 </a:t>
            </a:r>
          </a:p>
          <a:p>
            <a:pPr>
              <a:lnSpc>
                <a:spcPct val="150000"/>
              </a:lnSpc>
            </a:pPr>
            <a:r>
              <a:rPr lang="pt-BR" dirty="0"/>
              <a:t>limiar Triângulo:  49.0</a:t>
            </a:r>
          </a:p>
        </p:txBody>
      </p:sp>
    </p:spTree>
    <p:extLst>
      <p:ext uri="{BB962C8B-B14F-4D97-AF65-F5344CB8AC3E}">
        <p14:creationId xmlns:p14="http://schemas.microsoft.com/office/powerpoint/2010/main" val="1677451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29F207-68B5-5705-3CEE-0220D4E25BBF}"/>
              </a:ext>
            </a:extLst>
          </p:cNvPr>
          <p:cNvSpPr>
            <a:spLocks noGrp="1"/>
          </p:cNvSpPr>
          <p:nvPr>
            <p:ph type="title"/>
          </p:nvPr>
        </p:nvSpPr>
        <p:spPr/>
        <p:txBody>
          <a:bodyPr/>
          <a:lstStyle/>
          <a:p>
            <a:r>
              <a:rPr lang="pt-BR" dirty="0"/>
              <a:t>Tarefa</a:t>
            </a:r>
          </a:p>
        </p:txBody>
      </p:sp>
      <p:sp>
        <p:nvSpPr>
          <p:cNvPr id="3" name="Espaço Reservado para Conteúdo 2">
            <a:extLst>
              <a:ext uri="{FF2B5EF4-FFF2-40B4-BE49-F238E27FC236}">
                <a16:creationId xmlns:a16="http://schemas.microsoft.com/office/drawing/2014/main" id="{272C187A-979A-5C13-3992-279AA9CE8E84}"/>
              </a:ext>
            </a:extLst>
          </p:cNvPr>
          <p:cNvSpPr>
            <a:spLocks noGrp="1"/>
          </p:cNvSpPr>
          <p:nvPr>
            <p:ph idx="1"/>
          </p:nvPr>
        </p:nvSpPr>
        <p:spPr>
          <a:xfrm>
            <a:off x="677334" y="2160589"/>
            <a:ext cx="8596668" cy="4277533"/>
          </a:xfrm>
        </p:spPr>
        <p:txBody>
          <a:bodyPr>
            <a:normAutofit lnSpcReduction="10000"/>
          </a:bodyPr>
          <a:lstStyle/>
          <a:p>
            <a:pPr>
              <a:lnSpc>
                <a:spcPct val="150000"/>
              </a:lnSpc>
            </a:pPr>
            <a:r>
              <a:rPr lang="pt-BR" dirty="0"/>
              <a:t>Exercício 7) Utilizando as técnicas já apresentadas (conectividade de pixel, equalização de histograma e </a:t>
            </a:r>
            <a:r>
              <a:rPr lang="pt-BR" dirty="0" err="1"/>
              <a:t>binarização</a:t>
            </a:r>
            <a:r>
              <a:rPr lang="pt-BR" dirty="0"/>
              <a:t> de imagens) indicando qual (quais) técnicas utilizou, segmente</a:t>
            </a:r>
          </a:p>
          <a:p>
            <a:pPr lvl="1">
              <a:lnSpc>
                <a:spcPct val="150000"/>
              </a:lnSpc>
            </a:pPr>
            <a:r>
              <a:rPr lang="pt-BR" dirty="0"/>
              <a:t>a cachoeira (cachoeira.jpg)</a:t>
            </a:r>
          </a:p>
          <a:p>
            <a:pPr lvl="1">
              <a:lnSpc>
                <a:spcPct val="150000"/>
              </a:lnSpc>
            </a:pPr>
            <a:r>
              <a:rPr lang="pt-BR" dirty="0"/>
              <a:t>A plantação de milho (plantação.jpg)</a:t>
            </a:r>
          </a:p>
          <a:p>
            <a:pPr lvl="1">
              <a:lnSpc>
                <a:spcPct val="150000"/>
              </a:lnSpc>
            </a:pPr>
            <a:r>
              <a:rPr lang="pt-BR" dirty="0"/>
              <a:t>Os edifícios (prédios.jpg)</a:t>
            </a:r>
          </a:p>
          <a:p>
            <a:pPr lvl="1">
              <a:lnSpc>
                <a:spcPct val="150000"/>
              </a:lnSpc>
            </a:pPr>
            <a:r>
              <a:rPr lang="pt-BR" dirty="0"/>
              <a:t>As maças (macas.jpg)</a:t>
            </a:r>
          </a:p>
          <a:p>
            <a:pPr lvl="1">
              <a:lnSpc>
                <a:spcPct val="150000"/>
              </a:lnSpc>
            </a:pPr>
            <a:r>
              <a:rPr lang="pt-BR" dirty="0"/>
              <a:t>Orquídea (orquídeas.jpg)</a:t>
            </a:r>
          </a:p>
          <a:p>
            <a:pPr lvl="1">
              <a:lnSpc>
                <a:spcPct val="150000"/>
              </a:lnSpc>
            </a:pPr>
            <a:r>
              <a:rPr lang="pt-BR" dirty="0"/>
              <a:t>Área desmatada (desmatamento.jpg)</a:t>
            </a:r>
          </a:p>
          <a:p>
            <a:endParaRPr lang="pt-BR" dirty="0"/>
          </a:p>
        </p:txBody>
      </p:sp>
    </p:spTree>
    <p:extLst>
      <p:ext uri="{BB962C8B-B14F-4D97-AF65-F5344CB8AC3E}">
        <p14:creationId xmlns:p14="http://schemas.microsoft.com/office/powerpoint/2010/main" val="4007860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4D16F1A-5D78-4402-81FF-31A98AFD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F8AA832-C1D2-44C9-8BCC-72F7E33C0DE8}"/>
              </a:ext>
            </a:extLst>
          </p:cNvPr>
          <p:cNvSpPr>
            <a:spLocks noGrp="1"/>
          </p:cNvSpPr>
          <p:nvPr>
            <p:ph type="title"/>
          </p:nvPr>
        </p:nvSpPr>
        <p:spPr>
          <a:xfrm>
            <a:off x="1286933" y="609600"/>
            <a:ext cx="10197494" cy="1099457"/>
          </a:xfrm>
        </p:spPr>
        <p:txBody>
          <a:bodyPr>
            <a:normAutofit/>
          </a:bodyPr>
          <a:lstStyle/>
          <a:p>
            <a:r>
              <a:rPr lang="pt-BR"/>
              <a:t>Binarização com Limiar - Thresholding</a:t>
            </a:r>
          </a:p>
        </p:txBody>
      </p:sp>
      <p:sp>
        <p:nvSpPr>
          <p:cNvPr id="29" name="Isosceles Triangle 28">
            <a:extLst>
              <a:ext uri="{FF2B5EF4-FFF2-40B4-BE49-F238E27FC236}">
                <a16:creationId xmlns:a16="http://schemas.microsoft.com/office/drawing/2014/main" id="{1B2FB7F0-6A45-43E8-88A7-48E46E6D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31" name="Isosceles Triangle 30">
            <a:extLst>
              <a:ext uri="{FF2B5EF4-FFF2-40B4-BE49-F238E27FC236}">
                <a16:creationId xmlns:a16="http://schemas.microsoft.com/office/drawing/2014/main" id="{6BA9C607-662B-4FBB-A3F3-CF593AD7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graphicFrame>
        <p:nvGraphicFramePr>
          <p:cNvPr id="5" name="Espaço Reservado para Conteúdo 2">
            <a:extLst>
              <a:ext uri="{FF2B5EF4-FFF2-40B4-BE49-F238E27FC236}">
                <a16:creationId xmlns:a16="http://schemas.microsoft.com/office/drawing/2014/main" id="{4C852E2C-FEDD-C4EF-E806-6E91D93599FD}"/>
              </a:ext>
            </a:extLst>
          </p:cNvPr>
          <p:cNvGraphicFramePr>
            <a:graphicFrameLocks noGrp="1"/>
          </p:cNvGraphicFramePr>
          <p:nvPr>
            <p:ph idx="1"/>
            <p:extLst>
              <p:ext uri="{D42A27DB-BD31-4B8C-83A1-F6EECF244321}">
                <p14:modId xmlns:p14="http://schemas.microsoft.com/office/powerpoint/2010/main" val="3052962064"/>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3154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4B9F9B-4517-4892-8CDB-6EEA0999C35D}"/>
              </a:ext>
            </a:extLst>
          </p:cNvPr>
          <p:cNvSpPr>
            <a:spLocks noGrp="1"/>
          </p:cNvSpPr>
          <p:nvPr>
            <p:ph type="title"/>
          </p:nvPr>
        </p:nvSpPr>
        <p:spPr>
          <a:xfrm>
            <a:off x="677334" y="223602"/>
            <a:ext cx="8596668" cy="1320800"/>
          </a:xfrm>
        </p:spPr>
        <p:txBody>
          <a:bodyPr/>
          <a:lstStyle/>
          <a:p>
            <a:r>
              <a:rPr lang="pt-BR" dirty="0" err="1"/>
              <a:t>Binarização</a:t>
            </a:r>
            <a:r>
              <a:rPr lang="pt-BR" dirty="0"/>
              <a:t> com Limiar - </a:t>
            </a:r>
            <a:r>
              <a:rPr lang="pt-BR" dirty="0" err="1"/>
              <a:t>Thresholding</a:t>
            </a:r>
            <a:endParaRPr lang="pt-BR" dirty="0"/>
          </a:p>
        </p:txBody>
      </p:sp>
      <mc:AlternateContent xmlns:mc="http://schemas.openxmlformats.org/markup-compatibility/2006" xmlns:a14="http://schemas.microsoft.com/office/drawing/2010/main">
        <mc:Choice Requires="a14">
          <p:graphicFrame>
            <p:nvGraphicFramePr>
              <p:cNvPr id="4" name="Tabela 4">
                <a:extLst>
                  <a:ext uri="{FF2B5EF4-FFF2-40B4-BE49-F238E27FC236}">
                    <a16:creationId xmlns:a16="http://schemas.microsoft.com/office/drawing/2014/main" id="{ECA79670-CE7B-4C8F-AE40-79BC5AF5091F}"/>
                  </a:ext>
                </a:extLst>
              </p:cNvPr>
              <p:cNvGraphicFramePr>
                <a:graphicFrameLocks noGrp="1"/>
              </p:cNvGraphicFramePr>
              <p:nvPr>
                <p:ph idx="1"/>
                <p:extLst>
                  <p:ext uri="{D42A27DB-BD31-4B8C-83A1-F6EECF244321}">
                    <p14:modId xmlns:p14="http://schemas.microsoft.com/office/powerpoint/2010/main" val="2208580838"/>
                  </p:ext>
                </p:extLst>
              </p:nvPr>
            </p:nvGraphicFramePr>
            <p:xfrm>
              <a:off x="697092" y="1858748"/>
              <a:ext cx="8596312" cy="4664710"/>
            </p:xfrm>
            <a:graphic>
              <a:graphicData uri="http://schemas.openxmlformats.org/drawingml/2006/table">
                <a:tbl>
                  <a:tblPr firstRow="1" bandRow="1">
                    <a:tableStyleId>{5C22544A-7EE6-4342-B048-85BDC9FD1C3A}</a:tableStyleId>
                  </a:tblPr>
                  <a:tblGrid>
                    <a:gridCol w="2722285">
                      <a:extLst>
                        <a:ext uri="{9D8B030D-6E8A-4147-A177-3AD203B41FA5}">
                          <a16:colId xmlns:a16="http://schemas.microsoft.com/office/drawing/2014/main" val="1595928978"/>
                        </a:ext>
                      </a:extLst>
                    </a:gridCol>
                    <a:gridCol w="5874027">
                      <a:extLst>
                        <a:ext uri="{9D8B030D-6E8A-4147-A177-3AD203B41FA5}">
                          <a16:colId xmlns:a16="http://schemas.microsoft.com/office/drawing/2014/main" val="3041101217"/>
                        </a:ext>
                      </a:extLst>
                    </a:gridCol>
                  </a:tblGrid>
                  <a:tr h="370840">
                    <a:tc>
                      <a:txBody>
                        <a:bodyPr/>
                        <a:lstStyle/>
                        <a:p>
                          <a:r>
                            <a:rPr lang="pt-BR" dirty="0"/>
                            <a:t>Tipo de limiar</a:t>
                          </a:r>
                        </a:p>
                      </a:txBody>
                      <a:tcPr/>
                    </a:tc>
                    <a:tc>
                      <a:txBody>
                        <a:bodyPr/>
                        <a:lstStyle/>
                        <a:p>
                          <a:r>
                            <a:rPr lang="pt-BR" dirty="0"/>
                            <a:t>Valores atribuídos</a:t>
                          </a:r>
                        </a:p>
                      </a:txBody>
                      <a:tcPr/>
                    </a:tc>
                    <a:extLst>
                      <a:ext uri="{0D108BD9-81ED-4DB2-BD59-A6C34878D82A}">
                        <a16:rowId xmlns:a16="http://schemas.microsoft.com/office/drawing/2014/main" val="1270606371"/>
                      </a:ext>
                    </a:extLst>
                  </a:tr>
                  <a:tr h="370840">
                    <a:tc>
                      <a:txBody>
                        <a:bodyPr/>
                        <a:lstStyle/>
                        <a:p>
                          <a:r>
                            <a:rPr lang="pt-BR" dirty="0" err="1"/>
                            <a:t>cv.THRESH_BINARY</a:t>
                          </a:r>
                          <a:endParaRPr lang="pt-BR" dirty="0"/>
                        </a:p>
                      </a:txBody>
                      <a:tcPr anchor="ctr"/>
                    </a:tc>
                    <a:tc>
                      <a:txBody>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𝑡h𝑟𝑒𝑠h</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r>
                                      <a:rPr lang="pt-BR" b="0" i="1" smtClean="0">
                                        <a:latin typeface="Cambria Math" panose="02040503050406030204" pitchFamily="18" charset="0"/>
                                      </a:rPr>
                                      <m:t>,</m:t>
                                    </m:r>
                                    <m:r>
                                      <a:rPr lang="pt-BR" b="0" i="1" smtClean="0">
                                        <a:latin typeface="Cambria Math" panose="02040503050406030204" pitchFamily="18" charset="0"/>
                                      </a:rPr>
                                      <m:t>𝑦</m:t>
                                    </m:r>
                                  </m:e>
                                </m:d>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f>
                                      <m:fPr>
                                        <m:type m:val="noBar"/>
                                        <m:ctrlPr>
                                          <a:rPr lang="pt-BR" b="0" i="1" smtClean="0">
                                            <a:latin typeface="Cambria Math" panose="02040503050406030204" pitchFamily="18" charset="0"/>
                                          </a:rPr>
                                        </m:ctrlPr>
                                      </m:fPr>
                                      <m:num>
                                        <m:r>
                                          <a:rPr lang="pt-BR" b="0" i="1" smtClean="0">
                                            <a:latin typeface="Cambria Math" panose="02040503050406030204" pitchFamily="18" charset="0"/>
                                          </a:rPr>
                                          <m:t>𝑣𝑎𝑙𝑜𝑟</m:t>
                                        </m:r>
                                        <m:r>
                                          <a:rPr lang="pt-BR" b="0" i="1" smtClean="0">
                                            <a:latin typeface="Cambria Math" panose="02040503050406030204" pitchFamily="18" charset="0"/>
                                          </a:rPr>
                                          <m:t> </m:t>
                                        </m:r>
                                        <m:r>
                                          <a:rPr lang="pt-BR" b="0" i="1" smtClean="0">
                                            <a:latin typeface="Cambria Math" panose="02040503050406030204" pitchFamily="18" charset="0"/>
                                          </a:rPr>
                                          <m:t>𝑚</m:t>
                                        </m:r>
                                        <m:r>
                                          <a:rPr lang="pt-BR" b="0" i="1" smtClean="0">
                                            <a:latin typeface="Cambria Math" panose="02040503050406030204" pitchFamily="18" charset="0"/>
                                          </a:rPr>
                                          <m:t>á</m:t>
                                        </m:r>
                                        <m:r>
                                          <a:rPr lang="pt-BR" b="0" i="1" smtClean="0">
                                            <a:latin typeface="Cambria Math" panose="02040503050406030204" pitchFamily="18" charset="0"/>
                                          </a:rPr>
                                          <m:t>𝑥</m:t>
                                        </m:r>
                                      </m:num>
                                      <m:den>
                                        <m:r>
                                          <a:rPr lang="pt-BR" b="0" i="1" smtClean="0">
                                            <a:latin typeface="Cambria Math" panose="02040503050406030204" pitchFamily="18" charset="0"/>
                                          </a:rPr>
                                          <m:t>0</m:t>
                                        </m:r>
                                      </m:den>
                                    </m:f>
                                    <m:f>
                                      <m:fPr>
                                        <m:type m:val="noBar"/>
                                        <m:ctrlPr>
                                          <a:rPr lang="pt-BR" b="0" i="1" smtClean="0">
                                            <a:latin typeface="Cambria Math" panose="02040503050406030204" pitchFamily="18" charset="0"/>
                                          </a:rPr>
                                        </m:ctrlPr>
                                      </m:fPr>
                                      <m:num>
                                        <m:r>
                                          <a:rPr lang="pt-BR" b="1" i="1" smtClean="0">
                                            <a:latin typeface="Cambria Math" panose="02040503050406030204" pitchFamily="18" charset="0"/>
                                          </a:rPr>
                                          <m:t>𝒔𝒆</m:t>
                                        </m:r>
                                        <m:r>
                                          <a:rPr lang="pt-BR" b="1" i="1" smtClean="0">
                                            <a:latin typeface="Cambria Math" panose="02040503050406030204" pitchFamily="18" charset="0"/>
                                          </a:rPr>
                                          <m:t> </m:t>
                                        </m:r>
                                        <m:r>
                                          <a:rPr lang="pt-BR" b="1" i="1" smtClean="0">
                                            <a:latin typeface="Cambria Math" panose="02040503050406030204" pitchFamily="18" charset="0"/>
                                          </a:rPr>
                                          <m:t>𝒊𝒎𝒈</m:t>
                                        </m:r>
                                        <m:d>
                                          <m:dPr>
                                            <m:ctrlPr>
                                              <a:rPr lang="pt-BR" b="1" i="1" smtClean="0">
                                                <a:latin typeface="Cambria Math" panose="02040503050406030204" pitchFamily="18" charset="0"/>
                                              </a:rPr>
                                            </m:ctrlPr>
                                          </m:dPr>
                                          <m:e>
                                            <m:r>
                                              <a:rPr lang="pt-BR" b="1" i="1" smtClean="0">
                                                <a:latin typeface="Cambria Math" panose="02040503050406030204" pitchFamily="18" charset="0"/>
                                              </a:rPr>
                                              <m:t>𝒙</m:t>
                                            </m:r>
                                            <m:r>
                                              <a:rPr lang="pt-BR" b="1" i="1" smtClean="0">
                                                <a:latin typeface="Cambria Math" panose="02040503050406030204" pitchFamily="18" charset="0"/>
                                              </a:rPr>
                                              <m:t>,</m:t>
                                            </m:r>
                                            <m:r>
                                              <a:rPr lang="pt-BR" b="1" i="1" smtClean="0">
                                                <a:latin typeface="Cambria Math" panose="02040503050406030204" pitchFamily="18" charset="0"/>
                                              </a:rPr>
                                              <m:t>𝒚</m:t>
                                            </m:r>
                                          </m:e>
                                        </m:d>
                                        <m:r>
                                          <a:rPr lang="pt-BR" b="1" i="1" smtClean="0">
                                            <a:latin typeface="Cambria Math" panose="02040503050406030204" pitchFamily="18" charset="0"/>
                                          </a:rPr>
                                          <m:t>&gt;</m:t>
                                        </m:r>
                                        <m:r>
                                          <a:rPr lang="pt-BR" b="1" i="1" smtClean="0">
                                            <a:latin typeface="Cambria Math" panose="02040503050406030204" pitchFamily="18" charset="0"/>
                                          </a:rPr>
                                          <m:t>𝒍𝒊𝒎𝒊𝒂𝒓</m:t>
                                        </m:r>
                                        <m:r>
                                          <a:rPr lang="pt-BR" b="1" i="1" smtClean="0">
                                            <a:latin typeface="Cambria Math" panose="02040503050406030204" pitchFamily="18" charset="0"/>
                                          </a:rPr>
                                          <m:t> </m:t>
                                        </m:r>
                                      </m:num>
                                      <m:den>
                                        <m:r>
                                          <a:rPr lang="pt-BR" b="1" i="1" smtClean="0">
                                            <a:latin typeface="Cambria Math" panose="02040503050406030204" pitchFamily="18" charset="0"/>
                                          </a:rPr>
                                          <m:t>𝒄𝒂𝒔𝒐</m:t>
                                        </m:r>
                                        <m:r>
                                          <a:rPr lang="pt-BR" b="1" i="1" smtClean="0">
                                            <a:latin typeface="Cambria Math" panose="02040503050406030204" pitchFamily="18" charset="0"/>
                                          </a:rPr>
                                          <m:t> </m:t>
                                        </m:r>
                                        <m:r>
                                          <a:rPr lang="pt-BR" b="1" i="1" smtClean="0">
                                            <a:latin typeface="Cambria Math" panose="02040503050406030204" pitchFamily="18" charset="0"/>
                                          </a:rPr>
                                          <m:t>𝒄𝒐𝒏𝒕𝒓</m:t>
                                        </m:r>
                                        <m:r>
                                          <a:rPr lang="pt-BR" b="1" i="1" smtClean="0">
                                            <a:latin typeface="Cambria Math" panose="02040503050406030204" pitchFamily="18" charset="0"/>
                                          </a:rPr>
                                          <m:t>á</m:t>
                                        </m:r>
                                        <m:r>
                                          <a:rPr lang="pt-BR" b="1" i="1" smtClean="0">
                                            <a:latin typeface="Cambria Math" panose="02040503050406030204" pitchFamily="18" charset="0"/>
                                          </a:rPr>
                                          <m:t>𝒓𝒊𝒐</m:t>
                                        </m:r>
                                      </m:den>
                                    </m:f>
                                  </m:e>
                                </m:d>
                              </m:oMath>
                            </m:oMathPara>
                          </a14:m>
                          <a:endParaRPr lang="pt-BR" dirty="0"/>
                        </a:p>
                      </a:txBody>
                      <a:tcPr/>
                    </a:tc>
                    <a:extLst>
                      <a:ext uri="{0D108BD9-81ED-4DB2-BD59-A6C34878D82A}">
                        <a16:rowId xmlns:a16="http://schemas.microsoft.com/office/drawing/2014/main" val="2743955194"/>
                      </a:ext>
                    </a:extLst>
                  </a:tr>
                  <a:tr h="370840">
                    <a:tc>
                      <a:txBody>
                        <a:bodyPr/>
                        <a:lstStyle/>
                        <a:p>
                          <a:r>
                            <a:rPr lang="pt-BR" dirty="0" err="1"/>
                            <a:t>cv.THRESH_BINARY_INV</a:t>
                          </a:r>
                          <a:endParaRPr lang="pt-BR"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𝑡h𝑟𝑒𝑠h</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r>
                                      <a:rPr lang="pt-BR" b="0" i="1" smtClean="0">
                                        <a:latin typeface="Cambria Math" panose="02040503050406030204" pitchFamily="18" charset="0"/>
                                      </a:rPr>
                                      <m:t>,</m:t>
                                    </m:r>
                                    <m:r>
                                      <a:rPr lang="pt-BR" b="0" i="1" smtClean="0">
                                        <a:latin typeface="Cambria Math" panose="02040503050406030204" pitchFamily="18" charset="0"/>
                                      </a:rPr>
                                      <m:t>𝑦</m:t>
                                    </m:r>
                                  </m:e>
                                </m:d>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f>
                                      <m:fPr>
                                        <m:type m:val="noBar"/>
                                        <m:ctrlPr>
                                          <a:rPr lang="pt-BR" b="0" i="1" smtClean="0">
                                            <a:latin typeface="Cambria Math" panose="02040503050406030204" pitchFamily="18" charset="0"/>
                                          </a:rPr>
                                        </m:ctrlPr>
                                      </m:fPr>
                                      <m:num>
                                        <m:r>
                                          <a:rPr lang="pt-BR" b="0" i="1" smtClean="0">
                                            <a:latin typeface="Cambria Math" panose="02040503050406030204" pitchFamily="18" charset="0"/>
                                          </a:rPr>
                                          <m:t>0</m:t>
                                        </m:r>
                                      </m:num>
                                      <m:den>
                                        <m:r>
                                          <a:rPr lang="pt-BR" b="0" i="1" smtClean="0">
                                            <a:latin typeface="Cambria Math" panose="02040503050406030204" pitchFamily="18" charset="0"/>
                                          </a:rPr>
                                          <m:t>𝑣𝑎𝑙𝑜𝑟</m:t>
                                        </m:r>
                                        <m:r>
                                          <a:rPr lang="pt-BR" b="0" i="1" smtClean="0">
                                            <a:latin typeface="Cambria Math" panose="02040503050406030204" pitchFamily="18" charset="0"/>
                                          </a:rPr>
                                          <m:t> </m:t>
                                        </m:r>
                                        <m:r>
                                          <a:rPr lang="pt-BR" b="0" i="1" smtClean="0">
                                            <a:latin typeface="Cambria Math" panose="02040503050406030204" pitchFamily="18" charset="0"/>
                                          </a:rPr>
                                          <m:t>𝑚</m:t>
                                        </m:r>
                                        <m:r>
                                          <a:rPr lang="pt-BR" b="0" i="1" smtClean="0">
                                            <a:latin typeface="Cambria Math" panose="02040503050406030204" pitchFamily="18" charset="0"/>
                                          </a:rPr>
                                          <m:t>á</m:t>
                                        </m:r>
                                        <m:r>
                                          <a:rPr lang="pt-BR" b="0" i="1" smtClean="0">
                                            <a:latin typeface="Cambria Math" panose="02040503050406030204" pitchFamily="18" charset="0"/>
                                          </a:rPr>
                                          <m:t>𝑥</m:t>
                                        </m:r>
                                      </m:den>
                                    </m:f>
                                    <m:f>
                                      <m:fPr>
                                        <m:type m:val="noBar"/>
                                        <m:ctrlPr>
                                          <a:rPr lang="pt-BR" b="0" i="1" smtClean="0">
                                            <a:latin typeface="Cambria Math" panose="02040503050406030204" pitchFamily="18" charset="0"/>
                                          </a:rPr>
                                        </m:ctrlPr>
                                      </m:fPr>
                                      <m:num>
                                        <m:r>
                                          <a:rPr lang="pt-BR" b="1" i="1" smtClean="0">
                                            <a:latin typeface="Cambria Math" panose="02040503050406030204" pitchFamily="18" charset="0"/>
                                          </a:rPr>
                                          <m:t>𝒔𝒆</m:t>
                                        </m:r>
                                        <m:r>
                                          <a:rPr lang="pt-BR" b="1" i="1" smtClean="0">
                                            <a:latin typeface="Cambria Math" panose="02040503050406030204" pitchFamily="18" charset="0"/>
                                          </a:rPr>
                                          <m:t> </m:t>
                                        </m:r>
                                        <m:r>
                                          <a:rPr lang="pt-BR" b="1" i="1" smtClean="0">
                                            <a:latin typeface="Cambria Math" panose="02040503050406030204" pitchFamily="18" charset="0"/>
                                          </a:rPr>
                                          <m:t>𝒊𝒎𝒈</m:t>
                                        </m:r>
                                        <m:d>
                                          <m:dPr>
                                            <m:ctrlPr>
                                              <a:rPr lang="pt-BR" b="1" i="1" smtClean="0">
                                                <a:latin typeface="Cambria Math" panose="02040503050406030204" pitchFamily="18" charset="0"/>
                                              </a:rPr>
                                            </m:ctrlPr>
                                          </m:dPr>
                                          <m:e>
                                            <m:r>
                                              <a:rPr lang="pt-BR" b="1" i="1" smtClean="0">
                                                <a:latin typeface="Cambria Math" panose="02040503050406030204" pitchFamily="18" charset="0"/>
                                              </a:rPr>
                                              <m:t>𝒙</m:t>
                                            </m:r>
                                            <m:r>
                                              <a:rPr lang="pt-BR" b="1" i="1" smtClean="0">
                                                <a:latin typeface="Cambria Math" panose="02040503050406030204" pitchFamily="18" charset="0"/>
                                              </a:rPr>
                                              <m:t>,</m:t>
                                            </m:r>
                                            <m:r>
                                              <a:rPr lang="pt-BR" b="1" i="1" smtClean="0">
                                                <a:latin typeface="Cambria Math" panose="02040503050406030204" pitchFamily="18" charset="0"/>
                                              </a:rPr>
                                              <m:t>𝒚</m:t>
                                            </m:r>
                                          </m:e>
                                        </m:d>
                                        <m:r>
                                          <a:rPr lang="pt-BR" b="1" i="1" smtClean="0">
                                            <a:latin typeface="Cambria Math" panose="02040503050406030204" pitchFamily="18" charset="0"/>
                                          </a:rPr>
                                          <m:t>&gt;</m:t>
                                        </m:r>
                                        <m:r>
                                          <a:rPr lang="pt-BR" b="1" i="1" smtClean="0">
                                            <a:latin typeface="Cambria Math" panose="02040503050406030204" pitchFamily="18" charset="0"/>
                                          </a:rPr>
                                          <m:t>𝒍𝒊𝒎𝒊𝒂𝒓</m:t>
                                        </m:r>
                                        <m:r>
                                          <a:rPr lang="pt-BR" b="1" i="1" smtClean="0">
                                            <a:latin typeface="Cambria Math" panose="02040503050406030204" pitchFamily="18" charset="0"/>
                                          </a:rPr>
                                          <m:t> </m:t>
                                        </m:r>
                                      </m:num>
                                      <m:den>
                                        <m:r>
                                          <a:rPr lang="pt-BR" b="1" i="1" smtClean="0">
                                            <a:latin typeface="Cambria Math" panose="02040503050406030204" pitchFamily="18" charset="0"/>
                                          </a:rPr>
                                          <m:t>𝒄𝒂𝒔𝒐</m:t>
                                        </m:r>
                                        <m:r>
                                          <a:rPr lang="pt-BR" b="1" i="1" smtClean="0">
                                            <a:latin typeface="Cambria Math" panose="02040503050406030204" pitchFamily="18" charset="0"/>
                                          </a:rPr>
                                          <m:t> </m:t>
                                        </m:r>
                                        <m:r>
                                          <a:rPr lang="pt-BR" b="1" i="1" smtClean="0">
                                            <a:latin typeface="Cambria Math" panose="02040503050406030204" pitchFamily="18" charset="0"/>
                                          </a:rPr>
                                          <m:t>𝒄𝒐𝒏𝒕𝒓</m:t>
                                        </m:r>
                                        <m:r>
                                          <a:rPr lang="pt-BR" b="1" i="1" smtClean="0">
                                            <a:latin typeface="Cambria Math" panose="02040503050406030204" pitchFamily="18" charset="0"/>
                                          </a:rPr>
                                          <m:t>á</m:t>
                                        </m:r>
                                        <m:r>
                                          <a:rPr lang="pt-BR" b="1" i="1" smtClean="0">
                                            <a:latin typeface="Cambria Math" panose="02040503050406030204" pitchFamily="18" charset="0"/>
                                          </a:rPr>
                                          <m:t>𝒓𝒊𝒐</m:t>
                                        </m:r>
                                      </m:den>
                                    </m:f>
                                  </m:e>
                                </m:d>
                              </m:oMath>
                            </m:oMathPara>
                          </a14:m>
                          <a:endParaRPr lang="pt-BR" dirty="0"/>
                        </a:p>
                        <a:p>
                          <a:endParaRPr lang="pt-BR" dirty="0"/>
                        </a:p>
                      </a:txBody>
                      <a:tcPr/>
                    </a:tc>
                    <a:extLst>
                      <a:ext uri="{0D108BD9-81ED-4DB2-BD59-A6C34878D82A}">
                        <a16:rowId xmlns:a16="http://schemas.microsoft.com/office/drawing/2014/main" val="1382202772"/>
                      </a:ext>
                    </a:extLst>
                  </a:tr>
                  <a:tr h="370840">
                    <a:tc>
                      <a:txBody>
                        <a:bodyPr/>
                        <a:lstStyle/>
                        <a:p>
                          <a:r>
                            <a:rPr lang="pt-BR" dirty="0" err="1"/>
                            <a:t>cv.THRESH_TRUNC</a:t>
                          </a:r>
                          <a:endParaRPr lang="pt-BR"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𝑡h𝑟𝑒𝑠h</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r>
                                      <a:rPr lang="pt-BR" b="0" i="1" smtClean="0">
                                        <a:latin typeface="Cambria Math" panose="02040503050406030204" pitchFamily="18" charset="0"/>
                                      </a:rPr>
                                      <m:t>,</m:t>
                                    </m:r>
                                    <m:r>
                                      <a:rPr lang="pt-BR" b="0" i="1" smtClean="0">
                                        <a:latin typeface="Cambria Math" panose="02040503050406030204" pitchFamily="18" charset="0"/>
                                      </a:rPr>
                                      <m:t>𝑦</m:t>
                                    </m:r>
                                  </m:e>
                                </m:d>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f>
                                      <m:fPr>
                                        <m:type m:val="noBar"/>
                                        <m:ctrlPr>
                                          <a:rPr lang="pt-BR" b="0" i="1" smtClean="0">
                                            <a:latin typeface="Cambria Math" panose="02040503050406030204" pitchFamily="18" charset="0"/>
                                          </a:rPr>
                                        </m:ctrlPr>
                                      </m:fPr>
                                      <m:num>
                                        <m:r>
                                          <a:rPr lang="pt-BR" b="0" i="1" smtClean="0">
                                            <a:latin typeface="Cambria Math" panose="02040503050406030204" pitchFamily="18" charset="0"/>
                                          </a:rPr>
                                          <m:t>𝑙𝑖𝑚𝑖𝑎𝑟</m:t>
                                        </m:r>
                                      </m:num>
                                      <m:den>
                                        <m:r>
                                          <a:rPr lang="pt-BR" b="0" i="1" smtClean="0">
                                            <a:latin typeface="Cambria Math" panose="02040503050406030204" pitchFamily="18" charset="0"/>
                                          </a:rPr>
                                          <m:t>𝑖𝑚𝑔</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r>
                                          <a:rPr lang="pt-BR" b="0" i="1" smtClean="0">
                                            <a:latin typeface="Cambria Math" panose="02040503050406030204" pitchFamily="18" charset="0"/>
                                          </a:rPr>
                                          <m:t>𝑦</m:t>
                                        </m:r>
                                        <m:r>
                                          <a:rPr lang="pt-BR" b="0" i="1" smtClean="0">
                                            <a:latin typeface="Cambria Math" panose="02040503050406030204" pitchFamily="18" charset="0"/>
                                          </a:rPr>
                                          <m:t>)</m:t>
                                        </m:r>
                                      </m:den>
                                    </m:f>
                                    <m:f>
                                      <m:fPr>
                                        <m:type m:val="noBar"/>
                                        <m:ctrlPr>
                                          <a:rPr lang="pt-BR" b="0" i="1" smtClean="0">
                                            <a:latin typeface="Cambria Math" panose="02040503050406030204" pitchFamily="18" charset="0"/>
                                          </a:rPr>
                                        </m:ctrlPr>
                                      </m:fPr>
                                      <m:num>
                                        <m:r>
                                          <a:rPr lang="pt-BR" b="1" i="1" smtClean="0">
                                            <a:latin typeface="Cambria Math" panose="02040503050406030204" pitchFamily="18" charset="0"/>
                                          </a:rPr>
                                          <m:t>𝒔𝒆</m:t>
                                        </m:r>
                                        <m:r>
                                          <a:rPr lang="pt-BR" b="1" i="1" smtClean="0">
                                            <a:latin typeface="Cambria Math" panose="02040503050406030204" pitchFamily="18" charset="0"/>
                                          </a:rPr>
                                          <m:t> </m:t>
                                        </m:r>
                                        <m:r>
                                          <a:rPr lang="pt-BR" b="1" i="1" smtClean="0">
                                            <a:latin typeface="Cambria Math" panose="02040503050406030204" pitchFamily="18" charset="0"/>
                                          </a:rPr>
                                          <m:t>𝒊𝒎𝒈</m:t>
                                        </m:r>
                                        <m:d>
                                          <m:dPr>
                                            <m:ctrlPr>
                                              <a:rPr lang="pt-BR" b="1" i="1" smtClean="0">
                                                <a:latin typeface="Cambria Math" panose="02040503050406030204" pitchFamily="18" charset="0"/>
                                              </a:rPr>
                                            </m:ctrlPr>
                                          </m:dPr>
                                          <m:e>
                                            <m:r>
                                              <a:rPr lang="pt-BR" b="1" i="1" smtClean="0">
                                                <a:latin typeface="Cambria Math" panose="02040503050406030204" pitchFamily="18" charset="0"/>
                                              </a:rPr>
                                              <m:t>𝒙</m:t>
                                            </m:r>
                                            <m:r>
                                              <a:rPr lang="pt-BR" b="1" i="1" smtClean="0">
                                                <a:latin typeface="Cambria Math" panose="02040503050406030204" pitchFamily="18" charset="0"/>
                                              </a:rPr>
                                              <m:t>,</m:t>
                                            </m:r>
                                            <m:r>
                                              <a:rPr lang="pt-BR" b="1" i="1" smtClean="0">
                                                <a:latin typeface="Cambria Math" panose="02040503050406030204" pitchFamily="18" charset="0"/>
                                              </a:rPr>
                                              <m:t>𝒚</m:t>
                                            </m:r>
                                          </m:e>
                                        </m:d>
                                        <m:r>
                                          <a:rPr lang="pt-BR" b="1" i="1" smtClean="0">
                                            <a:latin typeface="Cambria Math" panose="02040503050406030204" pitchFamily="18" charset="0"/>
                                          </a:rPr>
                                          <m:t>&gt;</m:t>
                                        </m:r>
                                        <m:r>
                                          <a:rPr lang="pt-BR" b="1" i="1" smtClean="0">
                                            <a:latin typeface="Cambria Math" panose="02040503050406030204" pitchFamily="18" charset="0"/>
                                          </a:rPr>
                                          <m:t>𝒍𝒊𝒎𝒊𝒂𝒓</m:t>
                                        </m:r>
                                        <m:r>
                                          <a:rPr lang="pt-BR" b="1" i="1" smtClean="0">
                                            <a:latin typeface="Cambria Math" panose="02040503050406030204" pitchFamily="18" charset="0"/>
                                          </a:rPr>
                                          <m:t> </m:t>
                                        </m:r>
                                      </m:num>
                                      <m:den>
                                        <m:r>
                                          <a:rPr lang="pt-BR" b="1" i="1" smtClean="0">
                                            <a:latin typeface="Cambria Math" panose="02040503050406030204" pitchFamily="18" charset="0"/>
                                          </a:rPr>
                                          <m:t>𝒄𝒂𝒔𝒐</m:t>
                                        </m:r>
                                        <m:r>
                                          <a:rPr lang="pt-BR" b="1" i="1" smtClean="0">
                                            <a:latin typeface="Cambria Math" panose="02040503050406030204" pitchFamily="18" charset="0"/>
                                          </a:rPr>
                                          <m:t> </m:t>
                                        </m:r>
                                        <m:r>
                                          <a:rPr lang="pt-BR" b="1" i="1" smtClean="0">
                                            <a:latin typeface="Cambria Math" panose="02040503050406030204" pitchFamily="18" charset="0"/>
                                          </a:rPr>
                                          <m:t>𝒄𝒐𝒏𝒕𝒓</m:t>
                                        </m:r>
                                        <m:r>
                                          <a:rPr lang="pt-BR" b="1" i="1" smtClean="0">
                                            <a:latin typeface="Cambria Math" panose="02040503050406030204" pitchFamily="18" charset="0"/>
                                          </a:rPr>
                                          <m:t>á</m:t>
                                        </m:r>
                                        <m:r>
                                          <a:rPr lang="pt-BR" b="1" i="1" smtClean="0">
                                            <a:latin typeface="Cambria Math" panose="02040503050406030204" pitchFamily="18" charset="0"/>
                                          </a:rPr>
                                          <m:t>𝒓𝒊𝒐</m:t>
                                        </m:r>
                                      </m:den>
                                    </m:f>
                                  </m:e>
                                </m:d>
                              </m:oMath>
                            </m:oMathPara>
                          </a14:m>
                          <a:endParaRPr lang="pt-BR" dirty="0"/>
                        </a:p>
                      </a:txBody>
                      <a:tcPr/>
                    </a:tc>
                    <a:extLst>
                      <a:ext uri="{0D108BD9-81ED-4DB2-BD59-A6C34878D82A}">
                        <a16:rowId xmlns:a16="http://schemas.microsoft.com/office/drawing/2014/main" val="2698535399"/>
                      </a:ext>
                    </a:extLst>
                  </a:tr>
                  <a:tr h="370840">
                    <a:tc>
                      <a:txBody>
                        <a:bodyPr/>
                        <a:lstStyle/>
                        <a:p>
                          <a:r>
                            <a:rPr lang="pt-BR" dirty="0" err="1"/>
                            <a:t>cv.THRESH_TOZERO</a:t>
                          </a:r>
                          <a:endParaRPr lang="pt-BR" dirty="0"/>
                        </a:p>
                      </a:txBody>
                      <a:tcPr/>
                    </a:tc>
                    <a:tc>
                      <a:txBody>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𝑡h𝑟𝑒𝑠h</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r>
                                      <a:rPr lang="pt-BR" b="0" i="1" smtClean="0">
                                        <a:latin typeface="Cambria Math" panose="02040503050406030204" pitchFamily="18" charset="0"/>
                                      </a:rPr>
                                      <m:t>,</m:t>
                                    </m:r>
                                    <m:r>
                                      <a:rPr lang="pt-BR" b="0" i="1" smtClean="0">
                                        <a:latin typeface="Cambria Math" panose="02040503050406030204" pitchFamily="18" charset="0"/>
                                      </a:rPr>
                                      <m:t>𝑦</m:t>
                                    </m:r>
                                  </m:e>
                                </m:d>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f>
                                      <m:fPr>
                                        <m:type m:val="noBar"/>
                                        <m:ctrlPr>
                                          <a:rPr lang="pt-BR" b="0" i="1" smtClean="0">
                                            <a:latin typeface="Cambria Math" panose="02040503050406030204" pitchFamily="18" charset="0"/>
                                          </a:rPr>
                                        </m:ctrlPr>
                                      </m:fPr>
                                      <m:num>
                                        <m:r>
                                          <a:rPr lang="pt-BR" b="0" i="1" smtClean="0">
                                            <a:latin typeface="Cambria Math" panose="02040503050406030204" pitchFamily="18" charset="0"/>
                                          </a:rPr>
                                          <m:t>𝑖𝑚𝑔</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r>
                                          <a:rPr lang="pt-BR" b="0" i="1" smtClean="0">
                                            <a:latin typeface="Cambria Math" panose="02040503050406030204" pitchFamily="18" charset="0"/>
                                          </a:rPr>
                                          <m:t>𝑦</m:t>
                                        </m:r>
                                        <m:r>
                                          <a:rPr lang="pt-BR" b="0" i="1" smtClean="0">
                                            <a:latin typeface="Cambria Math" panose="02040503050406030204" pitchFamily="18" charset="0"/>
                                          </a:rPr>
                                          <m:t>)</m:t>
                                        </m:r>
                                      </m:num>
                                      <m:den>
                                        <m:r>
                                          <a:rPr lang="pt-BR" b="0" i="1" smtClean="0">
                                            <a:latin typeface="Cambria Math" panose="02040503050406030204" pitchFamily="18" charset="0"/>
                                          </a:rPr>
                                          <m:t>0</m:t>
                                        </m:r>
                                      </m:den>
                                    </m:f>
                                    <m:f>
                                      <m:fPr>
                                        <m:type m:val="noBar"/>
                                        <m:ctrlPr>
                                          <a:rPr lang="pt-BR" b="0" i="1" smtClean="0">
                                            <a:latin typeface="Cambria Math" panose="02040503050406030204" pitchFamily="18" charset="0"/>
                                          </a:rPr>
                                        </m:ctrlPr>
                                      </m:fPr>
                                      <m:num>
                                        <m:r>
                                          <a:rPr lang="pt-BR" b="1" i="1" smtClean="0">
                                            <a:latin typeface="Cambria Math" panose="02040503050406030204" pitchFamily="18" charset="0"/>
                                          </a:rPr>
                                          <m:t>𝒔𝒆</m:t>
                                        </m:r>
                                        <m:r>
                                          <a:rPr lang="pt-BR" b="1" i="1" smtClean="0">
                                            <a:latin typeface="Cambria Math" panose="02040503050406030204" pitchFamily="18" charset="0"/>
                                          </a:rPr>
                                          <m:t> </m:t>
                                        </m:r>
                                        <m:r>
                                          <a:rPr lang="pt-BR" b="1" i="1" smtClean="0">
                                            <a:latin typeface="Cambria Math" panose="02040503050406030204" pitchFamily="18" charset="0"/>
                                          </a:rPr>
                                          <m:t>𝒊𝒎𝒈</m:t>
                                        </m:r>
                                        <m:d>
                                          <m:dPr>
                                            <m:ctrlPr>
                                              <a:rPr lang="pt-BR" b="1" i="1" smtClean="0">
                                                <a:latin typeface="Cambria Math" panose="02040503050406030204" pitchFamily="18" charset="0"/>
                                              </a:rPr>
                                            </m:ctrlPr>
                                          </m:dPr>
                                          <m:e>
                                            <m:r>
                                              <a:rPr lang="pt-BR" b="1" i="1" smtClean="0">
                                                <a:latin typeface="Cambria Math" panose="02040503050406030204" pitchFamily="18" charset="0"/>
                                              </a:rPr>
                                              <m:t>𝒙</m:t>
                                            </m:r>
                                            <m:r>
                                              <a:rPr lang="pt-BR" b="1" i="1" smtClean="0">
                                                <a:latin typeface="Cambria Math" panose="02040503050406030204" pitchFamily="18" charset="0"/>
                                              </a:rPr>
                                              <m:t>,</m:t>
                                            </m:r>
                                            <m:r>
                                              <a:rPr lang="pt-BR" b="1" i="1" smtClean="0">
                                                <a:latin typeface="Cambria Math" panose="02040503050406030204" pitchFamily="18" charset="0"/>
                                              </a:rPr>
                                              <m:t>𝒚</m:t>
                                            </m:r>
                                          </m:e>
                                        </m:d>
                                        <m:r>
                                          <a:rPr lang="pt-BR" b="1" i="1" smtClean="0">
                                            <a:latin typeface="Cambria Math" panose="02040503050406030204" pitchFamily="18" charset="0"/>
                                          </a:rPr>
                                          <m:t>&gt;</m:t>
                                        </m:r>
                                        <m:r>
                                          <a:rPr lang="pt-BR" b="1" i="1" smtClean="0">
                                            <a:latin typeface="Cambria Math" panose="02040503050406030204" pitchFamily="18" charset="0"/>
                                          </a:rPr>
                                          <m:t>𝒍𝒊𝒎𝒊𝒂𝒓</m:t>
                                        </m:r>
                                        <m:r>
                                          <a:rPr lang="pt-BR" b="1" i="1" smtClean="0">
                                            <a:latin typeface="Cambria Math" panose="02040503050406030204" pitchFamily="18" charset="0"/>
                                          </a:rPr>
                                          <m:t> </m:t>
                                        </m:r>
                                      </m:num>
                                      <m:den>
                                        <m:r>
                                          <a:rPr lang="pt-BR" b="1" i="1" smtClean="0">
                                            <a:latin typeface="Cambria Math" panose="02040503050406030204" pitchFamily="18" charset="0"/>
                                          </a:rPr>
                                          <m:t>𝒄𝒂𝒔𝒐</m:t>
                                        </m:r>
                                        <m:r>
                                          <a:rPr lang="pt-BR" b="1" i="1" smtClean="0">
                                            <a:latin typeface="Cambria Math" panose="02040503050406030204" pitchFamily="18" charset="0"/>
                                          </a:rPr>
                                          <m:t> </m:t>
                                        </m:r>
                                        <m:r>
                                          <a:rPr lang="pt-BR" b="1" i="1" smtClean="0">
                                            <a:latin typeface="Cambria Math" panose="02040503050406030204" pitchFamily="18" charset="0"/>
                                          </a:rPr>
                                          <m:t>𝒄𝒐𝒏𝒕𝒓</m:t>
                                        </m:r>
                                        <m:r>
                                          <a:rPr lang="pt-BR" b="1" i="1" smtClean="0">
                                            <a:latin typeface="Cambria Math" panose="02040503050406030204" pitchFamily="18" charset="0"/>
                                          </a:rPr>
                                          <m:t>á</m:t>
                                        </m:r>
                                        <m:r>
                                          <a:rPr lang="pt-BR" b="1" i="1" smtClean="0">
                                            <a:latin typeface="Cambria Math" panose="02040503050406030204" pitchFamily="18" charset="0"/>
                                          </a:rPr>
                                          <m:t>𝒓𝒊𝒐</m:t>
                                        </m:r>
                                      </m:den>
                                    </m:f>
                                  </m:e>
                                </m:d>
                              </m:oMath>
                            </m:oMathPara>
                          </a14:m>
                          <a:endParaRPr lang="pt-BR" dirty="0"/>
                        </a:p>
                      </a:txBody>
                      <a:tcPr/>
                    </a:tc>
                    <a:extLst>
                      <a:ext uri="{0D108BD9-81ED-4DB2-BD59-A6C34878D82A}">
                        <a16:rowId xmlns:a16="http://schemas.microsoft.com/office/drawing/2014/main" val="867423235"/>
                      </a:ext>
                    </a:extLst>
                  </a:tr>
                  <a:tr h="370840">
                    <a:tc>
                      <a:txBody>
                        <a:bodyPr/>
                        <a:lstStyle/>
                        <a:p>
                          <a:r>
                            <a:rPr lang="pt-BR" dirty="0" err="1"/>
                            <a:t>cv.THRESH_TOZERO_INV</a:t>
                          </a:r>
                          <a:endParaRPr lang="pt-BR" dirty="0"/>
                        </a:p>
                      </a:txBody>
                      <a:tcPr anchor="ctr"/>
                    </a:tc>
                    <a:tc>
                      <a:txBody>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𝑡h𝑟𝑒𝑠h</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r>
                                      <a:rPr lang="pt-BR" b="0" i="1" smtClean="0">
                                        <a:latin typeface="Cambria Math" panose="02040503050406030204" pitchFamily="18" charset="0"/>
                                      </a:rPr>
                                      <m:t>,</m:t>
                                    </m:r>
                                    <m:r>
                                      <a:rPr lang="pt-BR" b="0" i="1" smtClean="0">
                                        <a:latin typeface="Cambria Math" panose="02040503050406030204" pitchFamily="18" charset="0"/>
                                      </a:rPr>
                                      <m:t>𝑦</m:t>
                                    </m:r>
                                  </m:e>
                                </m:d>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f>
                                      <m:fPr>
                                        <m:type m:val="noBar"/>
                                        <m:ctrlPr>
                                          <a:rPr lang="pt-BR" b="0" i="1" smtClean="0">
                                            <a:latin typeface="Cambria Math" panose="02040503050406030204" pitchFamily="18" charset="0"/>
                                          </a:rPr>
                                        </m:ctrlPr>
                                      </m:fPr>
                                      <m:num>
                                        <m:r>
                                          <a:rPr lang="pt-BR" b="0" i="1" smtClean="0">
                                            <a:latin typeface="Cambria Math" panose="02040503050406030204" pitchFamily="18" charset="0"/>
                                          </a:rPr>
                                          <m:t>0</m:t>
                                        </m:r>
                                      </m:num>
                                      <m:den>
                                        <m:r>
                                          <a:rPr lang="pt-BR" b="0" i="1" smtClean="0">
                                            <a:latin typeface="Cambria Math" panose="02040503050406030204" pitchFamily="18" charset="0"/>
                                          </a:rPr>
                                          <m:t>𝑖𝑚𝑔</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r>
                                          <a:rPr lang="pt-BR" b="0" i="1" smtClean="0">
                                            <a:latin typeface="Cambria Math" panose="02040503050406030204" pitchFamily="18" charset="0"/>
                                          </a:rPr>
                                          <m:t>𝑦</m:t>
                                        </m:r>
                                        <m:r>
                                          <a:rPr lang="pt-BR" b="0" i="1" smtClean="0">
                                            <a:latin typeface="Cambria Math" panose="02040503050406030204" pitchFamily="18" charset="0"/>
                                          </a:rPr>
                                          <m:t>)</m:t>
                                        </m:r>
                                      </m:den>
                                    </m:f>
                                    <m:f>
                                      <m:fPr>
                                        <m:type m:val="noBar"/>
                                        <m:ctrlPr>
                                          <a:rPr lang="pt-BR" b="0" i="1" smtClean="0">
                                            <a:latin typeface="Cambria Math" panose="02040503050406030204" pitchFamily="18" charset="0"/>
                                          </a:rPr>
                                        </m:ctrlPr>
                                      </m:fPr>
                                      <m:num>
                                        <m:r>
                                          <a:rPr lang="pt-BR" b="1" i="1" smtClean="0">
                                            <a:latin typeface="Cambria Math" panose="02040503050406030204" pitchFamily="18" charset="0"/>
                                          </a:rPr>
                                          <m:t>𝒔𝒆</m:t>
                                        </m:r>
                                        <m:r>
                                          <a:rPr lang="pt-BR" b="1" i="1" smtClean="0">
                                            <a:latin typeface="Cambria Math" panose="02040503050406030204" pitchFamily="18" charset="0"/>
                                          </a:rPr>
                                          <m:t> </m:t>
                                        </m:r>
                                        <m:r>
                                          <a:rPr lang="pt-BR" b="1" i="1" smtClean="0">
                                            <a:latin typeface="Cambria Math" panose="02040503050406030204" pitchFamily="18" charset="0"/>
                                          </a:rPr>
                                          <m:t>𝒊𝒎𝒈</m:t>
                                        </m:r>
                                        <m:d>
                                          <m:dPr>
                                            <m:ctrlPr>
                                              <a:rPr lang="pt-BR" b="1" i="1" smtClean="0">
                                                <a:latin typeface="Cambria Math" panose="02040503050406030204" pitchFamily="18" charset="0"/>
                                              </a:rPr>
                                            </m:ctrlPr>
                                          </m:dPr>
                                          <m:e>
                                            <m:r>
                                              <a:rPr lang="pt-BR" b="1" i="1" smtClean="0">
                                                <a:latin typeface="Cambria Math" panose="02040503050406030204" pitchFamily="18" charset="0"/>
                                              </a:rPr>
                                              <m:t>𝒙</m:t>
                                            </m:r>
                                            <m:r>
                                              <a:rPr lang="pt-BR" b="1" i="1" smtClean="0">
                                                <a:latin typeface="Cambria Math" panose="02040503050406030204" pitchFamily="18" charset="0"/>
                                              </a:rPr>
                                              <m:t>,</m:t>
                                            </m:r>
                                            <m:r>
                                              <a:rPr lang="pt-BR" b="1" i="1" smtClean="0">
                                                <a:latin typeface="Cambria Math" panose="02040503050406030204" pitchFamily="18" charset="0"/>
                                              </a:rPr>
                                              <m:t>𝒚</m:t>
                                            </m:r>
                                          </m:e>
                                        </m:d>
                                        <m:r>
                                          <a:rPr lang="pt-BR" b="1" i="1" smtClean="0">
                                            <a:latin typeface="Cambria Math" panose="02040503050406030204" pitchFamily="18" charset="0"/>
                                          </a:rPr>
                                          <m:t>&gt;</m:t>
                                        </m:r>
                                        <m:r>
                                          <a:rPr lang="pt-BR" b="1" i="1" smtClean="0">
                                            <a:latin typeface="Cambria Math" panose="02040503050406030204" pitchFamily="18" charset="0"/>
                                          </a:rPr>
                                          <m:t>𝒍𝒊𝒎𝒊𝒂𝒓</m:t>
                                        </m:r>
                                        <m:r>
                                          <a:rPr lang="pt-BR" b="1" i="1" smtClean="0">
                                            <a:latin typeface="Cambria Math" panose="02040503050406030204" pitchFamily="18" charset="0"/>
                                          </a:rPr>
                                          <m:t> </m:t>
                                        </m:r>
                                      </m:num>
                                      <m:den>
                                        <m:r>
                                          <a:rPr lang="pt-BR" b="1" i="1" smtClean="0">
                                            <a:latin typeface="Cambria Math" panose="02040503050406030204" pitchFamily="18" charset="0"/>
                                          </a:rPr>
                                          <m:t>𝒄𝒂𝒔𝒐</m:t>
                                        </m:r>
                                        <m:r>
                                          <a:rPr lang="pt-BR" b="1" i="1" smtClean="0">
                                            <a:latin typeface="Cambria Math" panose="02040503050406030204" pitchFamily="18" charset="0"/>
                                          </a:rPr>
                                          <m:t> </m:t>
                                        </m:r>
                                        <m:r>
                                          <a:rPr lang="pt-BR" b="1" i="1" smtClean="0">
                                            <a:latin typeface="Cambria Math" panose="02040503050406030204" pitchFamily="18" charset="0"/>
                                          </a:rPr>
                                          <m:t>𝒄𝒐𝒏𝒕𝒓</m:t>
                                        </m:r>
                                        <m:r>
                                          <a:rPr lang="pt-BR" b="1" i="1" smtClean="0">
                                            <a:latin typeface="Cambria Math" panose="02040503050406030204" pitchFamily="18" charset="0"/>
                                          </a:rPr>
                                          <m:t>á</m:t>
                                        </m:r>
                                        <m:r>
                                          <a:rPr lang="pt-BR" b="1" i="1" smtClean="0">
                                            <a:latin typeface="Cambria Math" panose="02040503050406030204" pitchFamily="18" charset="0"/>
                                          </a:rPr>
                                          <m:t>𝒓𝒊𝒐</m:t>
                                        </m:r>
                                      </m:den>
                                    </m:f>
                                  </m:e>
                                </m:d>
                              </m:oMath>
                            </m:oMathPara>
                          </a14:m>
                          <a:endParaRPr lang="pt-BR" dirty="0"/>
                        </a:p>
                      </a:txBody>
                      <a:tcPr/>
                    </a:tc>
                    <a:extLst>
                      <a:ext uri="{0D108BD9-81ED-4DB2-BD59-A6C34878D82A}">
                        <a16:rowId xmlns:a16="http://schemas.microsoft.com/office/drawing/2014/main" val="3653814076"/>
                      </a:ext>
                    </a:extLst>
                  </a:tr>
                </a:tbl>
              </a:graphicData>
            </a:graphic>
          </p:graphicFrame>
        </mc:Choice>
        <mc:Fallback xmlns="">
          <p:graphicFrame>
            <p:nvGraphicFramePr>
              <p:cNvPr id="4" name="Tabela 4">
                <a:extLst>
                  <a:ext uri="{FF2B5EF4-FFF2-40B4-BE49-F238E27FC236}">
                    <a16:creationId xmlns:a16="http://schemas.microsoft.com/office/drawing/2014/main" id="{ECA79670-CE7B-4C8F-AE40-79BC5AF5091F}"/>
                  </a:ext>
                </a:extLst>
              </p:cNvPr>
              <p:cNvGraphicFramePr>
                <a:graphicFrameLocks noGrp="1"/>
              </p:cNvGraphicFramePr>
              <p:nvPr>
                <p:ph idx="1"/>
                <p:extLst>
                  <p:ext uri="{D42A27DB-BD31-4B8C-83A1-F6EECF244321}">
                    <p14:modId xmlns:p14="http://schemas.microsoft.com/office/powerpoint/2010/main" val="2208580838"/>
                  </p:ext>
                </p:extLst>
              </p:nvPr>
            </p:nvGraphicFramePr>
            <p:xfrm>
              <a:off x="697092" y="1858748"/>
              <a:ext cx="8596312" cy="4664710"/>
            </p:xfrm>
            <a:graphic>
              <a:graphicData uri="http://schemas.openxmlformats.org/drawingml/2006/table">
                <a:tbl>
                  <a:tblPr firstRow="1" bandRow="1">
                    <a:tableStyleId>{5C22544A-7EE6-4342-B048-85BDC9FD1C3A}</a:tableStyleId>
                  </a:tblPr>
                  <a:tblGrid>
                    <a:gridCol w="2722285">
                      <a:extLst>
                        <a:ext uri="{9D8B030D-6E8A-4147-A177-3AD203B41FA5}">
                          <a16:colId xmlns:a16="http://schemas.microsoft.com/office/drawing/2014/main" val="1595928978"/>
                        </a:ext>
                      </a:extLst>
                    </a:gridCol>
                    <a:gridCol w="5874027">
                      <a:extLst>
                        <a:ext uri="{9D8B030D-6E8A-4147-A177-3AD203B41FA5}">
                          <a16:colId xmlns:a16="http://schemas.microsoft.com/office/drawing/2014/main" val="3041101217"/>
                        </a:ext>
                      </a:extLst>
                    </a:gridCol>
                  </a:tblGrid>
                  <a:tr h="370840">
                    <a:tc>
                      <a:txBody>
                        <a:bodyPr/>
                        <a:lstStyle/>
                        <a:p>
                          <a:r>
                            <a:rPr lang="pt-BR" dirty="0"/>
                            <a:t>Tipo de limiar</a:t>
                          </a:r>
                        </a:p>
                      </a:txBody>
                      <a:tcPr/>
                    </a:tc>
                    <a:tc>
                      <a:txBody>
                        <a:bodyPr/>
                        <a:lstStyle/>
                        <a:p>
                          <a:r>
                            <a:rPr lang="pt-BR" dirty="0"/>
                            <a:t>Valores atribuídos</a:t>
                          </a:r>
                        </a:p>
                      </a:txBody>
                      <a:tcPr/>
                    </a:tc>
                    <a:extLst>
                      <a:ext uri="{0D108BD9-81ED-4DB2-BD59-A6C34878D82A}">
                        <a16:rowId xmlns:a16="http://schemas.microsoft.com/office/drawing/2014/main" val="1270606371"/>
                      </a:ext>
                    </a:extLst>
                  </a:tr>
                  <a:tr h="803910">
                    <a:tc>
                      <a:txBody>
                        <a:bodyPr/>
                        <a:lstStyle/>
                        <a:p>
                          <a:r>
                            <a:rPr lang="pt-BR" dirty="0" err="1"/>
                            <a:t>cv.THRESH_BINARY</a:t>
                          </a:r>
                          <a:endParaRPr lang="pt-BR" dirty="0"/>
                        </a:p>
                      </a:txBody>
                      <a:tcPr anchor="ctr"/>
                    </a:tc>
                    <a:tc>
                      <a:txBody>
                        <a:bodyPr/>
                        <a:lstStyle/>
                        <a:p>
                          <a:endParaRPr lang="pt-BR"/>
                        </a:p>
                      </a:txBody>
                      <a:tcPr>
                        <a:blipFill>
                          <a:blip r:embed="rId2"/>
                          <a:stretch>
                            <a:fillRect l="-46473" t="-50758" r="-415" b="-436364"/>
                          </a:stretch>
                        </a:blipFill>
                      </a:tcPr>
                    </a:tc>
                    <a:extLst>
                      <a:ext uri="{0D108BD9-81ED-4DB2-BD59-A6C34878D82A}">
                        <a16:rowId xmlns:a16="http://schemas.microsoft.com/office/drawing/2014/main" val="2743955194"/>
                      </a:ext>
                    </a:extLst>
                  </a:tr>
                  <a:tr h="1078230">
                    <a:tc>
                      <a:txBody>
                        <a:bodyPr/>
                        <a:lstStyle/>
                        <a:p>
                          <a:r>
                            <a:rPr lang="pt-BR" dirty="0" err="1"/>
                            <a:t>cv.THRESH_BINARY_INV</a:t>
                          </a:r>
                          <a:endParaRPr lang="pt-BR" dirty="0"/>
                        </a:p>
                      </a:txBody>
                      <a:tcPr anchor="ctr"/>
                    </a:tc>
                    <a:tc>
                      <a:txBody>
                        <a:bodyPr/>
                        <a:lstStyle/>
                        <a:p>
                          <a:endParaRPr lang="pt-BR"/>
                        </a:p>
                      </a:txBody>
                      <a:tcPr>
                        <a:blipFill>
                          <a:blip r:embed="rId2"/>
                          <a:stretch>
                            <a:fillRect l="-46473" t="-112429" r="-415" b="-225424"/>
                          </a:stretch>
                        </a:blipFill>
                      </a:tcPr>
                    </a:tc>
                    <a:extLst>
                      <a:ext uri="{0D108BD9-81ED-4DB2-BD59-A6C34878D82A}">
                        <a16:rowId xmlns:a16="http://schemas.microsoft.com/office/drawing/2014/main" val="1382202772"/>
                      </a:ext>
                    </a:extLst>
                  </a:tr>
                  <a:tr h="803910">
                    <a:tc>
                      <a:txBody>
                        <a:bodyPr/>
                        <a:lstStyle/>
                        <a:p>
                          <a:r>
                            <a:rPr lang="pt-BR" dirty="0" err="1"/>
                            <a:t>cv.THRESH_TRUNC</a:t>
                          </a:r>
                          <a:endParaRPr lang="pt-BR" dirty="0"/>
                        </a:p>
                      </a:txBody>
                      <a:tcPr anchor="ctr"/>
                    </a:tc>
                    <a:tc>
                      <a:txBody>
                        <a:bodyPr/>
                        <a:lstStyle/>
                        <a:p>
                          <a:endParaRPr lang="pt-BR"/>
                        </a:p>
                      </a:txBody>
                      <a:tcPr>
                        <a:blipFill>
                          <a:blip r:embed="rId2"/>
                          <a:stretch>
                            <a:fillRect l="-46473" t="-282707" r="-415" b="-200000"/>
                          </a:stretch>
                        </a:blipFill>
                      </a:tcPr>
                    </a:tc>
                    <a:extLst>
                      <a:ext uri="{0D108BD9-81ED-4DB2-BD59-A6C34878D82A}">
                        <a16:rowId xmlns:a16="http://schemas.microsoft.com/office/drawing/2014/main" val="2698535399"/>
                      </a:ext>
                    </a:extLst>
                  </a:tr>
                  <a:tr h="803910">
                    <a:tc>
                      <a:txBody>
                        <a:bodyPr/>
                        <a:lstStyle/>
                        <a:p>
                          <a:r>
                            <a:rPr lang="pt-BR" dirty="0" err="1"/>
                            <a:t>cv.THRESH_TOZERO</a:t>
                          </a:r>
                          <a:endParaRPr lang="pt-BR" dirty="0"/>
                        </a:p>
                      </a:txBody>
                      <a:tcPr/>
                    </a:tc>
                    <a:tc>
                      <a:txBody>
                        <a:bodyPr/>
                        <a:lstStyle/>
                        <a:p>
                          <a:endParaRPr lang="pt-BR"/>
                        </a:p>
                      </a:txBody>
                      <a:tcPr>
                        <a:blipFill>
                          <a:blip r:embed="rId2"/>
                          <a:stretch>
                            <a:fillRect l="-46473" t="-385606" r="-415" b="-101515"/>
                          </a:stretch>
                        </a:blipFill>
                      </a:tcPr>
                    </a:tc>
                    <a:extLst>
                      <a:ext uri="{0D108BD9-81ED-4DB2-BD59-A6C34878D82A}">
                        <a16:rowId xmlns:a16="http://schemas.microsoft.com/office/drawing/2014/main" val="867423235"/>
                      </a:ext>
                    </a:extLst>
                  </a:tr>
                  <a:tr h="803910">
                    <a:tc>
                      <a:txBody>
                        <a:bodyPr/>
                        <a:lstStyle/>
                        <a:p>
                          <a:r>
                            <a:rPr lang="pt-BR" dirty="0" err="1"/>
                            <a:t>cv.THRESH_TOZERO_INV</a:t>
                          </a:r>
                          <a:endParaRPr lang="pt-BR" dirty="0"/>
                        </a:p>
                      </a:txBody>
                      <a:tcPr anchor="ctr"/>
                    </a:tc>
                    <a:tc>
                      <a:txBody>
                        <a:bodyPr/>
                        <a:lstStyle/>
                        <a:p>
                          <a:endParaRPr lang="pt-BR"/>
                        </a:p>
                      </a:txBody>
                      <a:tcPr>
                        <a:blipFill>
                          <a:blip r:embed="rId2"/>
                          <a:stretch>
                            <a:fillRect l="-46473" t="-485606" r="-415" b="-1515"/>
                          </a:stretch>
                        </a:blipFill>
                      </a:tcPr>
                    </a:tc>
                    <a:extLst>
                      <a:ext uri="{0D108BD9-81ED-4DB2-BD59-A6C34878D82A}">
                        <a16:rowId xmlns:a16="http://schemas.microsoft.com/office/drawing/2014/main" val="3653814076"/>
                      </a:ext>
                    </a:extLst>
                  </a:tr>
                </a:tbl>
              </a:graphicData>
            </a:graphic>
          </p:graphicFrame>
        </mc:Fallback>
      </mc:AlternateContent>
      <p:sp>
        <p:nvSpPr>
          <p:cNvPr id="5" name="CaixaDeTexto 4">
            <a:extLst>
              <a:ext uri="{FF2B5EF4-FFF2-40B4-BE49-F238E27FC236}">
                <a16:creationId xmlns:a16="http://schemas.microsoft.com/office/drawing/2014/main" id="{8B345A28-3C53-404E-9BDE-8BD367F05C07}"/>
              </a:ext>
            </a:extLst>
          </p:cNvPr>
          <p:cNvSpPr txBox="1"/>
          <p:nvPr/>
        </p:nvSpPr>
        <p:spPr>
          <a:xfrm>
            <a:off x="697092" y="884002"/>
            <a:ext cx="8557151" cy="872483"/>
          </a:xfrm>
          <a:prstGeom prst="rect">
            <a:avLst/>
          </a:prstGeom>
          <a:noFill/>
        </p:spPr>
        <p:txBody>
          <a:bodyPr wrap="none" rtlCol="0">
            <a:spAutoFit/>
          </a:bodyPr>
          <a:lstStyle/>
          <a:p>
            <a:pPr algn="just">
              <a:lnSpc>
                <a:spcPct val="150000"/>
              </a:lnSpc>
            </a:pPr>
            <a:r>
              <a:rPr lang="pt-BR" dirty="0"/>
              <a:t>Seja </a:t>
            </a:r>
            <a:r>
              <a:rPr lang="pt-BR" dirty="0" err="1"/>
              <a:t>thresh</a:t>
            </a:r>
            <a:r>
              <a:rPr lang="pt-BR" dirty="0"/>
              <a:t>(</a:t>
            </a:r>
            <a:r>
              <a:rPr lang="pt-BR" dirty="0" err="1"/>
              <a:t>x,y</a:t>
            </a:r>
            <a:r>
              <a:rPr lang="pt-BR" dirty="0"/>
              <a:t>) o valor de intensidade no ponto (</a:t>
            </a:r>
            <a:r>
              <a:rPr lang="pt-BR" dirty="0" err="1"/>
              <a:t>x,y</a:t>
            </a:r>
            <a:r>
              <a:rPr lang="pt-BR" dirty="0"/>
              <a:t>) da imagem </a:t>
            </a:r>
            <a:r>
              <a:rPr lang="pt-BR" dirty="0" err="1"/>
              <a:t>thresholding</a:t>
            </a:r>
            <a:r>
              <a:rPr lang="pt-BR" dirty="0"/>
              <a:t> e </a:t>
            </a:r>
          </a:p>
          <a:p>
            <a:pPr algn="just">
              <a:lnSpc>
                <a:spcPct val="150000"/>
              </a:lnSpc>
            </a:pPr>
            <a:r>
              <a:rPr lang="pt-BR" dirty="0" err="1"/>
              <a:t>img</a:t>
            </a:r>
            <a:r>
              <a:rPr lang="pt-BR" dirty="0"/>
              <a:t>(</a:t>
            </a:r>
            <a:r>
              <a:rPr lang="pt-BR" dirty="0" err="1"/>
              <a:t>x,y</a:t>
            </a:r>
            <a:r>
              <a:rPr lang="pt-BR" dirty="0"/>
              <a:t>) o valor de intensidade no ponto (</a:t>
            </a:r>
            <a:r>
              <a:rPr lang="pt-BR" dirty="0" err="1"/>
              <a:t>x,y</a:t>
            </a:r>
            <a:r>
              <a:rPr lang="pt-BR" dirty="0"/>
              <a:t>) original.</a:t>
            </a:r>
          </a:p>
        </p:txBody>
      </p:sp>
    </p:spTree>
    <p:extLst>
      <p:ext uri="{BB962C8B-B14F-4D97-AF65-F5344CB8AC3E}">
        <p14:creationId xmlns:p14="http://schemas.microsoft.com/office/powerpoint/2010/main" val="4251832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0BF35CA-8AA0-428F-ABED-5B77A6C39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FA4A156A-791B-4BD9-8452-A798A15D2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7652CB1-59D3-4DAB-AD45-8DFB73895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83539C1B-883E-4130-95FA-2A6FD3E49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15" name="Rectangle 25">
              <a:extLst>
                <a:ext uri="{FF2B5EF4-FFF2-40B4-BE49-F238E27FC236}">
                  <a16:creationId xmlns:a16="http://schemas.microsoft.com/office/drawing/2014/main" id="{244CEE5F-144C-437F-9472-22EE3E3D1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16" name="Isosceles Triangle 15">
              <a:extLst>
                <a:ext uri="{FF2B5EF4-FFF2-40B4-BE49-F238E27FC236}">
                  <a16:creationId xmlns:a16="http://schemas.microsoft.com/office/drawing/2014/main" id="{0621BB31-AA71-4E9B-8854-3C62F162F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17" name="Rectangle 27">
              <a:extLst>
                <a:ext uri="{FF2B5EF4-FFF2-40B4-BE49-F238E27FC236}">
                  <a16:creationId xmlns:a16="http://schemas.microsoft.com/office/drawing/2014/main" id="{5336141D-E3C6-4E7B-8923-B31C3E16F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18" name="Rectangle 28">
              <a:extLst>
                <a:ext uri="{FF2B5EF4-FFF2-40B4-BE49-F238E27FC236}">
                  <a16:creationId xmlns:a16="http://schemas.microsoft.com/office/drawing/2014/main" id="{F113BE6F-9D13-4E70-B7AB-C8CC2546A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19" name="Rectangle 29">
              <a:extLst>
                <a:ext uri="{FF2B5EF4-FFF2-40B4-BE49-F238E27FC236}">
                  <a16:creationId xmlns:a16="http://schemas.microsoft.com/office/drawing/2014/main" id="{FBEB82C3-C636-4A90-B9A5-905EC38E0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20" name="Isosceles Triangle 19">
              <a:extLst>
                <a:ext uri="{FF2B5EF4-FFF2-40B4-BE49-F238E27FC236}">
                  <a16:creationId xmlns:a16="http://schemas.microsoft.com/office/drawing/2014/main" id="{646B4C4A-5A81-43CF-93ED-5FA59D5BE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21" name="Isosceles Triangle 20">
              <a:extLst>
                <a:ext uri="{FF2B5EF4-FFF2-40B4-BE49-F238E27FC236}">
                  <a16:creationId xmlns:a16="http://schemas.microsoft.com/office/drawing/2014/main" id="{C3715C1A-EBA1-41A6-AC20-D6A7C4871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grpSp>
      <p:sp>
        <p:nvSpPr>
          <p:cNvPr id="2" name="Título 1">
            <a:extLst>
              <a:ext uri="{FF2B5EF4-FFF2-40B4-BE49-F238E27FC236}">
                <a16:creationId xmlns:a16="http://schemas.microsoft.com/office/drawing/2014/main" id="{FF50D746-262A-4C95-B9CE-1A0743769542}"/>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a:t>Binarização com Limiar - Thresholding</a:t>
            </a:r>
          </a:p>
        </p:txBody>
      </p:sp>
      <p:sp>
        <p:nvSpPr>
          <p:cNvPr id="23" name="Isosceles Triangle 22">
            <a:extLst>
              <a:ext uri="{FF2B5EF4-FFF2-40B4-BE49-F238E27FC236}">
                <a16:creationId xmlns:a16="http://schemas.microsoft.com/office/drawing/2014/main" id="{03D271DD-C9EA-4985-BA0C-037A88FA3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pic>
        <p:nvPicPr>
          <p:cNvPr id="6" name="Imagem 5">
            <a:extLst>
              <a:ext uri="{FF2B5EF4-FFF2-40B4-BE49-F238E27FC236}">
                <a16:creationId xmlns:a16="http://schemas.microsoft.com/office/drawing/2014/main" id="{93BA6C49-E2A7-4EBE-B196-CE93A5A01F96}"/>
              </a:ext>
            </a:extLst>
          </p:cNvPr>
          <p:cNvPicPr>
            <a:picLocks noChangeAspect="1"/>
          </p:cNvPicPr>
          <p:nvPr/>
        </p:nvPicPr>
        <p:blipFill>
          <a:blip r:embed="rId2"/>
          <a:stretch>
            <a:fillRect/>
          </a:stretch>
        </p:blipFill>
        <p:spPr>
          <a:xfrm>
            <a:off x="888604" y="2077336"/>
            <a:ext cx="3765692" cy="2711298"/>
          </a:xfrm>
          <a:prstGeom prst="rect">
            <a:avLst/>
          </a:prstGeom>
        </p:spPr>
      </p:pic>
    </p:spTree>
    <p:extLst>
      <p:ext uri="{BB962C8B-B14F-4D97-AF65-F5344CB8AC3E}">
        <p14:creationId xmlns:p14="http://schemas.microsoft.com/office/powerpoint/2010/main" val="3163280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A761A44-A936-4382-8A16-7ED6A2903D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59EE73-661E-48AA-A374-BF2B850F58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653EA91-5E43-427F-B0AB-1B8A496BC6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7571081-E136-40F9-B123-3A16F53BE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13" name="Rectangle 25">
              <a:extLst>
                <a:ext uri="{FF2B5EF4-FFF2-40B4-BE49-F238E27FC236}">
                  <a16:creationId xmlns:a16="http://schemas.microsoft.com/office/drawing/2014/main" id="{73197C11-EFC2-4F71-BEFF-B7EE3EEFF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14" name="Isosceles Triangle 13">
              <a:extLst>
                <a:ext uri="{FF2B5EF4-FFF2-40B4-BE49-F238E27FC236}">
                  <a16:creationId xmlns:a16="http://schemas.microsoft.com/office/drawing/2014/main" id="{074C7561-7217-4DBC-8C63-2BB8560D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15" name="Rectangle 27">
              <a:extLst>
                <a:ext uri="{FF2B5EF4-FFF2-40B4-BE49-F238E27FC236}">
                  <a16:creationId xmlns:a16="http://schemas.microsoft.com/office/drawing/2014/main" id="{6EB4E4EC-EA7F-4A46-9AF5-7E3E4E543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16" name="Rectangle 28">
              <a:extLst>
                <a:ext uri="{FF2B5EF4-FFF2-40B4-BE49-F238E27FC236}">
                  <a16:creationId xmlns:a16="http://schemas.microsoft.com/office/drawing/2014/main" id="{9048D13B-C50D-4EF9-AB6D-86713B7D43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17" name="Rectangle 29">
              <a:extLst>
                <a:ext uri="{FF2B5EF4-FFF2-40B4-BE49-F238E27FC236}">
                  <a16:creationId xmlns:a16="http://schemas.microsoft.com/office/drawing/2014/main" id="{8213FFC7-C869-40A9-8DBD-B311B342E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18" name="Isosceles Triangle 17">
              <a:extLst>
                <a:ext uri="{FF2B5EF4-FFF2-40B4-BE49-F238E27FC236}">
                  <a16:creationId xmlns:a16="http://schemas.microsoft.com/office/drawing/2014/main" id="{A029FB91-93F5-4D40-9014-8D5108951E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19" name="Isosceles Triangle 18">
              <a:extLst>
                <a:ext uri="{FF2B5EF4-FFF2-40B4-BE49-F238E27FC236}">
                  <a16:creationId xmlns:a16="http://schemas.microsoft.com/office/drawing/2014/main" id="{F6022FD2-DE49-41E6-B3BF-B113018CA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grpSp>
      <p:sp>
        <p:nvSpPr>
          <p:cNvPr id="2" name="Título 1">
            <a:extLst>
              <a:ext uri="{FF2B5EF4-FFF2-40B4-BE49-F238E27FC236}">
                <a16:creationId xmlns:a16="http://schemas.microsoft.com/office/drawing/2014/main" id="{D4F8FF00-DC7D-4CD9-8EB5-89F3982303B3}"/>
              </a:ext>
            </a:extLst>
          </p:cNvPr>
          <p:cNvSpPr>
            <a:spLocks noGrp="1"/>
          </p:cNvSpPr>
          <p:nvPr>
            <p:ph type="title"/>
          </p:nvPr>
        </p:nvSpPr>
        <p:spPr>
          <a:xfrm>
            <a:off x="6094856" y="1680201"/>
            <a:ext cx="3179146" cy="2367559"/>
          </a:xfrm>
        </p:spPr>
        <p:txBody>
          <a:bodyPr vert="horz" lIns="91440" tIns="45720" rIns="91440" bIns="45720" rtlCol="0" anchor="b">
            <a:normAutofit/>
          </a:bodyPr>
          <a:lstStyle/>
          <a:p>
            <a:pPr algn="r">
              <a:lnSpc>
                <a:spcPct val="90000"/>
              </a:lnSpc>
            </a:pPr>
            <a:r>
              <a:rPr lang="en-US" sz="3800"/>
              <a:t>Binarização com Limiar - Thresholding</a:t>
            </a:r>
          </a:p>
        </p:txBody>
      </p:sp>
      <p:sp>
        <p:nvSpPr>
          <p:cNvPr id="21" name="Isosceles Triangle 20">
            <a:extLst>
              <a:ext uri="{FF2B5EF4-FFF2-40B4-BE49-F238E27FC236}">
                <a16:creationId xmlns:a16="http://schemas.microsoft.com/office/drawing/2014/main" id="{372CE066-DF97-4C55-9917-67390D2F9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pic>
        <p:nvPicPr>
          <p:cNvPr id="4" name="Imagem 3">
            <a:extLst>
              <a:ext uri="{FF2B5EF4-FFF2-40B4-BE49-F238E27FC236}">
                <a16:creationId xmlns:a16="http://schemas.microsoft.com/office/drawing/2014/main" id="{834AB100-0DE0-4467-8929-2B16D2270FB2}"/>
              </a:ext>
            </a:extLst>
          </p:cNvPr>
          <p:cNvPicPr>
            <a:picLocks noChangeAspect="1"/>
          </p:cNvPicPr>
          <p:nvPr/>
        </p:nvPicPr>
        <p:blipFill rotWithShape="1">
          <a:blip r:embed="rId2"/>
          <a:srcRect r="5939" b="4"/>
          <a:stretch/>
        </p:blipFill>
        <p:spPr>
          <a:xfrm>
            <a:off x="888603" y="1261330"/>
            <a:ext cx="4973212" cy="4335340"/>
          </a:xfrm>
          <a:prstGeom prst="rect">
            <a:avLst/>
          </a:prstGeom>
        </p:spPr>
      </p:pic>
    </p:spTree>
    <p:extLst>
      <p:ext uri="{BB962C8B-B14F-4D97-AF65-F5344CB8AC3E}">
        <p14:creationId xmlns:p14="http://schemas.microsoft.com/office/powerpoint/2010/main" val="366933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A761A44-A936-4382-8A16-7ED6A2903D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5459EE73-661E-48AA-A374-BF2B850F58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653EA91-5E43-427F-B0AB-1B8A496BC6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57571081-E136-40F9-B123-3A16F53BE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16" name="Rectangle 25">
              <a:extLst>
                <a:ext uri="{FF2B5EF4-FFF2-40B4-BE49-F238E27FC236}">
                  <a16:creationId xmlns:a16="http://schemas.microsoft.com/office/drawing/2014/main" id="{73197C11-EFC2-4F71-BEFF-B7EE3EEFF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17" name="Isosceles Triangle 16">
              <a:extLst>
                <a:ext uri="{FF2B5EF4-FFF2-40B4-BE49-F238E27FC236}">
                  <a16:creationId xmlns:a16="http://schemas.microsoft.com/office/drawing/2014/main" id="{074C7561-7217-4DBC-8C63-2BB8560D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18" name="Rectangle 27">
              <a:extLst>
                <a:ext uri="{FF2B5EF4-FFF2-40B4-BE49-F238E27FC236}">
                  <a16:creationId xmlns:a16="http://schemas.microsoft.com/office/drawing/2014/main" id="{6EB4E4EC-EA7F-4A46-9AF5-7E3E4E543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19" name="Rectangle 28">
              <a:extLst>
                <a:ext uri="{FF2B5EF4-FFF2-40B4-BE49-F238E27FC236}">
                  <a16:creationId xmlns:a16="http://schemas.microsoft.com/office/drawing/2014/main" id="{9048D13B-C50D-4EF9-AB6D-86713B7D43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20" name="Rectangle 29">
              <a:extLst>
                <a:ext uri="{FF2B5EF4-FFF2-40B4-BE49-F238E27FC236}">
                  <a16:creationId xmlns:a16="http://schemas.microsoft.com/office/drawing/2014/main" id="{8213FFC7-C869-40A9-8DBD-B311B342E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21" name="Isosceles Triangle 20">
              <a:extLst>
                <a:ext uri="{FF2B5EF4-FFF2-40B4-BE49-F238E27FC236}">
                  <a16:creationId xmlns:a16="http://schemas.microsoft.com/office/drawing/2014/main" id="{A029FB91-93F5-4D40-9014-8D5108951E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22" name="Isosceles Triangle 21">
              <a:extLst>
                <a:ext uri="{FF2B5EF4-FFF2-40B4-BE49-F238E27FC236}">
                  <a16:creationId xmlns:a16="http://schemas.microsoft.com/office/drawing/2014/main" id="{F6022FD2-DE49-41E6-B3BF-B113018CA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grpSp>
      <p:sp>
        <p:nvSpPr>
          <p:cNvPr id="2" name="Título 1">
            <a:extLst>
              <a:ext uri="{FF2B5EF4-FFF2-40B4-BE49-F238E27FC236}">
                <a16:creationId xmlns:a16="http://schemas.microsoft.com/office/drawing/2014/main" id="{3FE43ACB-2708-4007-8A87-8E8579ECBFFB}"/>
              </a:ext>
            </a:extLst>
          </p:cNvPr>
          <p:cNvSpPr>
            <a:spLocks noGrp="1"/>
          </p:cNvSpPr>
          <p:nvPr>
            <p:ph type="title"/>
          </p:nvPr>
        </p:nvSpPr>
        <p:spPr>
          <a:xfrm>
            <a:off x="985969" y="4473227"/>
            <a:ext cx="8288032" cy="1096648"/>
          </a:xfrm>
        </p:spPr>
        <p:txBody>
          <a:bodyPr vert="horz" lIns="91440" tIns="45720" rIns="91440" bIns="45720" rtlCol="0" anchor="b">
            <a:normAutofit/>
          </a:bodyPr>
          <a:lstStyle/>
          <a:p>
            <a:pPr>
              <a:lnSpc>
                <a:spcPct val="90000"/>
              </a:lnSpc>
            </a:pPr>
            <a:r>
              <a:rPr lang="en-US" sz="3700"/>
              <a:t>Binarização com Limiar - Thresholding</a:t>
            </a:r>
          </a:p>
        </p:txBody>
      </p:sp>
      <p:pic>
        <p:nvPicPr>
          <p:cNvPr id="7" name="Imagem 6">
            <a:extLst>
              <a:ext uri="{FF2B5EF4-FFF2-40B4-BE49-F238E27FC236}">
                <a16:creationId xmlns:a16="http://schemas.microsoft.com/office/drawing/2014/main" id="{F2A5593C-8C10-495D-AF56-1DB1ED07D08F}"/>
              </a:ext>
            </a:extLst>
          </p:cNvPr>
          <p:cNvPicPr>
            <a:picLocks noChangeAspect="1"/>
          </p:cNvPicPr>
          <p:nvPr/>
        </p:nvPicPr>
        <p:blipFill rotWithShape="1">
          <a:blip r:embed="rId2"/>
          <a:srcRect t="11680" b="3680"/>
          <a:stretch/>
        </p:blipFill>
        <p:spPr>
          <a:xfrm>
            <a:off x="985969" y="609600"/>
            <a:ext cx="8103206" cy="3635025"/>
          </a:xfrm>
          <a:prstGeom prst="rect">
            <a:avLst/>
          </a:prstGeom>
        </p:spPr>
      </p:pic>
    </p:spTree>
    <p:extLst>
      <p:ext uri="{BB962C8B-B14F-4D97-AF65-F5344CB8AC3E}">
        <p14:creationId xmlns:p14="http://schemas.microsoft.com/office/powerpoint/2010/main" val="802797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12B50F4-1D03-4AB4-990C-08082D134041}"/>
              </a:ext>
            </a:extLst>
          </p:cNvPr>
          <p:cNvSpPr>
            <a:spLocks noGrp="1"/>
          </p:cNvSpPr>
          <p:nvPr>
            <p:ph type="title"/>
          </p:nvPr>
        </p:nvSpPr>
        <p:spPr>
          <a:xfrm>
            <a:off x="677334" y="609599"/>
            <a:ext cx="3843375" cy="5545667"/>
          </a:xfrm>
        </p:spPr>
        <p:txBody>
          <a:bodyPr anchor="ctr">
            <a:normAutofit/>
          </a:bodyPr>
          <a:lstStyle/>
          <a:p>
            <a:r>
              <a:rPr lang="pt-BR">
                <a:solidFill>
                  <a:schemeClr val="tx1">
                    <a:lumMod val="85000"/>
                    <a:lumOff val="15000"/>
                  </a:schemeClr>
                </a:solidFill>
              </a:rPr>
              <a:t>Binarização com Limiar Adaptativo –Adaptive Thresholding </a:t>
            </a:r>
          </a:p>
        </p:txBody>
      </p:sp>
      <p:sp>
        <p:nvSpPr>
          <p:cNvPr id="3" name="Espaço Reservado para Conteúdo 2">
            <a:extLst>
              <a:ext uri="{FF2B5EF4-FFF2-40B4-BE49-F238E27FC236}">
                <a16:creationId xmlns:a16="http://schemas.microsoft.com/office/drawing/2014/main" id="{C4B0F664-1302-4A9B-AF90-ED271C1AFB35}"/>
              </a:ext>
            </a:extLst>
          </p:cNvPr>
          <p:cNvSpPr>
            <a:spLocks noGrp="1"/>
          </p:cNvSpPr>
          <p:nvPr>
            <p:ph idx="1"/>
          </p:nvPr>
        </p:nvSpPr>
        <p:spPr>
          <a:xfrm>
            <a:off x="6116084" y="609600"/>
            <a:ext cx="5511296" cy="5545667"/>
          </a:xfrm>
        </p:spPr>
        <p:txBody>
          <a:bodyPr anchor="ctr">
            <a:normAutofit/>
          </a:bodyPr>
          <a:lstStyle/>
          <a:p>
            <a:r>
              <a:rPr lang="pt-BR">
                <a:solidFill>
                  <a:srgbClr val="FFFFFF"/>
                </a:solidFill>
              </a:rPr>
              <a:t>Anterior, usamos um valor global como limite. Mas isso pode não ser bom em todos os casos, por exemplo, se uma imagem tiver diferentes condições de iluminação em diferentes áreas. Nesse caso, a limiarização adaptativa pode ajudar; pois, o algoritmo determina o limite de um pixel com base em uma pequena região ao seu redor. Portanto, obtemos limites diferentes para regiões diferentes da mesma imagem, o que dá melhores resultados para imagens com iluminação variável.</a:t>
            </a:r>
          </a:p>
          <a:p>
            <a:endParaRPr lang="pt-BR">
              <a:solidFill>
                <a:srgbClr val="FFFFFF"/>
              </a:solidFill>
            </a:endParaRPr>
          </a:p>
          <a:p>
            <a:endParaRPr lang="pt-BR">
              <a:solidFill>
                <a:srgbClr val="FFFFFF"/>
              </a:solidFill>
            </a:endParaRPr>
          </a:p>
          <a:p>
            <a:endParaRPr lang="pt-BR">
              <a:solidFill>
                <a:srgbClr val="FFFFFF"/>
              </a:solidFill>
            </a:endParaRPr>
          </a:p>
          <a:p>
            <a:endParaRPr lang="pt-BR">
              <a:solidFill>
                <a:srgbClr val="FFFFFF"/>
              </a:solidFill>
            </a:endParaRPr>
          </a:p>
          <a:p>
            <a:endParaRPr lang="pt-BR">
              <a:solidFill>
                <a:srgbClr val="FFFFFF"/>
              </a:solidFill>
            </a:endParaRPr>
          </a:p>
        </p:txBody>
      </p:sp>
    </p:spTree>
    <p:extLst>
      <p:ext uri="{BB962C8B-B14F-4D97-AF65-F5344CB8AC3E}">
        <p14:creationId xmlns:p14="http://schemas.microsoft.com/office/powerpoint/2010/main" val="342286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AC07B2-6169-48A0-8B39-201B95AC5E9B}"/>
              </a:ext>
            </a:extLst>
          </p:cNvPr>
          <p:cNvSpPr>
            <a:spLocks noGrp="1"/>
          </p:cNvSpPr>
          <p:nvPr>
            <p:ph type="title"/>
          </p:nvPr>
        </p:nvSpPr>
        <p:spPr>
          <a:xfrm>
            <a:off x="5536734" y="609600"/>
            <a:ext cx="3737268" cy="1320800"/>
          </a:xfrm>
        </p:spPr>
        <p:txBody>
          <a:bodyPr>
            <a:normAutofit/>
          </a:bodyPr>
          <a:lstStyle/>
          <a:p>
            <a:pPr>
              <a:lnSpc>
                <a:spcPct val="90000"/>
              </a:lnSpc>
            </a:pPr>
            <a:r>
              <a:rPr lang="pt-BR" sz="2800" err="1"/>
              <a:t>Binarização</a:t>
            </a:r>
            <a:r>
              <a:rPr lang="pt-BR" sz="2800"/>
              <a:t> com Limiar Adaptativo –</a:t>
            </a:r>
            <a:r>
              <a:rPr lang="pt-BR" sz="2800" err="1"/>
              <a:t>Adaptive</a:t>
            </a:r>
            <a:r>
              <a:rPr lang="pt-BR" sz="2800"/>
              <a:t> </a:t>
            </a:r>
            <a:r>
              <a:rPr lang="pt-BR" sz="2800" err="1"/>
              <a:t>Thresholding</a:t>
            </a:r>
            <a:endParaRPr lang="pt-BR" sz="2800"/>
          </a:p>
        </p:txBody>
      </p:sp>
      <p:sp>
        <p:nvSpPr>
          <p:cNvPr id="3" name="Espaço Reservado para Conteúdo 2">
            <a:extLst>
              <a:ext uri="{FF2B5EF4-FFF2-40B4-BE49-F238E27FC236}">
                <a16:creationId xmlns:a16="http://schemas.microsoft.com/office/drawing/2014/main" id="{472B7D70-AF2B-4030-8815-E3F64A31E454}"/>
              </a:ext>
            </a:extLst>
          </p:cNvPr>
          <p:cNvSpPr>
            <a:spLocks noGrp="1"/>
          </p:cNvSpPr>
          <p:nvPr>
            <p:ph idx="1"/>
          </p:nvPr>
        </p:nvSpPr>
        <p:spPr>
          <a:xfrm>
            <a:off x="5209563" y="2160589"/>
            <a:ext cx="4064439" cy="3880773"/>
          </a:xfrm>
        </p:spPr>
        <p:txBody>
          <a:bodyPr>
            <a:normAutofit fontScale="92500" lnSpcReduction="20000"/>
          </a:bodyPr>
          <a:lstStyle/>
          <a:p>
            <a:pPr>
              <a:lnSpc>
                <a:spcPct val="90000"/>
              </a:lnSpc>
            </a:pPr>
            <a:r>
              <a:rPr lang="pt-BR" sz="1500" b="0" i="0">
                <a:effectLst/>
                <a:latin typeface="Helvetica" panose="020B0604020202020204" pitchFamily="34" charset="0"/>
              </a:rPr>
              <a:t>cv2.adaptiveThreshold (</a:t>
            </a:r>
            <a:r>
              <a:rPr lang="pt-BR" sz="1500" b="0" i="0" err="1">
                <a:effectLst/>
                <a:latin typeface="Helvetica" panose="020B0604020202020204" pitchFamily="34" charset="0"/>
              </a:rPr>
              <a:t>src</a:t>
            </a:r>
            <a:r>
              <a:rPr lang="pt-BR" sz="1500" b="0" i="0">
                <a:effectLst/>
                <a:latin typeface="Helvetica" panose="020B0604020202020204" pitchFamily="34" charset="0"/>
              </a:rPr>
              <a:t>, </a:t>
            </a:r>
            <a:r>
              <a:rPr lang="pt-BR" sz="1500" b="0" i="0" err="1">
                <a:effectLst/>
                <a:latin typeface="Helvetica" panose="020B0604020202020204" pitchFamily="34" charset="0"/>
              </a:rPr>
              <a:t>maxValue</a:t>
            </a:r>
            <a:r>
              <a:rPr lang="pt-BR" sz="1500" b="0" i="0">
                <a:effectLst/>
                <a:latin typeface="Helvetica" panose="020B0604020202020204" pitchFamily="34" charset="0"/>
              </a:rPr>
              <a:t>, </a:t>
            </a:r>
            <a:r>
              <a:rPr lang="pt-BR" sz="1500" b="0" i="0" err="1">
                <a:effectLst/>
                <a:latin typeface="Helvetica" panose="020B0604020202020204" pitchFamily="34" charset="0"/>
              </a:rPr>
              <a:t>adaptiveMethod</a:t>
            </a:r>
            <a:r>
              <a:rPr lang="pt-BR" sz="1500" b="0" i="0">
                <a:effectLst/>
                <a:latin typeface="Helvetica" panose="020B0604020202020204" pitchFamily="34" charset="0"/>
              </a:rPr>
              <a:t>, </a:t>
            </a:r>
            <a:r>
              <a:rPr lang="pt-BR" sz="1500" b="0" i="0" err="1">
                <a:effectLst/>
                <a:latin typeface="Helvetica" panose="020B0604020202020204" pitchFamily="34" charset="0"/>
              </a:rPr>
              <a:t>thresholdType</a:t>
            </a:r>
            <a:r>
              <a:rPr lang="pt-BR" sz="1500" b="0" i="0">
                <a:effectLst/>
                <a:latin typeface="Helvetica" panose="020B0604020202020204" pitchFamily="34" charset="0"/>
              </a:rPr>
              <a:t>, </a:t>
            </a:r>
            <a:r>
              <a:rPr lang="pt-BR" sz="1500" b="0" i="0" err="1">
                <a:effectLst/>
                <a:latin typeface="Helvetica" panose="020B0604020202020204" pitchFamily="34" charset="0"/>
              </a:rPr>
              <a:t>blockSize</a:t>
            </a:r>
            <a:r>
              <a:rPr lang="pt-BR" sz="1500" b="0" i="0">
                <a:effectLst/>
                <a:latin typeface="Helvetica" panose="020B0604020202020204" pitchFamily="34" charset="0"/>
              </a:rPr>
              <a:t>, C )</a:t>
            </a:r>
          </a:p>
          <a:p>
            <a:pPr lvl="1">
              <a:lnSpc>
                <a:spcPct val="90000"/>
              </a:lnSpc>
            </a:pPr>
            <a:r>
              <a:rPr lang="pt-BR" sz="1500"/>
              <a:t>O </a:t>
            </a:r>
            <a:r>
              <a:rPr lang="pt-BR" sz="1500" err="1"/>
              <a:t>adaptiveMethod</a:t>
            </a:r>
            <a:r>
              <a:rPr lang="pt-BR" sz="1500"/>
              <a:t> decide como o valor limite é calculado:</a:t>
            </a:r>
          </a:p>
          <a:p>
            <a:pPr lvl="2">
              <a:lnSpc>
                <a:spcPct val="90000"/>
              </a:lnSpc>
            </a:pPr>
            <a:r>
              <a:rPr lang="pt-BR" sz="1500" b="1" err="1"/>
              <a:t>cv.ADAPTIVE_THRESH_MEAN_C</a:t>
            </a:r>
            <a:r>
              <a:rPr lang="pt-BR" sz="1500" b="1"/>
              <a:t> </a:t>
            </a:r>
            <a:r>
              <a:rPr lang="pt-BR" sz="1500"/>
              <a:t>: O valor limite é a média da área da vizinhança menos a constante C .</a:t>
            </a:r>
          </a:p>
          <a:p>
            <a:pPr lvl="2">
              <a:lnSpc>
                <a:spcPct val="90000"/>
              </a:lnSpc>
            </a:pPr>
            <a:r>
              <a:rPr lang="pt-BR" sz="1500" b="1" err="1"/>
              <a:t>cv.ADAPTIVE_THRESH_GAUSSIAN_C</a:t>
            </a:r>
            <a:r>
              <a:rPr lang="pt-BR" sz="1500" b="1"/>
              <a:t> </a:t>
            </a:r>
            <a:r>
              <a:rPr lang="pt-BR" sz="1500"/>
              <a:t>: O valor de limiar é uma soma de Gauss-ponderada dos valores de vizinhança menos a constante C .</a:t>
            </a:r>
          </a:p>
          <a:p>
            <a:pPr lvl="1">
              <a:lnSpc>
                <a:spcPct val="90000"/>
              </a:lnSpc>
            </a:pPr>
            <a:r>
              <a:rPr lang="pt-BR" sz="1500"/>
              <a:t>O </a:t>
            </a:r>
            <a:r>
              <a:rPr lang="pt-BR" sz="1500" err="1"/>
              <a:t>blockSize</a:t>
            </a:r>
            <a:r>
              <a:rPr lang="pt-BR" sz="1500"/>
              <a:t> determina o tamanho da área da vizinhança e </a:t>
            </a:r>
          </a:p>
          <a:p>
            <a:pPr lvl="1">
              <a:lnSpc>
                <a:spcPct val="90000"/>
              </a:lnSpc>
            </a:pPr>
            <a:r>
              <a:rPr lang="pt-BR" sz="1500"/>
              <a:t>C é uma constante que é subtraída da média ou da soma ponderada dos pixels da vizinhança.</a:t>
            </a:r>
          </a:p>
          <a:p>
            <a:pPr>
              <a:lnSpc>
                <a:spcPct val="90000"/>
              </a:lnSpc>
            </a:pPr>
            <a:endParaRPr lang="pt-BR" sz="1500"/>
          </a:p>
        </p:txBody>
      </p:sp>
      <p:pic>
        <p:nvPicPr>
          <p:cNvPr id="5" name="Picture 4" descr="Casas em um vilarejo">
            <a:extLst>
              <a:ext uri="{FF2B5EF4-FFF2-40B4-BE49-F238E27FC236}">
                <a16:creationId xmlns:a16="http://schemas.microsoft.com/office/drawing/2014/main" id="{2DA3BBCA-8105-F56A-2B6D-0C26D3F70E38}"/>
              </a:ext>
            </a:extLst>
          </p:cNvPr>
          <p:cNvPicPr>
            <a:picLocks noChangeAspect="1"/>
          </p:cNvPicPr>
          <p:nvPr/>
        </p:nvPicPr>
        <p:blipFill rotWithShape="1">
          <a:blip r:embed="rId2"/>
          <a:srcRect l="15782" r="25219"/>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Tree>
    <p:extLst>
      <p:ext uri="{BB962C8B-B14F-4D97-AF65-F5344CB8AC3E}">
        <p14:creationId xmlns:p14="http://schemas.microsoft.com/office/powerpoint/2010/main" val="1814489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A761A44-A936-4382-8A16-7ED6A2903D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5459EE73-661E-48AA-A374-BF2B850F58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653EA91-5E43-427F-B0AB-1B8A496BC6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7571081-E136-40F9-B123-3A16F53BE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15" name="Rectangle 25">
              <a:extLst>
                <a:ext uri="{FF2B5EF4-FFF2-40B4-BE49-F238E27FC236}">
                  <a16:creationId xmlns:a16="http://schemas.microsoft.com/office/drawing/2014/main" id="{73197C11-EFC2-4F71-BEFF-B7EE3EEFF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16" name="Isosceles Triangle 15">
              <a:extLst>
                <a:ext uri="{FF2B5EF4-FFF2-40B4-BE49-F238E27FC236}">
                  <a16:creationId xmlns:a16="http://schemas.microsoft.com/office/drawing/2014/main" id="{074C7561-7217-4DBC-8C63-2BB8560D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17" name="Rectangle 27">
              <a:extLst>
                <a:ext uri="{FF2B5EF4-FFF2-40B4-BE49-F238E27FC236}">
                  <a16:creationId xmlns:a16="http://schemas.microsoft.com/office/drawing/2014/main" id="{6EB4E4EC-EA7F-4A46-9AF5-7E3E4E543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18" name="Rectangle 28">
              <a:extLst>
                <a:ext uri="{FF2B5EF4-FFF2-40B4-BE49-F238E27FC236}">
                  <a16:creationId xmlns:a16="http://schemas.microsoft.com/office/drawing/2014/main" id="{9048D13B-C50D-4EF9-AB6D-86713B7D43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19" name="Rectangle 29">
              <a:extLst>
                <a:ext uri="{FF2B5EF4-FFF2-40B4-BE49-F238E27FC236}">
                  <a16:creationId xmlns:a16="http://schemas.microsoft.com/office/drawing/2014/main" id="{8213FFC7-C869-40A9-8DBD-B311B342E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20" name="Isosceles Triangle 19">
              <a:extLst>
                <a:ext uri="{FF2B5EF4-FFF2-40B4-BE49-F238E27FC236}">
                  <a16:creationId xmlns:a16="http://schemas.microsoft.com/office/drawing/2014/main" id="{A029FB91-93F5-4D40-9014-8D5108951E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21" name="Isosceles Triangle 20">
              <a:extLst>
                <a:ext uri="{FF2B5EF4-FFF2-40B4-BE49-F238E27FC236}">
                  <a16:creationId xmlns:a16="http://schemas.microsoft.com/office/drawing/2014/main" id="{F6022FD2-DE49-41E6-B3BF-B113018CA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grpSp>
      <p:sp>
        <p:nvSpPr>
          <p:cNvPr id="4" name="Título 3">
            <a:extLst>
              <a:ext uri="{FF2B5EF4-FFF2-40B4-BE49-F238E27FC236}">
                <a16:creationId xmlns:a16="http://schemas.microsoft.com/office/drawing/2014/main" id="{BCDE78A7-7FED-4BE1-86C5-F8BCC6467719}"/>
              </a:ext>
            </a:extLst>
          </p:cNvPr>
          <p:cNvSpPr>
            <a:spLocks noGrp="1"/>
          </p:cNvSpPr>
          <p:nvPr>
            <p:ph type="title"/>
          </p:nvPr>
        </p:nvSpPr>
        <p:spPr>
          <a:xfrm>
            <a:off x="6094856" y="1680201"/>
            <a:ext cx="3179146" cy="2367559"/>
          </a:xfrm>
        </p:spPr>
        <p:txBody>
          <a:bodyPr vert="horz" lIns="91440" tIns="45720" rIns="91440" bIns="45720" rtlCol="0" anchor="b">
            <a:normAutofit/>
          </a:bodyPr>
          <a:lstStyle/>
          <a:p>
            <a:pPr algn="r">
              <a:lnSpc>
                <a:spcPct val="90000"/>
              </a:lnSpc>
            </a:pPr>
            <a:r>
              <a:rPr lang="en-US" sz="3000"/>
              <a:t>Binarização com Limiar Adaptativo –Adaptive Thresholding</a:t>
            </a:r>
          </a:p>
        </p:txBody>
      </p:sp>
      <p:sp>
        <p:nvSpPr>
          <p:cNvPr id="23" name="Isosceles Triangle 22">
            <a:extLst>
              <a:ext uri="{FF2B5EF4-FFF2-40B4-BE49-F238E27FC236}">
                <a16:creationId xmlns:a16="http://schemas.microsoft.com/office/drawing/2014/main" id="{372CE066-DF97-4C55-9917-67390D2F9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pic>
        <p:nvPicPr>
          <p:cNvPr id="6" name="Imagem 5">
            <a:extLst>
              <a:ext uri="{FF2B5EF4-FFF2-40B4-BE49-F238E27FC236}">
                <a16:creationId xmlns:a16="http://schemas.microsoft.com/office/drawing/2014/main" id="{030701AD-E138-499D-A9AE-9C8F5282704E}"/>
              </a:ext>
            </a:extLst>
          </p:cNvPr>
          <p:cNvPicPr>
            <a:picLocks noChangeAspect="1"/>
          </p:cNvPicPr>
          <p:nvPr/>
        </p:nvPicPr>
        <p:blipFill rotWithShape="1">
          <a:blip r:embed="rId2"/>
          <a:srcRect t="6480" b="782"/>
          <a:stretch/>
        </p:blipFill>
        <p:spPr>
          <a:xfrm>
            <a:off x="888603" y="1261330"/>
            <a:ext cx="4973212" cy="4335340"/>
          </a:xfrm>
          <a:prstGeom prst="rect">
            <a:avLst/>
          </a:prstGeom>
        </p:spPr>
      </p:pic>
    </p:spTree>
    <p:extLst>
      <p:ext uri="{BB962C8B-B14F-4D97-AF65-F5344CB8AC3E}">
        <p14:creationId xmlns:p14="http://schemas.microsoft.com/office/powerpoint/2010/main" val="2957897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Facetado">
  <a:themeElements>
    <a:clrScheme name="Facetado">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do">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381</TotalTime>
  <Words>626</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12</vt:i4>
      </vt:variant>
    </vt:vector>
  </HeadingPairs>
  <TitlesOfParts>
    <vt:vector size="18" baseType="lpstr">
      <vt:lpstr>Arial</vt:lpstr>
      <vt:lpstr>Cambria Math</vt:lpstr>
      <vt:lpstr>Helvetica</vt:lpstr>
      <vt:lpstr>Trebuchet MS</vt:lpstr>
      <vt:lpstr>Wingdings 3</vt:lpstr>
      <vt:lpstr>Facetado</vt:lpstr>
      <vt:lpstr>Amostragem e quantização: binarização</vt:lpstr>
      <vt:lpstr>Binarização com Limiar - Thresholding</vt:lpstr>
      <vt:lpstr>Binarização com Limiar - Thresholding</vt:lpstr>
      <vt:lpstr>Binarização com Limiar - Thresholding</vt:lpstr>
      <vt:lpstr>Binarização com Limiar - Thresholding</vt:lpstr>
      <vt:lpstr>Binarização com Limiar - Thresholding</vt:lpstr>
      <vt:lpstr>Binarização com Limiar Adaptativo –Adaptive Thresholding </vt:lpstr>
      <vt:lpstr>Binarização com Limiar Adaptativo –Adaptive Thresholding</vt:lpstr>
      <vt:lpstr>Binarização com Limiar Adaptativo –Adaptive Thresholding</vt:lpstr>
      <vt:lpstr>Binarização com Limiar de OTSU –OTSU’s Threshoding</vt:lpstr>
      <vt:lpstr>Binarização com Limiar Automático</vt:lpstr>
      <vt:lpstr>Tarefa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Amostragem e quantização: binarização</dc:title>
  <dc:creator>Osvaldo Severino Junior</dc:creator>
  <cp:lastModifiedBy>Osvaldo Severino Junior</cp:lastModifiedBy>
  <cp:revision>24</cp:revision>
  <dcterms:created xsi:type="dcterms:W3CDTF">2021-09-14T18:28:30Z</dcterms:created>
  <dcterms:modified xsi:type="dcterms:W3CDTF">2023-08-19T21:38:50Z</dcterms:modified>
</cp:coreProperties>
</file>