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44"/>
  </p:notesMasterIdLst>
  <p:handoutMasterIdLst>
    <p:handoutMasterId r:id="rId45"/>
  </p:handoutMasterIdLst>
  <p:sldIdLst>
    <p:sldId id="446" r:id="rId5"/>
    <p:sldId id="482" r:id="rId6"/>
    <p:sldId id="483" r:id="rId7"/>
    <p:sldId id="488" r:id="rId8"/>
    <p:sldId id="518" r:id="rId9"/>
    <p:sldId id="519" r:id="rId10"/>
    <p:sldId id="520" r:id="rId11"/>
    <p:sldId id="521" r:id="rId12"/>
    <p:sldId id="522" r:id="rId13"/>
    <p:sldId id="523" r:id="rId14"/>
    <p:sldId id="524" r:id="rId15"/>
    <p:sldId id="517" r:id="rId16"/>
    <p:sldId id="489" r:id="rId17"/>
    <p:sldId id="490" r:id="rId18"/>
    <p:sldId id="491" r:id="rId19"/>
    <p:sldId id="492" r:id="rId20"/>
    <p:sldId id="493" r:id="rId21"/>
    <p:sldId id="494" r:id="rId22"/>
    <p:sldId id="495" r:id="rId23"/>
    <p:sldId id="496" r:id="rId24"/>
    <p:sldId id="497" r:id="rId25"/>
    <p:sldId id="498" r:id="rId26"/>
    <p:sldId id="499" r:id="rId27"/>
    <p:sldId id="500" r:id="rId28"/>
    <p:sldId id="501" r:id="rId29"/>
    <p:sldId id="502" r:id="rId30"/>
    <p:sldId id="503" r:id="rId31"/>
    <p:sldId id="504" r:id="rId32"/>
    <p:sldId id="505" r:id="rId33"/>
    <p:sldId id="506" r:id="rId34"/>
    <p:sldId id="507" r:id="rId35"/>
    <p:sldId id="508" r:id="rId36"/>
    <p:sldId id="516" r:id="rId37"/>
    <p:sldId id="509" r:id="rId38"/>
    <p:sldId id="510" r:id="rId39"/>
    <p:sldId id="511" r:id="rId40"/>
    <p:sldId id="512" r:id="rId41"/>
    <p:sldId id="513" r:id="rId42"/>
    <p:sldId id="515"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5078"/>
    <a:srgbClr val="6667AB"/>
    <a:srgbClr val="7C6560"/>
    <a:srgbClr val="8C5896"/>
    <a:srgbClr val="29282D"/>
    <a:srgbClr val="E288B6"/>
    <a:srgbClr val="B38F6A"/>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706"/>
  </p:normalViewPr>
  <p:slideViewPr>
    <p:cSldViewPr snapToGrid="0">
      <p:cViewPr varScale="1">
        <p:scale>
          <a:sx n="111" d="100"/>
          <a:sy n="111" d="100"/>
        </p:scale>
        <p:origin x="632" y="208"/>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slideMaster" Target="slideMasters/slideMaster1.xml"/><Relationship Id="rId6"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3/14/22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3/14/22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4708134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135280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1156016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35952690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238372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15</a:t>
            </a:fld>
            <a:endParaRPr lang="en-US" dirty="0">
              <a:solidFill>
                <a:prstClr val="black"/>
              </a:solidFill>
            </a:endParaRPr>
          </a:p>
        </p:txBody>
      </p:sp>
    </p:spTree>
    <p:extLst>
      <p:ext uri="{BB962C8B-B14F-4D97-AF65-F5344CB8AC3E}">
        <p14:creationId xmlns:p14="http://schemas.microsoft.com/office/powerpoint/2010/main" val="37990389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16</a:t>
            </a:fld>
            <a:endParaRPr lang="en-US" dirty="0">
              <a:solidFill>
                <a:prstClr val="black"/>
              </a:solidFill>
            </a:endParaRPr>
          </a:p>
        </p:txBody>
      </p:sp>
    </p:spTree>
    <p:extLst>
      <p:ext uri="{BB962C8B-B14F-4D97-AF65-F5344CB8AC3E}">
        <p14:creationId xmlns:p14="http://schemas.microsoft.com/office/powerpoint/2010/main" val="573516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17</a:t>
            </a:fld>
            <a:endParaRPr lang="en-US" dirty="0">
              <a:solidFill>
                <a:prstClr val="black"/>
              </a:solidFill>
            </a:endParaRPr>
          </a:p>
        </p:txBody>
      </p:sp>
    </p:spTree>
    <p:extLst>
      <p:ext uri="{BB962C8B-B14F-4D97-AF65-F5344CB8AC3E}">
        <p14:creationId xmlns:p14="http://schemas.microsoft.com/office/powerpoint/2010/main" val="17316115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18</a:t>
            </a:fld>
            <a:endParaRPr lang="en-US" dirty="0">
              <a:solidFill>
                <a:prstClr val="black"/>
              </a:solidFill>
            </a:endParaRPr>
          </a:p>
        </p:txBody>
      </p:sp>
    </p:spTree>
    <p:extLst>
      <p:ext uri="{BB962C8B-B14F-4D97-AF65-F5344CB8AC3E}">
        <p14:creationId xmlns:p14="http://schemas.microsoft.com/office/powerpoint/2010/main" val="41780891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19</a:t>
            </a:fld>
            <a:endParaRPr lang="en-US" dirty="0">
              <a:solidFill>
                <a:prstClr val="black"/>
              </a:solidFill>
            </a:endParaRPr>
          </a:p>
        </p:txBody>
      </p:sp>
    </p:spTree>
    <p:extLst>
      <p:ext uri="{BB962C8B-B14F-4D97-AF65-F5344CB8AC3E}">
        <p14:creationId xmlns:p14="http://schemas.microsoft.com/office/powerpoint/2010/main" val="1454171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a:t>
            </a:fld>
            <a:endParaRPr lang="en-US" dirty="0">
              <a:solidFill>
                <a:prstClr val="black"/>
              </a:solidFill>
            </a:endParaRPr>
          </a:p>
        </p:txBody>
      </p:sp>
    </p:spTree>
    <p:extLst>
      <p:ext uri="{BB962C8B-B14F-4D97-AF65-F5344CB8AC3E}">
        <p14:creationId xmlns:p14="http://schemas.microsoft.com/office/powerpoint/2010/main" val="3211928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20</a:t>
            </a:fld>
            <a:endParaRPr lang="en-US" dirty="0">
              <a:solidFill>
                <a:prstClr val="black"/>
              </a:solidFill>
            </a:endParaRPr>
          </a:p>
        </p:txBody>
      </p:sp>
    </p:spTree>
    <p:extLst>
      <p:ext uri="{BB962C8B-B14F-4D97-AF65-F5344CB8AC3E}">
        <p14:creationId xmlns:p14="http://schemas.microsoft.com/office/powerpoint/2010/main" val="42478259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21</a:t>
            </a:fld>
            <a:endParaRPr lang="en-US" dirty="0">
              <a:solidFill>
                <a:prstClr val="black"/>
              </a:solidFill>
            </a:endParaRPr>
          </a:p>
        </p:txBody>
      </p:sp>
    </p:spTree>
    <p:extLst>
      <p:ext uri="{BB962C8B-B14F-4D97-AF65-F5344CB8AC3E}">
        <p14:creationId xmlns:p14="http://schemas.microsoft.com/office/powerpoint/2010/main" val="22588970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22</a:t>
            </a:fld>
            <a:endParaRPr lang="en-US" dirty="0">
              <a:solidFill>
                <a:prstClr val="black"/>
              </a:solidFill>
            </a:endParaRPr>
          </a:p>
        </p:txBody>
      </p:sp>
    </p:spTree>
    <p:extLst>
      <p:ext uri="{BB962C8B-B14F-4D97-AF65-F5344CB8AC3E}">
        <p14:creationId xmlns:p14="http://schemas.microsoft.com/office/powerpoint/2010/main" val="27366883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23</a:t>
            </a:fld>
            <a:endParaRPr lang="en-US" dirty="0">
              <a:solidFill>
                <a:prstClr val="black"/>
              </a:solidFill>
            </a:endParaRPr>
          </a:p>
        </p:txBody>
      </p:sp>
    </p:spTree>
    <p:extLst>
      <p:ext uri="{BB962C8B-B14F-4D97-AF65-F5344CB8AC3E}">
        <p14:creationId xmlns:p14="http://schemas.microsoft.com/office/powerpoint/2010/main" val="109798699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24</a:t>
            </a:fld>
            <a:endParaRPr lang="en-US" dirty="0">
              <a:solidFill>
                <a:prstClr val="black"/>
              </a:solidFill>
            </a:endParaRPr>
          </a:p>
        </p:txBody>
      </p:sp>
    </p:spTree>
    <p:extLst>
      <p:ext uri="{BB962C8B-B14F-4D97-AF65-F5344CB8AC3E}">
        <p14:creationId xmlns:p14="http://schemas.microsoft.com/office/powerpoint/2010/main" val="2674321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25</a:t>
            </a:fld>
            <a:endParaRPr lang="en-US" dirty="0">
              <a:solidFill>
                <a:prstClr val="black"/>
              </a:solidFill>
            </a:endParaRPr>
          </a:p>
        </p:txBody>
      </p:sp>
    </p:spTree>
    <p:extLst>
      <p:ext uri="{BB962C8B-B14F-4D97-AF65-F5344CB8AC3E}">
        <p14:creationId xmlns:p14="http://schemas.microsoft.com/office/powerpoint/2010/main" val="20959760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26</a:t>
            </a:fld>
            <a:endParaRPr lang="en-US" dirty="0">
              <a:solidFill>
                <a:prstClr val="black"/>
              </a:solidFill>
            </a:endParaRPr>
          </a:p>
        </p:txBody>
      </p:sp>
    </p:spTree>
    <p:extLst>
      <p:ext uri="{BB962C8B-B14F-4D97-AF65-F5344CB8AC3E}">
        <p14:creationId xmlns:p14="http://schemas.microsoft.com/office/powerpoint/2010/main" val="117947732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27</a:t>
            </a:fld>
            <a:endParaRPr lang="en-US" dirty="0">
              <a:solidFill>
                <a:prstClr val="black"/>
              </a:solidFill>
            </a:endParaRPr>
          </a:p>
        </p:txBody>
      </p:sp>
    </p:spTree>
    <p:extLst>
      <p:ext uri="{BB962C8B-B14F-4D97-AF65-F5344CB8AC3E}">
        <p14:creationId xmlns:p14="http://schemas.microsoft.com/office/powerpoint/2010/main" val="35765087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28</a:t>
            </a:fld>
            <a:endParaRPr lang="en-US" dirty="0">
              <a:solidFill>
                <a:prstClr val="black"/>
              </a:solidFill>
            </a:endParaRPr>
          </a:p>
        </p:txBody>
      </p:sp>
    </p:spTree>
    <p:extLst>
      <p:ext uri="{BB962C8B-B14F-4D97-AF65-F5344CB8AC3E}">
        <p14:creationId xmlns:p14="http://schemas.microsoft.com/office/powerpoint/2010/main" val="1411560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29</a:t>
            </a:fld>
            <a:endParaRPr lang="en-US" dirty="0">
              <a:solidFill>
                <a:prstClr val="black"/>
              </a:solidFill>
            </a:endParaRPr>
          </a:p>
        </p:txBody>
      </p:sp>
    </p:spTree>
    <p:extLst>
      <p:ext uri="{BB962C8B-B14F-4D97-AF65-F5344CB8AC3E}">
        <p14:creationId xmlns:p14="http://schemas.microsoft.com/office/powerpoint/2010/main" val="18790742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425571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30</a:t>
            </a:fld>
            <a:endParaRPr lang="en-US" dirty="0">
              <a:solidFill>
                <a:prstClr val="black"/>
              </a:solidFill>
            </a:endParaRPr>
          </a:p>
        </p:txBody>
      </p:sp>
    </p:spTree>
    <p:extLst>
      <p:ext uri="{BB962C8B-B14F-4D97-AF65-F5344CB8AC3E}">
        <p14:creationId xmlns:p14="http://schemas.microsoft.com/office/powerpoint/2010/main" val="367975885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31</a:t>
            </a:fld>
            <a:endParaRPr lang="en-US" dirty="0">
              <a:solidFill>
                <a:prstClr val="black"/>
              </a:solidFill>
            </a:endParaRPr>
          </a:p>
        </p:txBody>
      </p:sp>
    </p:spTree>
    <p:extLst>
      <p:ext uri="{BB962C8B-B14F-4D97-AF65-F5344CB8AC3E}">
        <p14:creationId xmlns:p14="http://schemas.microsoft.com/office/powerpoint/2010/main" val="26071401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32</a:t>
            </a:fld>
            <a:endParaRPr lang="en-US" dirty="0">
              <a:solidFill>
                <a:prstClr val="black"/>
              </a:solidFill>
            </a:endParaRPr>
          </a:p>
        </p:txBody>
      </p:sp>
    </p:spTree>
    <p:extLst>
      <p:ext uri="{BB962C8B-B14F-4D97-AF65-F5344CB8AC3E}">
        <p14:creationId xmlns:p14="http://schemas.microsoft.com/office/powerpoint/2010/main" val="41238010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33</a:t>
            </a:fld>
            <a:endParaRPr lang="en-US" dirty="0">
              <a:solidFill>
                <a:prstClr val="black"/>
              </a:solidFill>
            </a:endParaRPr>
          </a:p>
        </p:txBody>
      </p:sp>
    </p:spTree>
    <p:extLst>
      <p:ext uri="{BB962C8B-B14F-4D97-AF65-F5344CB8AC3E}">
        <p14:creationId xmlns:p14="http://schemas.microsoft.com/office/powerpoint/2010/main" val="5128618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34</a:t>
            </a:fld>
            <a:endParaRPr lang="en-US" dirty="0">
              <a:solidFill>
                <a:prstClr val="black"/>
              </a:solidFill>
            </a:endParaRPr>
          </a:p>
        </p:txBody>
      </p:sp>
    </p:spTree>
    <p:extLst>
      <p:ext uri="{BB962C8B-B14F-4D97-AF65-F5344CB8AC3E}">
        <p14:creationId xmlns:p14="http://schemas.microsoft.com/office/powerpoint/2010/main" val="6292334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35</a:t>
            </a:fld>
            <a:endParaRPr lang="en-US" dirty="0">
              <a:solidFill>
                <a:prstClr val="black"/>
              </a:solidFill>
            </a:endParaRPr>
          </a:p>
        </p:txBody>
      </p:sp>
    </p:spTree>
    <p:extLst>
      <p:ext uri="{BB962C8B-B14F-4D97-AF65-F5344CB8AC3E}">
        <p14:creationId xmlns:p14="http://schemas.microsoft.com/office/powerpoint/2010/main" val="6513496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36</a:t>
            </a:fld>
            <a:endParaRPr lang="en-US" dirty="0">
              <a:solidFill>
                <a:prstClr val="black"/>
              </a:solidFill>
            </a:endParaRPr>
          </a:p>
        </p:txBody>
      </p:sp>
    </p:spTree>
    <p:extLst>
      <p:ext uri="{BB962C8B-B14F-4D97-AF65-F5344CB8AC3E}">
        <p14:creationId xmlns:p14="http://schemas.microsoft.com/office/powerpoint/2010/main" val="4225462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37</a:t>
            </a:fld>
            <a:endParaRPr lang="en-US" dirty="0">
              <a:solidFill>
                <a:prstClr val="black"/>
              </a:solidFill>
            </a:endParaRPr>
          </a:p>
        </p:txBody>
      </p:sp>
    </p:spTree>
    <p:extLst>
      <p:ext uri="{BB962C8B-B14F-4D97-AF65-F5344CB8AC3E}">
        <p14:creationId xmlns:p14="http://schemas.microsoft.com/office/powerpoint/2010/main" val="199055508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38</a:t>
            </a:fld>
            <a:endParaRPr lang="en-US" dirty="0">
              <a:solidFill>
                <a:prstClr val="black"/>
              </a:solidFill>
            </a:endParaRPr>
          </a:p>
        </p:txBody>
      </p:sp>
    </p:spTree>
    <p:extLst>
      <p:ext uri="{BB962C8B-B14F-4D97-AF65-F5344CB8AC3E}">
        <p14:creationId xmlns:p14="http://schemas.microsoft.com/office/powerpoint/2010/main" val="60388500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39</a:t>
            </a:fld>
            <a:endParaRPr lang="en-US" dirty="0">
              <a:solidFill>
                <a:prstClr val="black"/>
              </a:solidFill>
            </a:endParaRPr>
          </a:p>
        </p:txBody>
      </p:sp>
    </p:spTree>
    <p:extLst>
      <p:ext uri="{BB962C8B-B14F-4D97-AF65-F5344CB8AC3E}">
        <p14:creationId xmlns:p14="http://schemas.microsoft.com/office/powerpoint/2010/main" val="140977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4</a:t>
            </a:fld>
            <a:endParaRPr lang="en-US" dirty="0">
              <a:solidFill>
                <a:prstClr val="black"/>
              </a:solidFill>
            </a:endParaRPr>
          </a:p>
        </p:txBody>
      </p:sp>
    </p:spTree>
    <p:extLst>
      <p:ext uri="{BB962C8B-B14F-4D97-AF65-F5344CB8AC3E}">
        <p14:creationId xmlns:p14="http://schemas.microsoft.com/office/powerpoint/2010/main" val="28153311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37273569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265944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0992898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3004931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344011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3/14/22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3/14/22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3/14/22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3/14/22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3.pn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3.png"/><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1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jpeg"/><Relationship Id="rId7"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3.png"/><Relationship Id="rId10" Type="http://schemas.openxmlformats.org/officeDocument/2006/relationships/image" Target="../media/image18.png"/><Relationship Id="rId4" Type="http://schemas.openxmlformats.org/officeDocument/2006/relationships/image" Target="../media/image2.jpeg"/><Relationship Id="rId9" Type="http://schemas.openxmlformats.org/officeDocument/2006/relationships/image" Target="../media/image17.png"/></Relationships>
</file>

<file path=ppt/slides/_rels/slide1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jpeg"/><Relationship Id="rId7"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3.png"/><Relationship Id="rId10" Type="http://schemas.openxmlformats.org/officeDocument/2006/relationships/image" Target="../media/image23.png"/><Relationship Id="rId4" Type="http://schemas.openxmlformats.org/officeDocument/2006/relationships/image" Target="../media/image2.jpeg"/><Relationship Id="rId9"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3.png"/><Relationship Id="rId4" Type="http://schemas.openxmlformats.org/officeDocument/2006/relationships/image" Target="../media/image2.jpe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3.png"/><Relationship Id="rId4" Type="http://schemas.openxmlformats.org/officeDocument/2006/relationships/image" Target="../media/image2.jpe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1.jpe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3.png"/><Relationship Id="rId4" Type="http://schemas.openxmlformats.org/officeDocument/2006/relationships/image" Target="../media/image2.jpeg"/></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1.jpeg"/><Relationship Id="rId7" Type="http://schemas.openxmlformats.org/officeDocument/2006/relationships/image" Target="../media/image32.png"/><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png"/><Relationship Id="rId4"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png"/><Relationship Id="rId4" Type="http://schemas.openxmlformats.org/officeDocument/2006/relationships/image" Target="../media/image2.jpeg"/></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png"/><Relationship Id="rId4" Type="http://schemas.openxmlformats.org/officeDocument/2006/relationships/image" Target="../media/image2.jpeg"/></Relationships>
</file>

<file path=ppt/slides/_rels/slide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39.png"/><Relationship Id="rId5" Type="http://schemas.openxmlformats.org/officeDocument/2006/relationships/image" Target="../media/image3.png"/><Relationship Id="rId4" Type="http://schemas.openxmlformats.org/officeDocument/2006/relationships/image" Target="../media/image2.jpeg"/></Relationships>
</file>

<file path=ppt/slides/_rels/slide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png"/><Relationship Id="rId4" Type="http://schemas.openxmlformats.org/officeDocument/2006/relationships/image" Target="../media/image2.jpeg"/></Relationships>
</file>

<file path=ppt/slides/_rels/slide26.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3.png"/><Relationship Id="rId4" Type="http://schemas.openxmlformats.org/officeDocument/2006/relationships/image" Target="../media/image2.jpeg"/></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3.png"/><Relationship Id="rId4" Type="http://schemas.openxmlformats.org/officeDocument/2006/relationships/image" Target="../media/image2.jpeg"/></Relationships>
</file>

<file path=ppt/slides/_rels/slide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3.png"/><Relationship Id="rId4" Type="http://schemas.openxmlformats.org/officeDocument/2006/relationships/image" Target="../media/image2.jpeg"/></Relationships>
</file>

<file path=ppt/slides/_rels/slide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9.xml"/><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1.jpeg"/><Relationship Id="rId7" Type="http://schemas.openxmlformats.org/officeDocument/2006/relationships/image" Target="../media/image70.png"/><Relationship Id="rId2" Type="http://schemas.openxmlformats.org/officeDocument/2006/relationships/notesSlide" Target="../notesSlides/notesSlide30.xml"/><Relationship Id="rId1" Type="http://schemas.openxmlformats.org/officeDocument/2006/relationships/slideLayout" Target="../slideLayouts/slideLayout1.xml"/><Relationship Id="rId6" Type="http://schemas.openxmlformats.org/officeDocument/2006/relationships/image" Target="../media/image69.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72.png"/></Relationships>
</file>

<file path=ppt/slides/_rels/slide3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eg"/></Relationships>
</file>

<file path=ppt/slides/_rels/slide3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3.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3.png"/><Relationship Id="rId4" Type="http://schemas.openxmlformats.org/officeDocument/2006/relationships/image" Target="../media/image2.jpeg"/></Relationships>
</file>

<file path=ppt/slides/_rels/slide34.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48.png"/><Relationship Id="rId2" Type="http://schemas.openxmlformats.org/officeDocument/2006/relationships/notesSlide" Target="../notesSlides/notesSlide34.xml"/><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3.png"/><Relationship Id="rId4" Type="http://schemas.openxmlformats.org/officeDocument/2006/relationships/image" Target="../media/image2.jpeg"/></Relationships>
</file>

<file path=ppt/slides/_rels/slide35.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1.jpeg"/><Relationship Id="rId7" Type="http://schemas.openxmlformats.org/officeDocument/2006/relationships/image" Target="../media/image50.png"/><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3.png"/><Relationship Id="rId4" Type="http://schemas.openxmlformats.org/officeDocument/2006/relationships/image" Target="../media/image2.jpeg"/></Relationships>
</file>

<file path=ppt/slides/_rels/slide36.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1.jpeg"/><Relationship Id="rId7" Type="http://schemas.openxmlformats.org/officeDocument/2006/relationships/image" Target="../media/image52.png"/><Relationship Id="rId2" Type="http://schemas.openxmlformats.org/officeDocument/2006/relationships/notesSlide" Target="../notesSlides/notesSlide36.xml"/><Relationship Id="rId1" Type="http://schemas.openxmlformats.org/officeDocument/2006/relationships/slideLayout" Target="../slideLayouts/slideLayout1.xml"/><Relationship Id="rId6" Type="http://schemas.openxmlformats.org/officeDocument/2006/relationships/image" Target="../media/image31.png"/><Relationship Id="rId5" Type="http://schemas.openxmlformats.org/officeDocument/2006/relationships/image" Target="../media/image3.png"/><Relationship Id="rId4" Type="http://schemas.openxmlformats.org/officeDocument/2006/relationships/image" Target="../media/image2.jpeg"/></Relationships>
</file>

<file path=ppt/slides/_rels/slide3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7.xml"/><Relationship Id="rId1" Type="http://schemas.openxmlformats.org/officeDocument/2006/relationships/slideLayout" Target="../slideLayouts/slideLayout1.xml"/><Relationship Id="rId6" Type="http://schemas.openxmlformats.org/officeDocument/2006/relationships/image" Target="../media/image54.png"/><Relationship Id="rId5" Type="http://schemas.openxmlformats.org/officeDocument/2006/relationships/image" Target="../media/image3.png"/><Relationship Id="rId4" Type="http://schemas.openxmlformats.org/officeDocument/2006/relationships/image" Target="../media/image2.jpeg"/></Relationships>
</file>

<file path=ppt/slides/_rels/slide38.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1.jpeg"/><Relationship Id="rId7" Type="http://schemas.openxmlformats.org/officeDocument/2006/relationships/image" Target="../media/image56.png"/><Relationship Id="rId2" Type="http://schemas.openxmlformats.org/officeDocument/2006/relationships/notesSlide" Target="../notesSlides/notesSlide38.xml"/><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3.png"/><Relationship Id="rId4" Type="http://schemas.openxmlformats.org/officeDocument/2006/relationships/image" Target="../media/image2.jpeg"/><Relationship Id="rId9" Type="http://schemas.openxmlformats.org/officeDocument/2006/relationships/image" Target="../media/image58.png"/></Relationships>
</file>

<file path=ppt/slides/_rels/slide39.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60.png"/><Relationship Id="rId2" Type="http://schemas.openxmlformats.org/officeDocument/2006/relationships/notesSlide" Target="../notesSlides/notesSlide39.xml"/><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1088020"/>
          </a:xfrm>
        </p:spPr>
        <p:txBody>
          <a:bodyPr>
            <a:noAutofit/>
          </a:bodyPr>
          <a:lstStyle/>
          <a:p>
            <a:pPr algn="ctr">
              <a:lnSpc>
                <a:spcPct val="100000"/>
              </a:lnSpc>
            </a:pPr>
            <a:r>
              <a:rPr lang="ro-RO" sz="1800" b="1" dirty="0">
                <a:solidFill>
                  <a:schemeClr val="tx1"/>
                </a:solidFill>
              </a:rPr>
              <a:t>University POLITEHNICA </a:t>
            </a:r>
            <a:r>
              <a:rPr lang="ro-RO" sz="1800" b="1" dirty="0" err="1">
                <a:solidFill>
                  <a:schemeClr val="tx1"/>
                </a:solidFill>
              </a:rPr>
              <a:t>bucharest</a:t>
            </a:r>
            <a:br>
              <a:rPr lang="ro-RO" sz="1800" b="1" dirty="0">
                <a:solidFill>
                  <a:schemeClr val="tx1"/>
                </a:solidFill>
              </a:rPr>
            </a:br>
            <a:r>
              <a:rPr lang="ro-RO" sz="1800" b="1" dirty="0" err="1">
                <a:solidFill>
                  <a:schemeClr val="tx1"/>
                </a:solidFill>
              </a:rPr>
              <a:t>FACULTy</a:t>
            </a:r>
            <a:r>
              <a:rPr lang="ro-RO" sz="1800" b="1" dirty="0">
                <a:solidFill>
                  <a:schemeClr val="tx1"/>
                </a:solidFill>
              </a:rPr>
              <a:t> of </a:t>
            </a:r>
            <a:r>
              <a:rPr lang="ro-RO" sz="1800" b="1" dirty="0" err="1">
                <a:solidFill>
                  <a:schemeClr val="tx1"/>
                </a:solidFill>
              </a:rPr>
              <a:t>energy</a:t>
            </a:r>
            <a:r>
              <a:rPr lang="ro-RO" sz="1800" b="1" dirty="0">
                <a:solidFill>
                  <a:schemeClr val="tx1"/>
                </a:solidFill>
              </a:rPr>
              <a:t> engineering</a:t>
            </a:r>
            <a:br>
              <a:rPr lang="ro-RO" sz="1800" b="1" dirty="0">
                <a:solidFill>
                  <a:schemeClr val="tx1"/>
                </a:solidFill>
              </a:rPr>
            </a:br>
            <a:r>
              <a:rPr lang="ro-RO" sz="1800" b="1" dirty="0" err="1">
                <a:solidFill>
                  <a:schemeClr val="tx1"/>
                </a:solidFill>
              </a:rPr>
              <a:t>department</a:t>
            </a:r>
            <a:r>
              <a:rPr lang="ro-RO" sz="1800" b="1" dirty="0">
                <a:solidFill>
                  <a:schemeClr val="tx1"/>
                </a:solidFill>
              </a:rPr>
              <a:t> of </a:t>
            </a:r>
            <a:r>
              <a:rPr lang="ro-RO" sz="1800" b="1" dirty="0" err="1">
                <a:solidFill>
                  <a:schemeClr val="tx1"/>
                </a:solidFill>
              </a:rPr>
              <a:t>hydraulic</a:t>
            </a:r>
            <a:r>
              <a:rPr lang="ro-RO" sz="1800" b="1" dirty="0">
                <a:solidFill>
                  <a:schemeClr val="tx1"/>
                </a:solidFill>
              </a:rPr>
              <a:t>, </a:t>
            </a:r>
            <a:r>
              <a:rPr lang="ro-RO" sz="1800" b="1" dirty="0" err="1">
                <a:solidFill>
                  <a:schemeClr val="tx1"/>
                </a:solidFill>
              </a:rPr>
              <a:t>hydraulic</a:t>
            </a:r>
            <a:r>
              <a:rPr lang="ro-RO" sz="1800" b="1" dirty="0">
                <a:solidFill>
                  <a:schemeClr val="tx1"/>
                </a:solidFill>
              </a:rPr>
              <a:t> </a:t>
            </a:r>
            <a:r>
              <a:rPr lang="ro-RO" sz="1800" b="1" dirty="0" err="1">
                <a:solidFill>
                  <a:schemeClr val="tx1"/>
                </a:solidFill>
              </a:rPr>
              <a:t>machinery</a:t>
            </a:r>
            <a:r>
              <a:rPr lang="ro-RO" sz="1800" b="1" dirty="0">
                <a:solidFill>
                  <a:schemeClr val="tx1"/>
                </a:solidFill>
              </a:rPr>
              <a:t> </a:t>
            </a:r>
            <a:r>
              <a:rPr lang="ro-RO" sz="1800" b="1" dirty="0" err="1">
                <a:solidFill>
                  <a:schemeClr val="tx1"/>
                </a:solidFill>
              </a:rPr>
              <a:t>and</a:t>
            </a:r>
            <a:r>
              <a:rPr lang="ro-RO" sz="1800" b="1" dirty="0">
                <a:solidFill>
                  <a:schemeClr val="tx1"/>
                </a:solidFill>
              </a:rPr>
              <a:t> </a:t>
            </a:r>
            <a:r>
              <a:rPr lang="ro-RO" sz="1800" b="1" dirty="0" err="1">
                <a:solidFill>
                  <a:schemeClr val="tx1"/>
                </a:solidFill>
              </a:rPr>
              <a:t>environmental</a:t>
            </a:r>
            <a:r>
              <a:rPr lang="ro-RO" sz="1800" b="1" dirty="0">
                <a:solidFill>
                  <a:schemeClr val="tx1"/>
                </a:solidFill>
              </a:rPr>
              <a:t> engineering</a:t>
            </a:r>
            <a:br>
              <a:rPr lang="ro-RO" sz="1800" b="1" dirty="0">
                <a:solidFill>
                  <a:schemeClr val="tx1"/>
                </a:solidFill>
              </a:rPr>
            </a:br>
            <a:r>
              <a:rPr lang="ro-RO" sz="1800" b="1" dirty="0">
                <a:solidFill>
                  <a:schemeClr val="tx1"/>
                </a:solidFill>
              </a:rPr>
              <a:t>313 Independentei </a:t>
            </a:r>
            <a:r>
              <a:rPr lang="ro-RO" sz="1800" b="1" dirty="0" err="1">
                <a:solidFill>
                  <a:schemeClr val="tx1"/>
                </a:solidFill>
              </a:rPr>
              <a:t>spl</a:t>
            </a:r>
            <a:r>
              <a:rPr lang="ro-RO" sz="1800" b="1" dirty="0">
                <a:solidFill>
                  <a:schemeClr val="tx1"/>
                </a:solidFill>
              </a:rPr>
              <a:t>., 060042 </a:t>
            </a:r>
            <a:r>
              <a:rPr lang="ro-RO" sz="1800" b="1" dirty="0" err="1">
                <a:solidFill>
                  <a:schemeClr val="tx1"/>
                </a:solidFill>
              </a:rPr>
              <a:t>Bucharest</a:t>
            </a:r>
            <a:r>
              <a:rPr lang="ro-RO" sz="1800" b="1" dirty="0">
                <a:solidFill>
                  <a:schemeClr val="tx1"/>
                </a:solidFill>
              </a:rPr>
              <a:t>, </a:t>
            </a:r>
            <a:r>
              <a:rPr lang="ro-RO" sz="1800" b="1" dirty="0" err="1">
                <a:solidFill>
                  <a:schemeClr val="tx1"/>
                </a:solidFill>
              </a:rPr>
              <a:t>romania</a:t>
            </a:r>
            <a:endParaRPr lang="ro-RO" sz="1800" b="1" dirty="0">
              <a:solidFill>
                <a:schemeClr val="tx1"/>
              </a:solidFill>
            </a:endParaRP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12" name="Title 5">
            <a:extLst>
              <a:ext uri="{FF2B5EF4-FFF2-40B4-BE49-F238E27FC236}">
                <a16:creationId xmlns:a16="http://schemas.microsoft.com/office/drawing/2014/main" id="{92469744-5F77-4354-8EB8-786452D813AC}"/>
              </a:ext>
            </a:extLst>
          </p:cNvPr>
          <p:cNvSpPr txBox="1">
            <a:spLocks/>
          </p:cNvSpPr>
          <p:nvPr/>
        </p:nvSpPr>
        <p:spPr>
          <a:xfrm>
            <a:off x="1324099" y="2029979"/>
            <a:ext cx="10159340" cy="2494520"/>
          </a:xfrm>
          <a:prstGeom prst="rect">
            <a:avLst/>
          </a:prstGeom>
        </p:spPr>
        <p:txBody>
          <a:bodyPr vert="horz" lIns="91440" tIns="45720" rIns="91440" bIns="45720" rtlCol="0" anchor="ctr">
            <a:noAutofit/>
          </a:bodyPr>
          <a:lstStyle>
            <a:lvl1pPr algn="l" defTabSz="914400" rtl="0" eaLnBrk="1" latinLnBrk="0" hangingPunct="1">
              <a:lnSpc>
                <a:spcPts val="4600"/>
              </a:lnSpc>
              <a:spcBef>
                <a:spcPct val="0"/>
              </a:spcBef>
              <a:buNone/>
              <a:defRPr sz="3600" kern="1200" cap="all" baseline="0">
                <a:solidFill>
                  <a:schemeClr val="bg1"/>
                </a:solidFill>
                <a:latin typeface="+mj-lt"/>
                <a:ea typeface="+mj-ea"/>
                <a:cs typeface="+mj-cs"/>
              </a:defRPr>
            </a:lvl1pPr>
          </a:lstStyle>
          <a:p>
            <a:pPr algn="ctr"/>
            <a:r>
              <a:rPr lang="it-IT" b="1" dirty="0">
                <a:solidFill>
                  <a:schemeClr val="tx2">
                    <a:lumMod val="75000"/>
                  </a:schemeClr>
                </a:solidFill>
              </a:rPr>
              <a:t>EPANET 2.2</a:t>
            </a:r>
            <a:endParaRPr lang="en-US" b="1" dirty="0">
              <a:solidFill>
                <a:schemeClr val="tx2">
                  <a:lumMod val="75000"/>
                </a:schemeClr>
              </a:solidFill>
            </a:endParaRPr>
          </a:p>
        </p:txBody>
      </p:sp>
      <p:sp>
        <p:nvSpPr>
          <p:cNvPr id="13" name="TextBox 12">
            <a:extLst>
              <a:ext uri="{FF2B5EF4-FFF2-40B4-BE49-F238E27FC236}">
                <a16:creationId xmlns:a16="http://schemas.microsoft.com/office/drawing/2014/main" id="{748FAE0C-1C6C-48BF-AE4B-E3FF4BE518BB}"/>
              </a:ext>
            </a:extLst>
          </p:cNvPr>
          <p:cNvSpPr txBox="1"/>
          <p:nvPr/>
        </p:nvSpPr>
        <p:spPr>
          <a:xfrm>
            <a:off x="3295403" y="4524499"/>
            <a:ext cx="6216732" cy="2031325"/>
          </a:xfrm>
          <a:prstGeom prst="rect">
            <a:avLst/>
          </a:prstGeom>
          <a:noFill/>
        </p:spPr>
        <p:txBody>
          <a:bodyPr wrap="square">
            <a:spAutoFit/>
          </a:bodyPr>
          <a:lstStyle/>
          <a:p>
            <a:pPr algn="ctr">
              <a:lnSpc>
                <a:spcPct val="150000"/>
              </a:lnSpc>
              <a:buFont typeface="Wingdings 2" panose="05020102010507070707" pitchFamily="18" charset="2"/>
              <a:buNone/>
            </a:pPr>
            <a:r>
              <a:rPr lang="en-GB" altLang="en-US" sz="2800" b="1" dirty="0">
                <a:latin typeface="Constantia" panose="02030602050306030303" pitchFamily="18" charset="0"/>
              </a:rPr>
              <a:t>Liana </a:t>
            </a:r>
            <a:r>
              <a:rPr lang="en-GB" altLang="en-US" sz="2800" b="1" dirty="0" err="1">
                <a:latin typeface="Constantia" panose="02030602050306030303" pitchFamily="18" charset="0"/>
              </a:rPr>
              <a:t>Ioana</a:t>
            </a:r>
            <a:r>
              <a:rPr lang="en-GB" altLang="en-US" sz="2800" b="1" dirty="0">
                <a:latin typeface="Constantia" panose="02030602050306030303" pitchFamily="18" charset="0"/>
              </a:rPr>
              <a:t> VUTA</a:t>
            </a:r>
          </a:p>
          <a:p>
            <a:pPr>
              <a:lnSpc>
                <a:spcPct val="150000"/>
              </a:lnSpc>
              <a:buFont typeface="Wingdings 2" panose="05020102010507070707" pitchFamily="18" charset="2"/>
              <a:buNone/>
            </a:pPr>
            <a:endParaRPr lang="en-GB" altLang="en-US" sz="2800" b="1" dirty="0">
              <a:latin typeface="Constantia" panose="02030602050306030303" pitchFamily="18" charset="0"/>
            </a:endParaRPr>
          </a:p>
          <a:p>
            <a:pPr algn="ctr">
              <a:lnSpc>
                <a:spcPct val="150000"/>
              </a:lnSpc>
              <a:buFont typeface="Wingdings 2" panose="05020102010507070707" pitchFamily="18" charset="2"/>
              <a:buNone/>
            </a:pPr>
            <a:r>
              <a:rPr lang="en-GB" altLang="en-US" sz="2800" b="1" dirty="0">
                <a:latin typeface="Constantia" panose="02030602050306030303" pitchFamily="18" charset="0"/>
              </a:rPr>
              <a:t>Bucharest 14 March 2022</a:t>
            </a:r>
            <a:endParaRPr lang="it-IT" altLang="en-US" sz="2800" b="1" dirty="0">
              <a:latin typeface="Constantia" panose="02030602050306030303" pitchFamily="18" charset="0"/>
            </a:endParaRPr>
          </a:p>
        </p:txBody>
      </p:sp>
    </p:spTree>
    <p:extLst>
      <p:ext uri="{BB962C8B-B14F-4D97-AF65-F5344CB8AC3E}">
        <p14:creationId xmlns:p14="http://schemas.microsoft.com/office/powerpoint/2010/main" val="1558315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4" name="Picture 3"/>
          <p:cNvPicPr>
            <a:picLocks noChangeAspect="1"/>
          </p:cNvPicPr>
          <p:nvPr/>
        </p:nvPicPr>
        <p:blipFill rotWithShape="1">
          <a:blip r:embed="rId6"/>
          <a:srcRect r="77538" b="46195"/>
          <a:stretch/>
        </p:blipFill>
        <p:spPr>
          <a:xfrm>
            <a:off x="3817227" y="1538162"/>
            <a:ext cx="2738582" cy="3689927"/>
          </a:xfrm>
          <a:prstGeom prst="rect">
            <a:avLst/>
          </a:prstGeom>
        </p:spPr>
      </p:pic>
      <p:sp>
        <p:nvSpPr>
          <p:cNvPr id="12" name="TextBox 11"/>
          <p:cNvSpPr txBox="1"/>
          <p:nvPr/>
        </p:nvSpPr>
        <p:spPr>
          <a:xfrm>
            <a:off x="7298122" y="1574310"/>
            <a:ext cx="2996497" cy="584775"/>
          </a:xfrm>
          <a:prstGeom prst="rect">
            <a:avLst/>
          </a:prstGeom>
          <a:solidFill>
            <a:schemeClr val="accent6">
              <a:lumMod val="60000"/>
              <a:lumOff val="40000"/>
              <a:alpha val="50000"/>
            </a:schemeClr>
          </a:solidFill>
        </p:spPr>
        <p:txBody>
          <a:bodyPr wrap="square" rtlCol="0">
            <a:spAutoFit/>
          </a:bodyPr>
          <a:lstStyle/>
          <a:p>
            <a:r>
              <a:rPr lang="en-US" sz="1600" dirty="0"/>
              <a:t>Rearrange all windows to fit into the main window</a:t>
            </a:r>
          </a:p>
        </p:txBody>
      </p:sp>
      <p:sp>
        <p:nvSpPr>
          <p:cNvPr id="13" name="TextBox 12"/>
          <p:cNvSpPr txBox="1"/>
          <p:nvPr/>
        </p:nvSpPr>
        <p:spPr>
          <a:xfrm>
            <a:off x="572362" y="2370109"/>
            <a:ext cx="3659409" cy="584775"/>
          </a:xfrm>
          <a:prstGeom prst="rect">
            <a:avLst/>
          </a:prstGeom>
          <a:solidFill>
            <a:schemeClr val="accent6">
              <a:lumMod val="60000"/>
              <a:lumOff val="40000"/>
              <a:alpha val="50000"/>
            </a:schemeClr>
          </a:solidFill>
        </p:spPr>
        <p:txBody>
          <a:bodyPr wrap="square" rtlCol="0">
            <a:spAutoFit/>
          </a:bodyPr>
          <a:lstStyle/>
          <a:p>
            <a:pPr algn="r"/>
            <a:r>
              <a:rPr lang="en-US" sz="1600" dirty="0"/>
              <a:t>Close all open windows (not the Map and Browser)</a:t>
            </a:r>
          </a:p>
        </p:txBody>
      </p:sp>
      <p:cxnSp>
        <p:nvCxnSpPr>
          <p:cNvPr id="21" name="Straight Arrow Connector 20"/>
          <p:cNvCxnSpPr/>
          <p:nvPr/>
        </p:nvCxnSpPr>
        <p:spPr>
          <a:xfrm flipV="1">
            <a:off x="5765454" y="1866697"/>
            <a:ext cx="1491216" cy="206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231771" y="2018358"/>
            <a:ext cx="986774" cy="4955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298122" y="2282416"/>
            <a:ext cx="2992582" cy="338554"/>
          </a:xfrm>
          <a:prstGeom prst="rect">
            <a:avLst/>
          </a:prstGeom>
          <a:solidFill>
            <a:schemeClr val="accent6">
              <a:lumMod val="60000"/>
              <a:lumOff val="40000"/>
              <a:alpha val="50000"/>
            </a:schemeClr>
          </a:solidFill>
        </p:spPr>
        <p:txBody>
          <a:bodyPr wrap="square" rtlCol="0">
            <a:spAutoFit/>
          </a:bodyPr>
          <a:lstStyle/>
          <a:p>
            <a:r>
              <a:rPr lang="en-US" sz="1600" dirty="0"/>
              <a:t>List all opened windows</a:t>
            </a:r>
          </a:p>
        </p:txBody>
      </p:sp>
      <p:cxnSp>
        <p:nvCxnSpPr>
          <p:cNvPr id="34" name="Straight Arrow Connector 33"/>
          <p:cNvCxnSpPr/>
          <p:nvPr/>
        </p:nvCxnSpPr>
        <p:spPr>
          <a:xfrm>
            <a:off x="5905848" y="2236468"/>
            <a:ext cx="1350822" cy="21395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6392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2" name="Picture 1"/>
          <p:cNvPicPr>
            <a:picLocks noChangeAspect="1"/>
          </p:cNvPicPr>
          <p:nvPr/>
        </p:nvPicPr>
        <p:blipFill rotWithShape="1">
          <a:blip r:embed="rId6"/>
          <a:srcRect r="68826" b="32323"/>
          <a:stretch/>
        </p:blipFill>
        <p:spPr>
          <a:xfrm>
            <a:off x="3264223" y="1855942"/>
            <a:ext cx="3800764" cy="4641273"/>
          </a:xfrm>
          <a:prstGeom prst="rect">
            <a:avLst/>
          </a:prstGeom>
        </p:spPr>
      </p:pic>
      <p:sp>
        <p:nvSpPr>
          <p:cNvPr id="13" name="TextBox 12"/>
          <p:cNvSpPr txBox="1"/>
          <p:nvPr/>
        </p:nvSpPr>
        <p:spPr>
          <a:xfrm>
            <a:off x="3435927" y="3692176"/>
            <a:ext cx="3519055" cy="584775"/>
          </a:xfrm>
          <a:prstGeom prst="rect">
            <a:avLst/>
          </a:prstGeom>
          <a:solidFill>
            <a:schemeClr val="accent6">
              <a:lumMod val="60000"/>
              <a:lumOff val="40000"/>
              <a:alpha val="50000"/>
            </a:schemeClr>
          </a:solidFill>
        </p:spPr>
        <p:txBody>
          <a:bodyPr wrap="square" rtlCol="0">
            <a:spAutoFit/>
          </a:bodyPr>
          <a:lstStyle/>
          <a:p>
            <a:pPr algn="ctr"/>
            <a:r>
              <a:rPr lang="en-US" sz="1600" dirty="0"/>
              <a:t>Information regarding the </a:t>
            </a:r>
            <a:r>
              <a:rPr lang="en-US" sz="1600" dirty="0" err="1"/>
              <a:t>Epanet</a:t>
            </a:r>
            <a:r>
              <a:rPr lang="en-US" sz="1600" dirty="0"/>
              <a:t> version</a:t>
            </a:r>
          </a:p>
        </p:txBody>
      </p:sp>
      <p:sp>
        <p:nvSpPr>
          <p:cNvPr id="12" name="TextBox 11"/>
          <p:cNvSpPr txBox="1"/>
          <p:nvPr/>
        </p:nvSpPr>
        <p:spPr>
          <a:xfrm>
            <a:off x="2049371" y="2965242"/>
            <a:ext cx="847370" cy="338554"/>
          </a:xfrm>
          <a:prstGeom prst="rect">
            <a:avLst/>
          </a:prstGeom>
          <a:solidFill>
            <a:schemeClr val="accent6">
              <a:lumMod val="60000"/>
              <a:lumOff val="40000"/>
              <a:alpha val="50000"/>
            </a:schemeClr>
          </a:solidFill>
        </p:spPr>
        <p:txBody>
          <a:bodyPr wrap="square" rtlCol="0">
            <a:spAutoFit/>
          </a:bodyPr>
          <a:lstStyle/>
          <a:p>
            <a:r>
              <a:rPr lang="en-US" sz="1600" dirty="0"/>
              <a:t>Tutorial</a:t>
            </a:r>
          </a:p>
        </p:txBody>
      </p:sp>
      <p:cxnSp>
        <p:nvCxnSpPr>
          <p:cNvPr id="24" name="Straight Arrow Connector 23"/>
          <p:cNvCxnSpPr/>
          <p:nvPr/>
        </p:nvCxnSpPr>
        <p:spPr>
          <a:xfrm flipH="1">
            <a:off x="2988542" y="2490206"/>
            <a:ext cx="2104355" cy="6105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113287" y="2704702"/>
            <a:ext cx="2329" cy="5370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45096" y="2236712"/>
            <a:ext cx="1623922" cy="22915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63370" y="2351287"/>
            <a:ext cx="1695573" cy="7494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350744" y="2296586"/>
            <a:ext cx="3354202" cy="338554"/>
          </a:xfrm>
          <a:prstGeom prst="rect">
            <a:avLst/>
          </a:prstGeom>
          <a:solidFill>
            <a:schemeClr val="accent6">
              <a:lumMod val="60000"/>
              <a:lumOff val="40000"/>
              <a:alpha val="50000"/>
            </a:schemeClr>
          </a:solidFill>
        </p:spPr>
        <p:txBody>
          <a:bodyPr wrap="square" rtlCol="0">
            <a:spAutoFit/>
          </a:bodyPr>
          <a:lstStyle/>
          <a:p>
            <a:r>
              <a:rPr lang="en-US" sz="1600" dirty="0"/>
              <a:t>Display the Help Topics/dialog box</a:t>
            </a:r>
          </a:p>
        </p:txBody>
      </p:sp>
      <p:sp>
        <p:nvSpPr>
          <p:cNvPr id="39" name="TextBox 38"/>
          <p:cNvSpPr txBox="1"/>
          <p:nvPr/>
        </p:nvSpPr>
        <p:spPr>
          <a:xfrm>
            <a:off x="7340668" y="2949410"/>
            <a:ext cx="3820779" cy="584775"/>
          </a:xfrm>
          <a:prstGeom prst="rect">
            <a:avLst/>
          </a:prstGeom>
          <a:solidFill>
            <a:schemeClr val="accent6">
              <a:lumMod val="60000"/>
              <a:lumOff val="40000"/>
              <a:alpha val="50000"/>
            </a:schemeClr>
          </a:solidFill>
        </p:spPr>
        <p:txBody>
          <a:bodyPr wrap="square" rtlCol="0">
            <a:spAutoFit/>
          </a:bodyPr>
          <a:lstStyle/>
          <a:p>
            <a:r>
              <a:rPr lang="en-US" sz="1600" dirty="0"/>
              <a:t>List the units of measurement for all parameters</a:t>
            </a:r>
          </a:p>
        </p:txBody>
      </p:sp>
    </p:spTree>
    <p:extLst>
      <p:ext uri="{BB962C8B-B14F-4D97-AF65-F5344CB8AC3E}">
        <p14:creationId xmlns:p14="http://schemas.microsoft.com/office/powerpoint/2010/main" val="17567200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330234" y="1189159"/>
            <a:ext cx="8229600" cy="351378"/>
          </a:xfrm>
          <a:prstGeom prst="rect">
            <a:avLst/>
          </a:prstGeom>
          <a:solidFill>
            <a:schemeClr val="bg1">
              <a:alpha val="50000"/>
            </a:schemeClr>
          </a:solidFill>
        </p:spPr>
        <p:txBody>
          <a:bodyPr wrap="square">
            <a:spAutoFit/>
          </a:bodyPr>
          <a:lstStyle/>
          <a:p>
            <a:pPr>
              <a:lnSpc>
                <a:spcPct val="115000"/>
              </a:lnSpc>
            </a:pPr>
            <a:r>
              <a:rPr lang="en-US" sz="1600" b="1" i="1" dirty="0">
                <a:solidFill>
                  <a:srgbClr val="000000"/>
                </a:solidFill>
                <a:latin typeface="Arial" pitchFamily="34" charset="0"/>
                <a:ea typeface="Calibri"/>
                <a:cs typeface="Arial" pitchFamily="34" charset="0"/>
              </a:rPr>
              <a:t>In EPANET, two categories of WDN components are considered:</a:t>
            </a:r>
            <a:endParaRPr lang="en-GB" sz="1600" dirty="0">
              <a:solidFill>
                <a:srgbClr val="000000"/>
              </a:solidFill>
              <a:latin typeface="Arial" pitchFamily="34" charset="0"/>
              <a:ea typeface="Calibri"/>
              <a:cs typeface="Arial" pitchFamily="34" charset="0"/>
            </a:endParaRPr>
          </a:p>
        </p:txBody>
      </p:sp>
      <p:sp>
        <p:nvSpPr>
          <p:cNvPr id="10" name="Content Placeholder 2"/>
          <p:cNvSpPr txBox="1">
            <a:spLocks/>
          </p:cNvSpPr>
          <p:nvPr/>
        </p:nvSpPr>
        <p:spPr>
          <a:xfrm>
            <a:off x="457199" y="1676400"/>
            <a:ext cx="11447417" cy="4953000"/>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marL="0" indent="0" algn="just">
              <a:lnSpc>
                <a:spcPct val="150000"/>
              </a:lnSpc>
              <a:buNone/>
            </a:pPr>
            <a:r>
              <a:rPr lang="ro-RO" sz="1600" b="1" i="1" u="sng" dirty="0">
                <a:solidFill>
                  <a:srgbClr val="FF0000"/>
                </a:solidFill>
                <a:latin typeface="Arial" pitchFamily="34" charset="0"/>
                <a:ea typeface="Calibri"/>
                <a:cs typeface="Arial" pitchFamily="34" charset="0"/>
              </a:rPr>
              <a:t>1. </a:t>
            </a:r>
            <a:r>
              <a:rPr lang="en-US" sz="1600" b="1" i="1" u="sng" dirty="0">
                <a:solidFill>
                  <a:srgbClr val="FF0000"/>
                </a:solidFill>
                <a:latin typeface="Arial" pitchFamily="34" charset="0"/>
                <a:ea typeface="Calibri"/>
                <a:cs typeface="Arial" pitchFamily="34" charset="0"/>
              </a:rPr>
              <a:t>Physical (concrete) components</a:t>
            </a:r>
            <a:r>
              <a:rPr lang="ro-RO" sz="1600" b="1" u="sng" dirty="0">
                <a:solidFill>
                  <a:srgbClr val="FF0000"/>
                </a:solidFill>
                <a:latin typeface="Arial" pitchFamily="34" charset="0"/>
                <a:ea typeface="Calibri"/>
                <a:cs typeface="Arial" pitchFamily="34" charset="0"/>
              </a:rPr>
              <a:t> </a:t>
            </a:r>
            <a:r>
              <a:rPr lang="ro-RO" sz="1600" dirty="0">
                <a:solidFill>
                  <a:srgbClr val="000000"/>
                </a:solidFill>
                <a:latin typeface="Arial" pitchFamily="34" charset="0"/>
                <a:ea typeface="Calibri"/>
                <a:cs typeface="Arial" pitchFamily="34" charset="0"/>
              </a:rPr>
              <a:t>,</a:t>
            </a:r>
            <a:r>
              <a:rPr lang="en-US" sz="1600" dirty="0">
                <a:solidFill>
                  <a:srgbClr val="000000"/>
                </a:solidFill>
                <a:latin typeface="Arial" pitchFamily="34" charset="0"/>
                <a:ea typeface="Calibri"/>
                <a:cs typeface="Arial" pitchFamily="34" charset="0"/>
              </a:rPr>
              <a:t> which appear explicitly on the network map and which in turn are divided into two categories:</a:t>
            </a:r>
            <a:endParaRPr lang="en-GB" sz="1600" dirty="0">
              <a:solidFill>
                <a:srgbClr val="000000"/>
              </a:solidFill>
              <a:latin typeface="Arial" pitchFamily="34" charset="0"/>
              <a:ea typeface="Calibri"/>
              <a:cs typeface="Arial" pitchFamily="34" charset="0"/>
            </a:endParaRPr>
          </a:p>
          <a:p>
            <a:pPr marL="285750" indent="-285750" algn="just">
              <a:lnSpc>
                <a:spcPct val="150000"/>
              </a:lnSpc>
              <a:buFontTx/>
              <a:buChar char="-"/>
            </a:pPr>
            <a:r>
              <a:rPr lang="ro-RO" sz="1600" b="1" i="1" dirty="0">
                <a:solidFill>
                  <a:srgbClr val="000000"/>
                </a:solidFill>
                <a:latin typeface="Arial" pitchFamily="34" charset="0"/>
                <a:ea typeface="Calibri"/>
                <a:cs typeface="Arial" pitchFamily="34" charset="0"/>
              </a:rPr>
              <a:t>Nodes</a:t>
            </a:r>
            <a:r>
              <a:rPr lang="ro-RO" sz="1600" dirty="0">
                <a:solidFill>
                  <a:srgbClr val="000000"/>
                </a:solidFill>
                <a:latin typeface="Arial" pitchFamily="34" charset="0"/>
                <a:ea typeface="Calibri"/>
                <a:cs typeface="Arial" pitchFamily="34" charset="0"/>
              </a:rPr>
              <a:t> </a:t>
            </a:r>
            <a:r>
              <a:rPr lang="en-US" sz="1600" dirty="0">
                <a:solidFill>
                  <a:srgbClr val="000000"/>
                </a:solidFill>
                <a:latin typeface="Arial" pitchFamily="34" charset="0"/>
                <a:ea typeface="Calibri"/>
                <a:cs typeface="Arial" pitchFamily="34" charset="0"/>
              </a:rPr>
              <a:t>: </a:t>
            </a:r>
            <a:r>
              <a:rPr lang="vi-VN" sz="1600" dirty="0">
                <a:solidFill>
                  <a:srgbClr val="000000"/>
                </a:solidFill>
                <a:latin typeface="Arial" pitchFamily="34" charset="0"/>
                <a:ea typeface="Calibri"/>
                <a:cs typeface="Arial" pitchFamily="34" charset="0"/>
              </a:rPr>
              <a:t>Junctions</a:t>
            </a:r>
            <a:r>
              <a:rPr lang="en-US" sz="1600" dirty="0">
                <a:solidFill>
                  <a:srgbClr val="000000"/>
                </a:solidFill>
                <a:latin typeface="Arial" pitchFamily="34" charset="0"/>
                <a:ea typeface="Calibri"/>
                <a:cs typeface="Arial" pitchFamily="34" charset="0"/>
              </a:rPr>
              <a:t>,</a:t>
            </a:r>
            <a:r>
              <a:rPr lang="vi-VN" sz="1600" dirty="0">
                <a:solidFill>
                  <a:srgbClr val="000000"/>
                </a:solidFill>
                <a:latin typeface="Arial" pitchFamily="34" charset="0"/>
                <a:ea typeface="Calibri"/>
                <a:cs typeface="Arial" pitchFamily="34" charset="0"/>
              </a:rPr>
              <a:t> Reservois</a:t>
            </a:r>
            <a:r>
              <a:rPr lang="en-US" sz="1600" dirty="0">
                <a:solidFill>
                  <a:srgbClr val="000000"/>
                </a:solidFill>
                <a:latin typeface="Arial" pitchFamily="34" charset="0"/>
                <a:ea typeface="Calibri"/>
                <a:cs typeface="Arial" pitchFamily="34" charset="0"/>
              </a:rPr>
              <a:t> and </a:t>
            </a:r>
            <a:r>
              <a:rPr lang="vi-VN" sz="1600" dirty="0">
                <a:solidFill>
                  <a:srgbClr val="000000"/>
                </a:solidFill>
                <a:latin typeface="Arial" pitchFamily="34" charset="0"/>
                <a:ea typeface="Calibri"/>
                <a:cs typeface="Arial" pitchFamily="34" charset="0"/>
              </a:rPr>
              <a:t>Tanks</a:t>
            </a:r>
            <a:r>
              <a:rPr lang="en-US" sz="1600" dirty="0">
                <a:solidFill>
                  <a:srgbClr val="000000"/>
                </a:solidFill>
                <a:latin typeface="Arial" pitchFamily="34" charset="0"/>
                <a:ea typeface="Calibri"/>
                <a:cs typeface="Arial" pitchFamily="34" charset="0"/>
              </a:rPr>
              <a:t>;</a:t>
            </a:r>
            <a:endParaRPr lang="en-GB" sz="1600" dirty="0">
              <a:solidFill>
                <a:srgbClr val="000000"/>
              </a:solidFill>
              <a:latin typeface="Arial" pitchFamily="34" charset="0"/>
              <a:ea typeface="Calibri"/>
              <a:cs typeface="Arial" pitchFamily="34" charset="0"/>
            </a:endParaRPr>
          </a:p>
          <a:p>
            <a:pPr marL="285750" indent="-285750" algn="just">
              <a:lnSpc>
                <a:spcPct val="150000"/>
              </a:lnSpc>
              <a:buFontTx/>
              <a:buChar char="-"/>
            </a:pPr>
            <a:r>
              <a:rPr lang="ro-RO" sz="1600" b="1" i="1" dirty="0">
                <a:solidFill>
                  <a:srgbClr val="000000"/>
                </a:solidFill>
                <a:latin typeface="Arial" pitchFamily="34" charset="0"/>
                <a:ea typeface="Calibri"/>
                <a:cs typeface="Arial" pitchFamily="34" charset="0"/>
              </a:rPr>
              <a:t>Links</a:t>
            </a:r>
            <a:r>
              <a:rPr lang="ro-RO" sz="1600" dirty="0">
                <a:solidFill>
                  <a:srgbClr val="000000"/>
                </a:solidFill>
                <a:latin typeface="Arial" pitchFamily="34" charset="0"/>
                <a:ea typeface="Calibri"/>
                <a:cs typeface="Arial" pitchFamily="34" charset="0"/>
              </a:rPr>
              <a:t> </a:t>
            </a:r>
            <a:r>
              <a:rPr lang="en-US" sz="1600" dirty="0">
                <a:solidFill>
                  <a:srgbClr val="000000"/>
                </a:solidFill>
                <a:latin typeface="Arial" pitchFamily="34" charset="0"/>
                <a:ea typeface="Calibri"/>
                <a:cs typeface="Arial" pitchFamily="34" charset="0"/>
              </a:rPr>
              <a:t>between two nodes: </a:t>
            </a:r>
            <a:r>
              <a:rPr lang="vi-VN" sz="1600" dirty="0">
                <a:solidFill>
                  <a:srgbClr val="000000"/>
                </a:solidFill>
                <a:latin typeface="Arial" pitchFamily="34" charset="0"/>
                <a:ea typeface="Calibri"/>
                <a:cs typeface="Arial" pitchFamily="34" charset="0"/>
              </a:rPr>
              <a:t>Pipes, Pumps – </a:t>
            </a:r>
            <a:r>
              <a:rPr lang="en-US" sz="1600" dirty="0">
                <a:solidFill>
                  <a:srgbClr val="000000"/>
                </a:solidFill>
                <a:latin typeface="Arial" pitchFamily="34" charset="0"/>
                <a:ea typeface="Calibri"/>
                <a:cs typeface="Arial" pitchFamily="34" charset="0"/>
              </a:rPr>
              <a:t>with constant or variable speed, </a:t>
            </a:r>
            <a:r>
              <a:rPr lang="vi-VN" sz="1600" dirty="0">
                <a:solidFill>
                  <a:srgbClr val="000000"/>
                </a:solidFill>
                <a:latin typeface="Arial" pitchFamily="34" charset="0"/>
                <a:ea typeface="Calibri"/>
                <a:cs typeface="Arial" pitchFamily="34" charset="0"/>
              </a:rPr>
              <a:t>Valves;</a:t>
            </a:r>
            <a:endParaRPr lang="en-US" sz="1600" dirty="0">
              <a:solidFill>
                <a:srgbClr val="000000"/>
              </a:solidFill>
              <a:latin typeface="Arial" pitchFamily="34" charset="0"/>
              <a:ea typeface="Calibri"/>
              <a:cs typeface="Arial" pitchFamily="34" charset="0"/>
            </a:endParaRPr>
          </a:p>
          <a:p>
            <a:pPr marL="0" indent="0" algn="just">
              <a:lnSpc>
                <a:spcPct val="150000"/>
              </a:lnSpc>
              <a:buNone/>
            </a:pPr>
            <a:r>
              <a:rPr lang="en-US" sz="1600" b="1" i="1" u="sng" dirty="0">
                <a:solidFill>
                  <a:srgbClr val="FF0000"/>
                </a:solidFill>
                <a:latin typeface="Arial" pitchFamily="34" charset="0"/>
                <a:ea typeface="Calibri"/>
                <a:cs typeface="Arial" pitchFamily="34" charset="0"/>
              </a:rPr>
              <a:t>2. Non-Physical components</a:t>
            </a:r>
            <a:r>
              <a:rPr lang="ro-RO" sz="1600" b="1" u="sng" dirty="0">
                <a:solidFill>
                  <a:srgbClr val="FF0000"/>
                </a:solidFill>
                <a:latin typeface="Arial" pitchFamily="34" charset="0"/>
                <a:ea typeface="Calibri"/>
                <a:cs typeface="Arial" pitchFamily="34" charset="0"/>
              </a:rPr>
              <a:t> </a:t>
            </a:r>
            <a:r>
              <a:rPr lang="ro-RO" sz="1600" dirty="0">
                <a:solidFill>
                  <a:srgbClr val="000000"/>
                </a:solidFill>
                <a:latin typeface="Arial" pitchFamily="34" charset="0"/>
                <a:ea typeface="Calibri"/>
                <a:cs typeface="Arial" pitchFamily="34" charset="0"/>
              </a:rPr>
              <a:t>, </a:t>
            </a:r>
            <a:r>
              <a:rPr lang="en-US" sz="1600" dirty="0">
                <a:solidFill>
                  <a:srgbClr val="000000"/>
                </a:solidFill>
                <a:latin typeface="Arial" pitchFamily="34" charset="0"/>
                <a:ea typeface="Calibri"/>
                <a:cs typeface="Arial" pitchFamily="34" charset="0"/>
              </a:rPr>
              <a:t>which, although not explicitly included in the network map, are related to the operation of some of the "concrete" components existing in the network, namely:</a:t>
            </a:r>
          </a:p>
          <a:p>
            <a:pPr marL="285750" indent="-285750" algn="just">
              <a:lnSpc>
                <a:spcPct val="150000"/>
              </a:lnSpc>
              <a:buFontTx/>
              <a:buChar char="-"/>
            </a:pPr>
            <a:r>
              <a:rPr lang="ro-RO" sz="1600" b="1" dirty="0">
                <a:solidFill>
                  <a:srgbClr val="000000"/>
                </a:solidFill>
                <a:latin typeface="Arial" pitchFamily="34" charset="0"/>
                <a:ea typeface="Calibri"/>
                <a:cs typeface="Arial" pitchFamily="34" charset="0"/>
              </a:rPr>
              <a:t>Curves</a:t>
            </a:r>
            <a:r>
              <a:rPr lang="en-US" sz="1600" dirty="0">
                <a:solidFill>
                  <a:srgbClr val="000000"/>
                </a:solidFill>
                <a:latin typeface="Arial" pitchFamily="34" charset="0"/>
                <a:ea typeface="Calibri"/>
                <a:cs typeface="Arial" pitchFamily="34" charset="0"/>
              </a:rPr>
              <a:t> of some system components (tanks, pumps or valves)</a:t>
            </a:r>
            <a:r>
              <a:rPr lang="en-US" sz="1600" b="1" dirty="0">
                <a:solidFill>
                  <a:srgbClr val="000000"/>
                </a:solidFill>
                <a:latin typeface="Arial" pitchFamily="34" charset="0"/>
                <a:ea typeface="Calibri"/>
                <a:cs typeface="Arial" pitchFamily="34" charset="0"/>
              </a:rPr>
              <a:t>;</a:t>
            </a:r>
            <a:endParaRPr lang="en-GB" sz="1600" dirty="0">
              <a:solidFill>
                <a:srgbClr val="000000"/>
              </a:solidFill>
              <a:latin typeface="Arial" pitchFamily="34" charset="0"/>
              <a:ea typeface="Calibri"/>
              <a:cs typeface="Arial" pitchFamily="34" charset="0"/>
            </a:endParaRPr>
          </a:p>
          <a:p>
            <a:pPr marL="285750" indent="-285750" algn="just">
              <a:lnSpc>
                <a:spcPct val="150000"/>
              </a:lnSpc>
              <a:buFontTx/>
              <a:buChar char="-"/>
            </a:pPr>
            <a:r>
              <a:rPr lang="en-US" sz="1600" b="1" dirty="0">
                <a:solidFill>
                  <a:srgbClr val="000000"/>
                </a:solidFill>
                <a:latin typeface="Arial" pitchFamily="34" charset="0"/>
                <a:ea typeface="Calibri"/>
                <a:cs typeface="Arial" pitchFamily="34" charset="0"/>
              </a:rPr>
              <a:t>Time </a:t>
            </a:r>
            <a:r>
              <a:rPr lang="ro-RO" sz="1600" i="1" dirty="0">
                <a:solidFill>
                  <a:srgbClr val="000000"/>
                </a:solidFill>
                <a:latin typeface="Arial" pitchFamily="34" charset="0"/>
                <a:ea typeface="Calibri"/>
                <a:cs typeface="Arial" pitchFamily="34" charset="0"/>
              </a:rPr>
              <a:t>Patterns</a:t>
            </a:r>
            <a:r>
              <a:rPr lang="en-US" sz="1600" dirty="0">
                <a:solidFill>
                  <a:srgbClr val="000000"/>
                </a:solidFill>
                <a:latin typeface="Arial" pitchFamily="34" charset="0"/>
                <a:ea typeface="Calibri"/>
                <a:cs typeface="Arial" pitchFamily="34" charset="0"/>
              </a:rPr>
              <a:t> related to different network parameters;</a:t>
            </a:r>
            <a:r>
              <a:rPr lang="ro-RO" sz="1600" dirty="0">
                <a:solidFill>
                  <a:srgbClr val="000000"/>
                </a:solidFill>
                <a:latin typeface="Arial" pitchFamily="34" charset="0"/>
                <a:ea typeface="Calibri"/>
                <a:cs typeface="Arial" pitchFamily="34" charset="0"/>
              </a:rPr>
              <a:t> </a:t>
            </a:r>
            <a:endParaRPr lang="en-US" sz="1600" dirty="0">
              <a:solidFill>
                <a:srgbClr val="000000"/>
              </a:solidFill>
              <a:latin typeface="Arial" pitchFamily="34" charset="0"/>
              <a:ea typeface="Calibri"/>
              <a:cs typeface="Arial" pitchFamily="34" charset="0"/>
            </a:endParaRPr>
          </a:p>
          <a:p>
            <a:pPr marL="285750" indent="-285750" algn="just">
              <a:lnSpc>
                <a:spcPct val="150000"/>
              </a:lnSpc>
              <a:buFontTx/>
              <a:buChar char="-"/>
            </a:pPr>
            <a:r>
              <a:rPr lang="en-US" sz="1600" b="1" i="1" dirty="0">
                <a:solidFill>
                  <a:srgbClr val="000000"/>
                </a:solidFill>
                <a:latin typeface="Arial" pitchFamily="34" charset="0"/>
                <a:ea typeface="Calibri"/>
                <a:cs typeface="Arial" pitchFamily="34" charset="0"/>
              </a:rPr>
              <a:t>Controls</a:t>
            </a:r>
            <a:r>
              <a:rPr lang="en-US" sz="1600" dirty="0">
                <a:solidFill>
                  <a:srgbClr val="000000"/>
                </a:solidFill>
                <a:latin typeface="Arial" pitchFamily="34" charset="0"/>
                <a:ea typeface="Calibri"/>
                <a:cs typeface="Arial" pitchFamily="34" charset="0"/>
              </a:rPr>
              <a:t> that can implement the operation algorithm of nodes and links through control structures.</a:t>
            </a:r>
            <a:endParaRPr lang="vi-VN" sz="1600" dirty="0">
              <a:solidFill>
                <a:srgbClr val="000000"/>
              </a:solidFill>
              <a:latin typeface="Arial" pitchFamily="34" charset="0"/>
              <a:ea typeface="Calibri"/>
              <a:cs typeface="Arial" pitchFamily="34" charset="0"/>
            </a:endParaRPr>
          </a:p>
          <a:p>
            <a:pPr marL="0" indent="0" algn="just">
              <a:lnSpc>
                <a:spcPct val="150000"/>
              </a:lnSpc>
              <a:buFont typeface="Arial" panose="020B0604020202020204" pitchFamily="34" charset="0"/>
              <a:buNone/>
            </a:pPr>
            <a:endParaRPr lang="en-GB" sz="1600" dirty="0">
              <a:solidFill>
                <a:srgbClr val="000000"/>
              </a:solidFill>
              <a:latin typeface="Arial" pitchFamily="34" charset="0"/>
              <a:ea typeface="Calibri"/>
              <a:cs typeface="Arial" pitchFamily="34" charset="0"/>
            </a:endParaRPr>
          </a:p>
          <a:p>
            <a:pPr marL="0" indent="0" algn="just">
              <a:lnSpc>
                <a:spcPct val="115000"/>
              </a:lnSpc>
              <a:buFont typeface="Arial" panose="020B0604020202020204" pitchFamily="34" charset="0"/>
              <a:buNone/>
            </a:pPr>
            <a:r>
              <a:rPr lang="ro-RO" sz="1600" dirty="0">
                <a:solidFill>
                  <a:srgbClr val="000000"/>
                </a:solidFill>
                <a:latin typeface="Arial" pitchFamily="34" charset="0"/>
                <a:ea typeface="Calibri"/>
                <a:cs typeface="Arial" pitchFamily="34" charset="0"/>
              </a:rPr>
              <a:t> </a:t>
            </a:r>
            <a:endParaRPr lang="en-GB" sz="1600" dirty="0">
              <a:solidFill>
                <a:srgbClr val="000000"/>
              </a:solidFill>
              <a:latin typeface="Arial" pitchFamily="34" charset="0"/>
              <a:ea typeface="Calibri"/>
              <a:cs typeface="Arial" pitchFamily="34" charset="0"/>
            </a:endParaRPr>
          </a:p>
          <a:p>
            <a:pPr marL="0" indent="0" algn="just">
              <a:lnSpc>
                <a:spcPct val="115000"/>
              </a:lnSpc>
              <a:buFont typeface="Arial" panose="020B0604020202020204" pitchFamily="34" charset="0"/>
              <a:buNone/>
            </a:pPr>
            <a:r>
              <a:rPr lang="ro-RO" sz="1600" dirty="0">
                <a:solidFill>
                  <a:srgbClr val="000000"/>
                </a:solidFill>
                <a:latin typeface="Arial" pitchFamily="34" charset="0"/>
                <a:ea typeface="Calibri"/>
                <a:cs typeface="Arial" pitchFamily="34" charset="0"/>
              </a:rPr>
              <a:t> </a:t>
            </a:r>
            <a:endParaRPr lang="en-GB" sz="1600" dirty="0">
              <a:latin typeface="Arial" pitchFamily="34" charset="0"/>
              <a:cs typeface="Arial" pitchFamily="34" charset="0"/>
            </a:endParaRPr>
          </a:p>
        </p:txBody>
      </p:sp>
    </p:spTree>
    <p:extLst>
      <p:ext uri="{BB962C8B-B14F-4D97-AF65-F5344CB8AC3E}">
        <p14:creationId xmlns:p14="http://schemas.microsoft.com/office/powerpoint/2010/main" val="1778711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351733" y="1801939"/>
            <a:ext cx="9063718" cy="338554"/>
          </a:xfrm>
          <a:prstGeom prst="rect">
            <a:avLst/>
          </a:prstGeom>
          <a:solidFill>
            <a:schemeClr val="bg1">
              <a:alpha val="50000"/>
            </a:schemeClr>
          </a:solidFill>
        </p:spPr>
        <p:txBody>
          <a:bodyPr wrap="square">
            <a:spAutoFit/>
          </a:bodyPr>
          <a:lstStyle/>
          <a:p>
            <a:r>
              <a:rPr lang="en-US" sz="1600" b="1" i="1" dirty="0">
                <a:solidFill>
                  <a:srgbClr val="000000"/>
                </a:solidFill>
                <a:latin typeface="Arial" pitchFamily="34" charset="0"/>
                <a:ea typeface="Calibri"/>
                <a:cs typeface="Arial" pitchFamily="34" charset="0"/>
              </a:rPr>
              <a:t>Through its graphical user interface, EPANET provides an integrated environment for:</a:t>
            </a:r>
            <a:endParaRPr lang="en-US" sz="1600" i="1" dirty="0">
              <a:latin typeface="Arial" pitchFamily="34" charset="0"/>
              <a:cs typeface="Arial" pitchFamily="34" charset="0"/>
            </a:endParaRPr>
          </a:p>
        </p:txBody>
      </p:sp>
      <p:sp>
        <p:nvSpPr>
          <p:cNvPr id="10" name="Content Placeholder 2"/>
          <p:cNvSpPr txBox="1">
            <a:spLocks/>
          </p:cNvSpPr>
          <p:nvPr/>
        </p:nvSpPr>
        <p:spPr>
          <a:xfrm>
            <a:off x="490779" y="2643960"/>
            <a:ext cx="11535094" cy="2368732"/>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pPr algn="just">
              <a:lnSpc>
                <a:spcPct val="150000"/>
              </a:lnSpc>
            </a:pPr>
            <a:r>
              <a:rPr lang="en-US" sz="1600" b="1" dirty="0">
                <a:solidFill>
                  <a:srgbClr val="FF0000"/>
                </a:solidFill>
                <a:latin typeface="Arial" panose="020B0604020202020204" pitchFamily="34" charset="0"/>
                <a:ea typeface="Calibri"/>
                <a:cs typeface="Arial" panose="020B0604020202020204" pitchFamily="34" charset="0"/>
              </a:rPr>
              <a:t>preprocessing</a:t>
            </a:r>
            <a:r>
              <a:rPr lang="en-US" sz="1600" dirty="0">
                <a:latin typeface="Times New Roman" panose="02020603050405020304" pitchFamily="18" charset="0"/>
                <a:cs typeface="Times New Roman" panose="02020603050405020304" pitchFamily="18" charset="0"/>
              </a:rPr>
              <a:t> - via a network editor, which allows to draw the map of the hydraulic network, to edit the properties of the network components (input / modify data), to enter different operating curves or time patterns, and set the options of analysis and control;</a:t>
            </a:r>
          </a:p>
          <a:p>
            <a:pPr algn="just">
              <a:lnSpc>
                <a:spcPct val="150000"/>
              </a:lnSpc>
            </a:pPr>
            <a:r>
              <a:rPr lang="en-US" sz="1600" b="1" dirty="0">
                <a:solidFill>
                  <a:srgbClr val="FF0000"/>
                </a:solidFill>
                <a:latin typeface="Arial" panose="020B0604020202020204" pitchFamily="34" charset="0"/>
                <a:ea typeface="Calibri"/>
                <a:cs typeface="Arial" panose="020B0604020202020204" pitchFamily="34" charset="0"/>
              </a:rPr>
              <a:t>running simulations </a:t>
            </a:r>
            <a:r>
              <a:rPr lang="en-US" sz="1600" dirty="0">
                <a:latin typeface="Times New Roman" panose="02020603050405020304" pitchFamily="18" charset="0"/>
                <a:cs typeface="Times New Roman" panose="02020603050405020304" pitchFamily="18" charset="0"/>
              </a:rPr>
              <a:t>- by activating the </a:t>
            </a:r>
            <a:r>
              <a:rPr lang="en-US" sz="1600" i="1" dirty="0">
                <a:latin typeface="Times New Roman" panose="02020603050405020304" pitchFamily="18" charset="0"/>
                <a:cs typeface="Times New Roman" panose="02020603050405020304" pitchFamily="18" charset="0"/>
              </a:rPr>
              <a:t>Run</a:t>
            </a:r>
            <a:r>
              <a:rPr lang="en-US" sz="1600" dirty="0">
                <a:latin typeface="Times New Roman" panose="02020603050405020304" pitchFamily="18" charset="0"/>
                <a:cs typeface="Times New Roman" panose="02020603050405020304" pitchFamily="18" charset="0"/>
              </a:rPr>
              <a:t> or </a:t>
            </a:r>
            <a:r>
              <a:rPr lang="en-US" sz="1600" i="1" dirty="0">
                <a:latin typeface="Times New Roman" panose="02020603050405020304" pitchFamily="18" charset="0"/>
                <a:cs typeface="Times New Roman" panose="02020603050405020304" pitchFamily="18" charset="0"/>
              </a:rPr>
              <a:t>Run Analysis </a:t>
            </a:r>
            <a:r>
              <a:rPr lang="en-US" sz="1600" dirty="0">
                <a:latin typeface="Times New Roman" panose="02020603050405020304" pitchFamily="18" charset="0"/>
                <a:cs typeface="Times New Roman" panose="02020603050405020304" pitchFamily="18" charset="0"/>
              </a:rPr>
              <a:t>buttons;</a:t>
            </a:r>
          </a:p>
          <a:p>
            <a:pPr algn="just">
              <a:lnSpc>
                <a:spcPct val="150000"/>
              </a:lnSpc>
            </a:pPr>
            <a:r>
              <a:rPr lang="en-US" sz="1600" b="1" dirty="0">
                <a:solidFill>
                  <a:srgbClr val="FF0000"/>
                </a:solidFill>
                <a:latin typeface="Arial" panose="020B0604020202020204" pitchFamily="34" charset="0"/>
                <a:ea typeface="Calibri"/>
                <a:cs typeface="Arial" panose="020B0604020202020204" pitchFamily="34" charset="0"/>
              </a:rPr>
              <a:t>post-processing</a:t>
            </a:r>
            <a:r>
              <a:rPr lang="en-US" sz="1600" dirty="0">
                <a:latin typeface="Times New Roman" panose="02020603050405020304" pitchFamily="18" charset="0"/>
                <a:cs typeface="Times New Roman" panose="02020603050405020304" pitchFamily="18" charset="0"/>
              </a:rPr>
              <a:t> - viewing and saving results: </a:t>
            </a:r>
            <a:r>
              <a:rPr lang="en-US" sz="1600" b="1" dirty="0">
                <a:latin typeface="Times New Roman" panose="02020603050405020304" pitchFamily="18" charset="0"/>
                <a:cs typeface="Times New Roman" panose="02020603050405020304" pitchFamily="18" charset="0"/>
              </a:rPr>
              <a:t>network maps, displaying values, variation charts, tables</a:t>
            </a:r>
            <a:r>
              <a:rPr lang="en-US" sz="1600" dirty="0">
                <a:latin typeface="Times New Roman" panose="02020603050405020304" pitchFamily="18" charset="0"/>
                <a:cs typeface="Times New Roman" panose="02020603050405020304" pitchFamily="18" charset="0"/>
              </a:rPr>
              <a:t>.</a:t>
            </a:r>
            <a:endParaRPr lang="en-GB"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98755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796808" y="716464"/>
            <a:ext cx="10736984" cy="830997"/>
          </a:xfrm>
          <a:prstGeom prst="rect">
            <a:avLst/>
          </a:prstGeom>
          <a:solidFill>
            <a:schemeClr val="bg1">
              <a:alpha val="50000"/>
            </a:schemeClr>
          </a:solidFill>
        </p:spPr>
        <p:txBody>
          <a:bodyPr wrap="square">
            <a:spAutoFit/>
          </a:bodyPr>
          <a:lstStyle/>
          <a:p>
            <a:pPr algn="ctr"/>
            <a:r>
              <a:rPr lang="en-US" sz="2400" b="1" dirty="0">
                <a:solidFill>
                  <a:srgbClr val="C00000"/>
                </a:solidFill>
                <a:latin typeface="Arial" pitchFamily="34" charset="0"/>
                <a:cs typeface="Arial" pitchFamily="34" charset="0"/>
              </a:rPr>
              <a:t>Setting Analysis Options</a:t>
            </a:r>
          </a:p>
          <a:p>
            <a:pPr algn="ctr"/>
            <a:r>
              <a:rPr lang="en-US" sz="2400" dirty="0">
                <a:solidFill>
                  <a:srgbClr val="C00000"/>
                </a:solidFill>
                <a:latin typeface="Arial" pitchFamily="34" charset="0"/>
                <a:cs typeface="Arial" pitchFamily="34" charset="0"/>
              </a:rPr>
              <a:t>Flow units</a:t>
            </a:r>
            <a:r>
              <a:rPr lang="vi-VN" sz="2400" dirty="0">
                <a:solidFill>
                  <a:srgbClr val="C00000"/>
                </a:solidFill>
                <a:latin typeface="Arial" pitchFamily="34" charset="0"/>
                <a:cs typeface="Arial" pitchFamily="34" charset="0"/>
              </a:rPr>
              <a:t> (LPS = lit</a:t>
            </a:r>
            <a:r>
              <a:rPr lang="en-US" sz="2400" dirty="0" err="1">
                <a:solidFill>
                  <a:srgbClr val="C00000"/>
                </a:solidFill>
                <a:latin typeface="Arial" pitchFamily="34" charset="0"/>
                <a:cs typeface="Arial" pitchFamily="34" charset="0"/>
              </a:rPr>
              <a:t>ers</a:t>
            </a:r>
            <a:r>
              <a:rPr lang="vi-VN" sz="2400" dirty="0">
                <a:solidFill>
                  <a:srgbClr val="C00000"/>
                </a:solidFill>
                <a:latin typeface="Arial" pitchFamily="34" charset="0"/>
                <a:cs typeface="Arial" pitchFamily="34" charset="0"/>
              </a:rPr>
              <a:t>/se</a:t>
            </a:r>
            <a:r>
              <a:rPr lang="en-US" sz="2400" dirty="0" err="1">
                <a:solidFill>
                  <a:srgbClr val="C00000"/>
                </a:solidFill>
                <a:latin typeface="Arial" pitchFamily="34" charset="0"/>
                <a:cs typeface="Arial" pitchFamily="34" charset="0"/>
              </a:rPr>
              <a:t>cond</a:t>
            </a:r>
            <a:r>
              <a:rPr lang="vi-VN" sz="2400" dirty="0">
                <a:solidFill>
                  <a:srgbClr val="C00000"/>
                </a:solidFill>
                <a:latin typeface="Arial" pitchFamily="34" charset="0"/>
                <a:cs typeface="Arial" pitchFamily="34" charset="0"/>
              </a:rPr>
              <a:t>)</a:t>
            </a:r>
            <a:r>
              <a:rPr lang="en-US" sz="2400" dirty="0">
                <a:solidFill>
                  <a:srgbClr val="C00000"/>
                </a:solidFill>
                <a:latin typeface="Arial" pitchFamily="34" charset="0"/>
                <a:cs typeface="Arial" pitchFamily="34" charset="0"/>
              </a:rPr>
              <a:t>; </a:t>
            </a:r>
            <a:r>
              <a:rPr lang="en-US" sz="2400" dirty="0" err="1">
                <a:solidFill>
                  <a:srgbClr val="C00000"/>
                </a:solidFill>
                <a:latin typeface="Arial" pitchFamily="34" charset="0"/>
                <a:cs typeface="Arial" pitchFamily="34" charset="0"/>
              </a:rPr>
              <a:t>Headloss</a:t>
            </a:r>
            <a:r>
              <a:rPr lang="en-US" sz="2400" dirty="0">
                <a:solidFill>
                  <a:srgbClr val="C00000"/>
                </a:solidFill>
                <a:latin typeface="Arial" pitchFamily="34" charset="0"/>
                <a:cs typeface="Arial" pitchFamily="34" charset="0"/>
              </a:rPr>
              <a:t> formula </a:t>
            </a:r>
            <a:r>
              <a:rPr lang="vi-VN" sz="2400" dirty="0">
                <a:solidFill>
                  <a:srgbClr val="C00000"/>
                </a:solidFill>
                <a:latin typeface="Arial" pitchFamily="34" charset="0"/>
                <a:cs typeface="Arial" pitchFamily="34" charset="0"/>
              </a:rPr>
              <a:t>Darcy-Weisbach (D-W)</a:t>
            </a:r>
            <a:endParaRPr lang="en-US" sz="2400" dirty="0">
              <a:solidFill>
                <a:srgbClr val="C00000"/>
              </a:solidFill>
              <a:latin typeface="Arial" pitchFamily="34" charset="0"/>
              <a:cs typeface="Arial" pitchFamily="34" charset="0"/>
            </a:endParaRPr>
          </a:p>
        </p:txBody>
      </p:sp>
      <p:pic>
        <p:nvPicPr>
          <p:cNvPr id="10" name="Picture 2"/>
          <p:cNvPicPr>
            <a:picLocks noChangeAspect="1" noChangeArrowheads="1"/>
          </p:cNvPicPr>
          <p:nvPr/>
        </p:nvPicPr>
        <p:blipFill>
          <a:blip r:embed="rId6" cstate="print"/>
          <a:srcRect/>
          <a:stretch>
            <a:fillRect/>
          </a:stretch>
        </p:blipFill>
        <p:spPr bwMode="auto">
          <a:xfrm>
            <a:off x="1121002" y="1732443"/>
            <a:ext cx="1958551" cy="2700300"/>
          </a:xfrm>
          <a:prstGeom prst="rect">
            <a:avLst/>
          </a:prstGeom>
          <a:noFill/>
          <a:ln w="9525">
            <a:noFill/>
            <a:miter lim="800000"/>
            <a:headEnd/>
            <a:tailEnd/>
          </a:ln>
        </p:spPr>
      </p:pic>
      <p:pic>
        <p:nvPicPr>
          <p:cNvPr id="11" name="Picture 3"/>
          <p:cNvPicPr>
            <a:picLocks noChangeAspect="1" noChangeArrowheads="1"/>
          </p:cNvPicPr>
          <p:nvPr/>
        </p:nvPicPr>
        <p:blipFill>
          <a:blip r:embed="rId7" cstate="print"/>
          <a:srcRect/>
          <a:stretch>
            <a:fillRect/>
          </a:stretch>
        </p:blipFill>
        <p:spPr bwMode="auto">
          <a:xfrm>
            <a:off x="3672576" y="1713393"/>
            <a:ext cx="1922144" cy="2626112"/>
          </a:xfrm>
          <a:prstGeom prst="rect">
            <a:avLst/>
          </a:prstGeom>
          <a:noFill/>
          <a:ln w="9525">
            <a:noFill/>
            <a:miter lim="800000"/>
            <a:headEnd/>
            <a:tailEnd/>
          </a:ln>
        </p:spPr>
      </p:pic>
      <p:sp>
        <p:nvSpPr>
          <p:cNvPr id="12" name="Right Arrow 11"/>
          <p:cNvSpPr/>
          <p:nvPr/>
        </p:nvSpPr>
        <p:spPr>
          <a:xfrm>
            <a:off x="664497" y="2322067"/>
            <a:ext cx="395536" cy="144016"/>
          </a:xfrm>
          <a:prstGeom prst="rightArrow">
            <a:avLst/>
          </a:prstGeom>
          <a:solidFill>
            <a:srgbClr val="D75078"/>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a:off x="3196668" y="2428182"/>
            <a:ext cx="395536" cy="144016"/>
          </a:xfrm>
          <a:prstGeom prst="rightArrow">
            <a:avLst/>
          </a:prstGeom>
          <a:solidFill>
            <a:srgbClr val="0070C0"/>
          </a:solid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p:cNvPicPr>
            <a:picLocks noChangeAspect="1" noChangeArrowheads="1"/>
          </p:cNvPicPr>
          <p:nvPr/>
        </p:nvPicPr>
        <p:blipFill>
          <a:blip r:embed="rId8" cstate="print"/>
          <a:srcRect/>
          <a:stretch>
            <a:fillRect/>
          </a:stretch>
        </p:blipFill>
        <p:spPr bwMode="auto">
          <a:xfrm>
            <a:off x="8171089" y="3189162"/>
            <a:ext cx="2333625" cy="3695700"/>
          </a:xfrm>
          <a:prstGeom prst="rect">
            <a:avLst/>
          </a:prstGeom>
          <a:noFill/>
          <a:ln w="9525">
            <a:noFill/>
            <a:miter lim="800000"/>
            <a:headEnd/>
            <a:tailEnd/>
          </a:ln>
        </p:spPr>
      </p:pic>
      <p:pic>
        <p:nvPicPr>
          <p:cNvPr id="15" name="Picture 6"/>
          <p:cNvPicPr>
            <a:picLocks noChangeAspect="1" noChangeArrowheads="1"/>
          </p:cNvPicPr>
          <p:nvPr/>
        </p:nvPicPr>
        <p:blipFill>
          <a:blip r:embed="rId9" cstate="print"/>
          <a:srcRect/>
          <a:stretch>
            <a:fillRect/>
          </a:stretch>
        </p:blipFill>
        <p:spPr bwMode="auto">
          <a:xfrm>
            <a:off x="2351235" y="4525981"/>
            <a:ext cx="4197984" cy="2203895"/>
          </a:xfrm>
          <a:prstGeom prst="rect">
            <a:avLst/>
          </a:prstGeom>
          <a:noFill/>
          <a:ln w="9525">
            <a:noFill/>
            <a:miter lim="800000"/>
            <a:headEnd/>
            <a:tailEnd/>
          </a:ln>
        </p:spPr>
      </p:pic>
      <p:cxnSp>
        <p:nvCxnSpPr>
          <p:cNvPr id="16" name="Straight Arrow Connector 15"/>
          <p:cNvCxnSpPr/>
          <p:nvPr/>
        </p:nvCxnSpPr>
        <p:spPr>
          <a:xfrm flipH="1">
            <a:off x="6078583" y="2754891"/>
            <a:ext cx="1436914" cy="167785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8171089" y="2754891"/>
            <a:ext cx="1571625" cy="840147"/>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1622096" y="6557285"/>
            <a:ext cx="1296144" cy="288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7"/>
          <p:cNvPicPr>
            <a:picLocks noChangeAspect="1" noChangeArrowheads="1"/>
          </p:cNvPicPr>
          <p:nvPr/>
        </p:nvPicPr>
        <p:blipFill>
          <a:blip r:embed="rId10" cstate="print"/>
          <a:srcRect/>
          <a:stretch>
            <a:fillRect/>
          </a:stretch>
        </p:blipFill>
        <p:spPr bwMode="auto">
          <a:xfrm>
            <a:off x="1838120" y="5117125"/>
            <a:ext cx="3384000" cy="581638"/>
          </a:xfrm>
          <a:prstGeom prst="rect">
            <a:avLst/>
          </a:prstGeom>
          <a:noFill/>
          <a:ln w="9525">
            <a:noFill/>
            <a:miter lim="800000"/>
            <a:headEnd/>
            <a:tailEnd/>
          </a:ln>
        </p:spPr>
      </p:pic>
      <p:cxnSp>
        <p:nvCxnSpPr>
          <p:cNvPr id="20" name="Straight Arrow Connector 19"/>
          <p:cNvCxnSpPr/>
          <p:nvPr/>
        </p:nvCxnSpPr>
        <p:spPr>
          <a:xfrm flipV="1">
            <a:off x="2054144" y="5477165"/>
            <a:ext cx="1224136" cy="122413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1694104" y="4757085"/>
            <a:ext cx="3744416" cy="1296144"/>
          </a:xfrm>
          <a:prstGeom prst="ellipse">
            <a:avLst/>
          </a:prstGeom>
          <a:noFill/>
          <a:ln w="63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6847673" y="1839167"/>
            <a:ext cx="3772088" cy="830997"/>
          </a:xfrm>
          <a:prstGeom prst="rect">
            <a:avLst/>
          </a:prstGeom>
          <a:solidFill>
            <a:schemeClr val="lt1">
              <a:alpha val="50000"/>
            </a:schemeClr>
          </a:solidFill>
        </p:spPr>
        <p:style>
          <a:lnRef idx="2">
            <a:schemeClr val="accent3"/>
          </a:lnRef>
          <a:fillRef idx="1">
            <a:schemeClr val="lt1"/>
          </a:fillRef>
          <a:effectRef idx="0">
            <a:schemeClr val="accent3"/>
          </a:effectRef>
          <a:fontRef idx="minor">
            <a:schemeClr val="dk1"/>
          </a:fontRef>
        </p:style>
        <p:txBody>
          <a:bodyPr wrap="square">
            <a:spAutoFit/>
          </a:bodyPr>
          <a:lstStyle/>
          <a:p>
            <a:r>
              <a:rPr lang="en-US" sz="1600" dirty="0">
                <a:solidFill>
                  <a:schemeClr val="tx1"/>
                </a:solidFill>
                <a:latin typeface="Arial" pitchFamily="34" charset="0"/>
                <a:cs typeface="Arial" pitchFamily="34" charset="0"/>
              </a:rPr>
              <a:t>After making the basic settings in </a:t>
            </a:r>
            <a:r>
              <a:rPr lang="en-US" sz="1600" b="1" i="1" dirty="0">
                <a:solidFill>
                  <a:srgbClr val="00B050"/>
                </a:solidFill>
                <a:latin typeface="Arial" pitchFamily="34" charset="0"/>
                <a:cs typeface="Arial" pitchFamily="34" charset="0"/>
              </a:rPr>
              <a:t>Hydraulics Options</a:t>
            </a:r>
            <a:r>
              <a:rPr lang="en-US" sz="1600" dirty="0">
                <a:solidFill>
                  <a:schemeClr val="tx1"/>
                </a:solidFill>
                <a:latin typeface="Arial" pitchFamily="34" charset="0"/>
                <a:cs typeface="Arial" pitchFamily="34" charset="0"/>
              </a:rPr>
              <a:t>, the file is saved again. </a:t>
            </a:r>
            <a:r>
              <a:rPr lang="en-US" sz="1600" b="1" dirty="0">
                <a:solidFill>
                  <a:srgbClr val="00B050"/>
                </a:solidFill>
                <a:latin typeface="Arial" pitchFamily="34" charset="0"/>
                <a:cs typeface="Arial" pitchFamily="34" charset="0"/>
              </a:rPr>
              <a:t>Results</a:t>
            </a:r>
            <a:r>
              <a:rPr lang="en-US" sz="1600" dirty="0">
                <a:solidFill>
                  <a:schemeClr val="tx1"/>
                </a:solidFill>
                <a:latin typeface="Arial" pitchFamily="34" charset="0"/>
                <a:cs typeface="Arial" pitchFamily="34" charset="0"/>
              </a:rPr>
              <a:t>:</a:t>
            </a:r>
            <a:endParaRPr lang="ro-RO" sz="1600" dirty="0">
              <a:solidFill>
                <a:schemeClr val="tx2"/>
              </a:solidFill>
              <a:latin typeface="Arial" pitchFamily="34" charset="0"/>
              <a:cs typeface="Arial" pitchFamily="34" charset="0"/>
            </a:endParaRPr>
          </a:p>
        </p:txBody>
      </p:sp>
    </p:spTree>
    <p:extLst>
      <p:ext uri="{BB962C8B-B14F-4D97-AF65-F5344CB8AC3E}">
        <p14:creationId xmlns:p14="http://schemas.microsoft.com/office/powerpoint/2010/main" val="3981777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8" grpId="0" animBg="1"/>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553480" y="889394"/>
            <a:ext cx="9479544" cy="584775"/>
          </a:xfrm>
          <a:prstGeom prst="rect">
            <a:avLst/>
          </a:prstGeom>
          <a:solidFill>
            <a:schemeClr val="bg1">
              <a:alpha val="50000"/>
            </a:schemeClr>
          </a:solidFill>
        </p:spPr>
        <p:txBody>
          <a:bodyPr wrap="square">
            <a:spAutoFit/>
          </a:bodyPr>
          <a:lstStyle/>
          <a:p>
            <a:r>
              <a:rPr lang="en-US" sz="1600" dirty="0">
                <a:latin typeface="Arial" pitchFamily="34" charset="0"/>
                <a:cs typeface="Arial" pitchFamily="34" charset="0"/>
              </a:rPr>
              <a:t>The following view settings are made in </a:t>
            </a:r>
            <a:r>
              <a:rPr lang="en-US" sz="1600" b="1" i="1" dirty="0">
                <a:solidFill>
                  <a:srgbClr val="C00000"/>
                </a:solidFill>
                <a:latin typeface="Arial" pitchFamily="34" charset="0"/>
                <a:cs typeface="Arial" pitchFamily="34" charset="0"/>
              </a:rPr>
              <a:t>View / Options / Map Options </a:t>
            </a:r>
            <a:r>
              <a:rPr lang="en-US" sz="1600" dirty="0">
                <a:latin typeface="Arial" pitchFamily="34" charset="0"/>
                <a:cs typeface="Arial" pitchFamily="34" charset="0"/>
              </a:rPr>
              <a:t>(these settings </a:t>
            </a:r>
            <a:r>
              <a:rPr lang="en-US" sz="1600" b="1" dirty="0">
                <a:latin typeface="Arial" pitchFamily="34" charset="0"/>
                <a:cs typeface="Arial" pitchFamily="34" charset="0"/>
              </a:rPr>
              <a:t>are optional</a:t>
            </a:r>
            <a:r>
              <a:rPr lang="en-US" sz="1600" dirty="0">
                <a:latin typeface="Arial" pitchFamily="34" charset="0"/>
                <a:cs typeface="Arial" pitchFamily="34" charset="0"/>
              </a:rPr>
              <a:t>, the program can run without them).</a:t>
            </a:r>
          </a:p>
        </p:txBody>
      </p:sp>
      <p:grpSp>
        <p:nvGrpSpPr>
          <p:cNvPr id="10" name="Group 9"/>
          <p:cNvGrpSpPr/>
          <p:nvPr/>
        </p:nvGrpSpPr>
        <p:grpSpPr>
          <a:xfrm>
            <a:off x="1553480" y="1508050"/>
            <a:ext cx="3550096" cy="2770287"/>
            <a:chOff x="107504" y="836712"/>
            <a:chExt cx="4369643" cy="3305175"/>
          </a:xfrm>
        </p:grpSpPr>
        <p:pic>
          <p:nvPicPr>
            <p:cNvPr id="11" name="Picture 2"/>
            <p:cNvPicPr>
              <a:picLocks noChangeAspect="1" noChangeArrowheads="1"/>
            </p:cNvPicPr>
            <p:nvPr/>
          </p:nvPicPr>
          <p:blipFill>
            <a:blip r:embed="rId6" cstate="print"/>
            <a:srcRect/>
            <a:stretch>
              <a:fillRect/>
            </a:stretch>
          </p:blipFill>
          <p:spPr bwMode="auto">
            <a:xfrm>
              <a:off x="107504" y="836712"/>
              <a:ext cx="2981325" cy="3305175"/>
            </a:xfrm>
            <a:prstGeom prst="rect">
              <a:avLst/>
            </a:prstGeom>
            <a:noFill/>
            <a:ln w="9525">
              <a:noFill/>
              <a:miter lim="800000"/>
              <a:headEnd/>
              <a:tailEnd/>
            </a:ln>
          </p:spPr>
        </p:pic>
        <p:sp>
          <p:nvSpPr>
            <p:cNvPr id="12" name="Right Arrow 11"/>
            <p:cNvSpPr/>
            <p:nvPr/>
          </p:nvSpPr>
          <p:spPr>
            <a:xfrm>
              <a:off x="323528" y="3861048"/>
              <a:ext cx="360040" cy="144016"/>
            </a:xfrm>
            <a:prstGeom prst="rightArrow">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8"/>
            <p:cNvPicPr>
              <a:picLocks noChangeAspect="1" noChangeArrowheads="1"/>
            </p:cNvPicPr>
            <p:nvPr/>
          </p:nvPicPr>
          <p:blipFill>
            <a:blip r:embed="rId7" cstate="print"/>
            <a:srcRect/>
            <a:stretch>
              <a:fillRect/>
            </a:stretch>
          </p:blipFill>
          <p:spPr bwMode="auto">
            <a:xfrm>
              <a:off x="3419872" y="1556792"/>
              <a:ext cx="1057275" cy="2371725"/>
            </a:xfrm>
            <a:prstGeom prst="rect">
              <a:avLst/>
            </a:prstGeom>
            <a:noFill/>
            <a:ln w="9525">
              <a:noFill/>
              <a:miter lim="800000"/>
              <a:headEnd/>
              <a:tailEnd/>
            </a:ln>
          </p:spPr>
        </p:pic>
        <p:sp>
          <p:nvSpPr>
            <p:cNvPr id="14" name="Oval 13"/>
            <p:cNvSpPr/>
            <p:nvPr/>
          </p:nvSpPr>
          <p:spPr>
            <a:xfrm>
              <a:off x="3491880" y="1988840"/>
              <a:ext cx="720080" cy="288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3500264" y="2285256"/>
              <a:ext cx="711696" cy="27964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3491880" y="2924944"/>
              <a:ext cx="792088"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3491880" y="3573016"/>
              <a:ext cx="936104" cy="360040"/>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p:cNvCxnSpPr/>
            <p:nvPr/>
          </p:nvCxnSpPr>
          <p:spPr>
            <a:xfrm flipV="1">
              <a:off x="2123728" y="1772816"/>
              <a:ext cx="1296144" cy="216024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p:cNvGrpSpPr/>
          <p:nvPr/>
        </p:nvGrpSpPr>
        <p:grpSpPr>
          <a:xfrm>
            <a:off x="7693918" y="1431167"/>
            <a:ext cx="2499320" cy="3000062"/>
            <a:chOff x="5436496" y="775508"/>
            <a:chExt cx="3600000" cy="3589596"/>
          </a:xfrm>
        </p:grpSpPr>
        <p:pic>
          <p:nvPicPr>
            <p:cNvPr id="20" name="Picture 5"/>
            <p:cNvPicPr>
              <a:picLocks noChangeAspect="1" noChangeArrowheads="1"/>
            </p:cNvPicPr>
            <p:nvPr/>
          </p:nvPicPr>
          <p:blipFill>
            <a:blip r:embed="rId8" cstate="print"/>
            <a:srcRect/>
            <a:stretch>
              <a:fillRect/>
            </a:stretch>
          </p:blipFill>
          <p:spPr bwMode="auto">
            <a:xfrm>
              <a:off x="5436496" y="775508"/>
              <a:ext cx="3600000" cy="3589596"/>
            </a:xfrm>
            <a:prstGeom prst="rect">
              <a:avLst/>
            </a:prstGeom>
            <a:noFill/>
            <a:ln w="9525">
              <a:noFill/>
              <a:miter lim="800000"/>
              <a:headEnd/>
              <a:tailEnd/>
            </a:ln>
          </p:spPr>
        </p:pic>
        <p:cxnSp>
          <p:nvCxnSpPr>
            <p:cNvPr id="21" name="Straight Arrow Connector 20"/>
            <p:cNvCxnSpPr/>
            <p:nvPr/>
          </p:nvCxnSpPr>
          <p:spPr>
            <a:xfrm flipV="1">
              <a:off x="6588224" y="1700808"/>
              <a:ext cx="432048" cy="648072"/>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804248" y="2276872"/>
              <a:ext cx="288032" cy="1440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6444208" y="2708920"/>
              <a:ext cx="1440160" cy="720080"/>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24" name="Group 23"/>
          <p:cNvGrpSpPr/>
          <p:nvPr/>
        </p:nvGrpSpPr>
        <p:grpSpPr>
          <a:xfrm>
            <a:off x="1963783" y="4520842"/>
            <a:ext cx="7296192" cy="2286000"/>
            <a:chOff x="323808" y="4338000"/>
            <a:chExt cx="8280640" cy="2520000"/>
          </a:xfrm>
        </p:grpSpPr>
        <p:pic>
          <p:nvPicPr>
            <p:cNvPr id="25" name="Picture 3"/>
            <p:cNvPicPr>
              <a:picLocks noChangeAspect="1" noChangeArrowheads="1"/>
            </p:cNvPicPr>
            <p:nvPr/>
          </p:nvPicPr>
          <p:blipFill>
            <a:blip r:embed="rId9" cstate="print"/>
            <a:srcRect/>
            <a:stretch>
              <a:fillRect/>
            </a:stretch>
          </p:blipFill>
          <p:spPr bwMode="auto">
            <a:xfrm>
              <a:off x="323808" y="4338000"/>
              <a:ext cx="2520000" cy="2520000"/>
            </a:xfrm>
            <a:prstGeom prst="rect">
              <a:avLst/>
            </a:prstGeom>
            <a:noFill/>
            <a:ln w="9525">
              <a:noFill/>
              <a:miter lim="800000"/>
              <a:headEnd/>
              <a:tailEnd/>
            </a:ln>
          </p:spPr>
        </p:pic>
        <p:pic>
          <p:nvPicPr>
            <p:cNvPr id="26" name="Picture 4"/>
            <p:cNvPicPr>
              <a:picLocks noChangeAspect="1" noChangeArrowheads="1"/>
            </p:cNvPicPr>
            <p:nvPr/>
          </p:nvPicPr>
          <p:blipFill>
            <a:blip r:embed="rId10" cstate="print"/>
            <a:srcRect/>
            <a:stretch>
              <a:fillRect/>
            </a:stretch>
          </p:blipFill>
          <p:spPr bwMode="auto">
            <a:xfrm>
              <a:off x="3204128" y="4345371"/>
              <a:ext cx="2520000" cy="2512629"/>
            </a:xfrm>
            <a:prstGeom prst="rect">
              <a:avLst/>
            </a:prstGeom>
            <a:noFill/>
            <a:ln w="9525">
              <a:noFill/>
              <a:miter lim="800000"/>
              <a:headEnd/>
              <a:tailEnd/>
            </a:ln>
          </p:spPr>
        </p:pic>
        <p:pic>
          <p:nvPicPr>
            <p:cNvPr id="27" name="Picture 6"/>
            <p:cNvPicPr>
              <a:picLocks noChangeAspect="1" noChangeArrowheads="1"/>
            </p:cNvPicPr>
            <p:nvPr/>
          </p:nvPicPr>
          <p:blipFill>
            <a:blip r:embed="rId11" cstate="print"/>
            <a:srcRect/>
            <a:stretch>
              <a:fillRect/>
            </a:stretch>
          </p:blipFill>
          <p:spPr bwMode="auto">
            <a:xfrm>
              <a:off x="6084448" y="4338000"/>
              <a:ext cx="2520000" cy="2520000"/>
            </a:xfrm>
            <a:prstGeom prst="rect">
              <a:avLst/>
            </a:prstGeom>
            <a:noFill/>
            <a:ln w="9525">
              <a:noFill/>
              <a:miter lim="800000"/>
              <a:headEnd/>
              <a:tailEnd/>
            </a:ln>
          </p:spPr>
        </p:pic>
        <p:cxnSp>
          <p:nvCxnSpPr>
            <p:cNvPr id="28" name="Straight Arrow Connector 27"/>
            <p:cNvCxnSpPr/>
            <p:nvPr/>
          </p:nvCxnSpPr>
          <p:spPr>
            <a:xfrm>
              <a:off x="1331640" y="4725144"/>
              <a:ext cx="360040" cy="14401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4139952" y="4941168"/>
              <a:ext cx="360040" cy="72008"/>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flipV="1">
              <a:off x="6804248" y="5085184"/>
              <a:ext cx="504056" cy="864096"/>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V="1">
              <a:off x="7020272" y="5805264"/>
              <a:ext cx="864096" cy="21602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528918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3122370" y="931488"/>
            <a:ext cx="5334000" cy="461665"/>
          </a:xfrm>
          <a:prstGeom prst="rect">
            <a:avLst/>
          </a:prstGeom>
          <a:solidFill>
            <a:schemeClr val="bg1">
              <a:alpha val="50000"/>
            </a:schemeClr>
          </a:solidFill>
        </p:spPr>
        <p:txBody>
          <a:bodyPr wrap="square">
            <a:spAutoFit/>
          </a:bodyPr>
          <a:lstStyle/>
          <a:p>
            <a:pPr algn="ctr"/>
            <a:r>
              <a:rPr lang="en-US" sz="2400" b="1" dirty="0">
                <a:solidFill>
                  <a:srgbClr val="C00000"/>
                </a:solidFill>
                <a:latin typeface="Arial" pitchFamily="34" charset="0"/>
                <a:cs typeface="Arial" pitchFamily="34" charset="0"/>
              </a:rPr>
              <a:t>The </a:t>
            </a:r>
            <a:r>
              <a:rPr lang="ro-RO" sz="2400" b="1" dirty="0">
                <a:solidFill>
                  <a:srgbClr val="C00000"/>
                </a:solidFill>
                <a:latin typeface="Arial" pitchFamily="34" charset="0"/>
                <a:cs typeface="Arial" pitchFamily="34" charset="0"/>
              </a:rPr>
              <a:t>Toolbar</a:t>
            </a:r>
            <a:endParaRPr lang="en-US" sz="2400" dirty="0">
              <a:solidFill>
                <a:srgbClr val="C00000"/>
              </a:solidFill>
              <a:latin typeface="Arial" pitchFamily="34" charset="0"/>
              <a:cs typeface="Arial" pitchFamily="34" charset="0"/>
            </a:endParaRPr>
          </a:p>
        </p:txBody>
      </p:sp>
      <p:pic>
        <p:nvPicPr>
          <p:cNvPr id="10" name="Picture 9" descr="Fig.3.6.png"/>
          <p:cNvPicPr>
            <a:picLocks noChangeAspect="1"/>
          </p:cNvPicPr>
          <p:nvPr/>
        </p:nvPicPr>
        <p:blipFill>
          <a:blip r:embed="rId6" cstate="print"/>
          <a:stretch>
            <a:fillRect/>
          </a:stretch>
        </p:blipFill>
        <p:spPr>
          <a:xfrm>
            <a:off x="2704185" y="1520135"/>
            <a:ext cx="6170370" cy="3289384"/>
          </a:xfrm>
          <a:prstGeom prst="rect">
            <a:avLst/>
          </a:prstGeom>
        </p:spPr>
      </p:pic>
      <p:sp>
        <p:nvSpPr>
          <p:cNvPr id="11" name="Rectangle 10"/>
          <p:cNvSpPr/>
          <p:nvPr/>
        </p:nvSpPr>
        <p:spPr>
          <a:xfrm>
            <a:off x="360137" y="5169921"/>
            <a:ext cx="8644525" cy="1323439"/>
          </a:xfrm>
          <a:prstGeom prst="rect">
            <a:avLst/>
          </a:prstGeom>
          <a:solidFill>
            <a:schemeClr val="bg1">
              <a:alpha val="50000"/>
            </a:schemeClr>
          </a:solidFill>
        </p:spPr>
        <p:txBody>
          <a:bodyPr wrap="square">
            <a:spAutoFit/>
          </a:bodyPr>
          <a:lstStyle/>
          <a:p>
            <a:r>
              <a:rPr lang="en-US" sz="1600" dirty="0">
                <a:latin typeface="Arial" pitchFamily="34" charset="0"/>
                <a:cs typeface="Arial" pitchFamily="34" charset="0"/>
              </a:rPr>
              <a:t>	</a:t>
            </a:r>
            <a:r>
              <a:rPr lang="en-US" sz="1600" b="1" dirty="0">
                <a:solidFill>
                  <a:srgbClr val="FF0000"/>
                </a:solidFill>
                <a:latin typeface="Arial" pitchFamily="34" charset="0"/>
                <a:cs typeface="Arial" pitchFamily="34" charset="0"/>
              </a:rPr>
              <a:t>Note</a:t>
            </a:r>
            <a:r>
              <a:rPr lang="en-US" sz="1600" dirty="0">
                <a:latin typeface="Arial" pitchFamily="34" charset="0"/>
                <a:cs typeface="Arial" pitchFamily="34" charset="0"/>
              </a:rPr>
              <a:t> that there are </a:t>
            </a:r>
            <a:r>
              <a:rPr lang="en-US" sz="1600" b="1" dirty="0">
                <a:latin typeface="Arial" pitchFamily="34" charset="0"/>
                <a:cs typeface="Arial" pitchFamily="34" charset="0"/>
              </a:rPr>
              <a:t>two types of tanks in EPANET</a:t>
            </a:r>
            <a:r>
              <a:rPr lang="en-US" sz="1600" dirty="0">
                <a:latin typeface="Arial" pitchFamily="34" charset="0"/>
                <a:cs typeface="Arial" pitchFamily="34" charset="0"/>
              </a:rPr>
              <a:t>:</a:t>
            </a:r>
          </a:p>
          <a:p>
            <a:pPr marL="285750" indent="-285750">
              <a:buFont typeface="Arial" panose="020B0604020202020204" pitchFamily="34" charset="0"/>
              <a:buChar char="•"/>
            </a:pPr>
            <a:r>
              <a:rPr lang="en-US" sz="1600" dirty="0">
                <a:latin typeface="Arial" pitchFamily="34" charset="0"/>
                <a:cs typeface="Arial" pitchFamily="34" charset="0"/>
              </a:rPr>
              <a:t>one is called a </a:t>
            </a:r>
            <a:r>
              <a:rPr lang="en-US" sz="1600" b="1" i="1" dirty="0">
                <a:latin typeface="Arial" pitchFamily="34" charset="0"/>
                <a:cs typeface="Arial" pitchFamily="34" charset="0"/>
              </a:rPr>
              <a:t>Reservoir</a:t>
            </a:r>
            <a:r>
              <a:rPr lang="en-US" sz="1600" dirty="0">
                <a:latin typeface="Arial" pitchFamily="34" charset="0"/>
                <a:cs typeface="Arial" pitchFamily="34" charset="0"/>
              </a:rPr>
              <a:t> and is an infinite external source of water to the network, for example a basin (or lakes, or river, or aquifer);</a:t>
            </a:r>
          </a:p>
          <a:p>
            <a:pPr marL="285750" indent="-285750">
              <a:buFont typeface="Arial" panose="020B0604020202020204" pitchFamily="34" charset="0"/>
              <a:buChar char="•"/>
            </a:pPr>
            <a:r>
              <a:rPr lang="en-US" sz="1600" dirty="0">
                <a:latin typeface="Arial" pitchFamily="34" charset="0"/>
                <a:cs typeface="Arial" pitchFamily="34" charset="0"/>
              </a:rPr>
              <a:t>another is called </a:t>
            </a:r>
            <a:r>
              <a:rPr lang="en-US" sz="1600" b="1" i="1" dirty="0">
                <a:latin typeface="Arial" pitchFamily="34" charset="0"/>
                <a:cs typeface="Arial" pitchFamily="34" charset="0"/>
              </a:rPr>
              <a:t>Tank</a:t>
            </a:r>
            <a:r>
              <a:rPr lang="en-US" sz="1600" dirty="0">
                <a:latin typeface="Arial" pitchFamily="34" charset="0"/>
                <a:cs typeface="Arial" pitchFamily="34" charset="0"/>
              </a:rPr>
              <a:t> and is a reservoir with a storage volume which can vary with time during a </a:t>
            </a:r>
            <a:r>
              <a:rPr lang="en-US" sz="1600" dirty="0" err="1">
                <a:latin typeface="Arial" pitchFamily="34" charset="0"/>
                <a:cs typeface="Arial" pitchFamily="34" charset="0"/>
              </a:rPr>
              <a:t>simulation.For</a:t>
            </a:r>
            <a:r>
              <a:rPr lang="en-US" sz="1600" dirty="0">
                <a:latin typeface="Arial" pitchFamily="34" charset="0"/>
                <a:cs typeface="Arial" pitchFamily="34" charset="0"/>
              </a:rPr>
              <a:t> the application in this course, a </a:t>
            </a:r>
            <a:r>
              <a:rPr lang="en-US" sz="1600" b="1" i="1" dirty="0">
                <a:latin typeface="Arial" pitchFamily="34" charset="0"/>
                <a:cs typeface="Arial" pitchFamily="34" charset="0"/>
              </a:rPr>
              <a:t>Reservoir</a:t>
            </a:r>
            <a:r>
              <a:rPr lang="en-US" sz="1600" dirty="0">
                <a:latin typeface="Arial" pitchFamily="34" charset="0"/>
                <a:cs typeface="Arial" pitchFamily="34" charset="0"/>
              </a:rPr>
              <a:t> must be selected.</a:t>
            </a:r>
            <a:endParaRPr lang="ro-RO" sz="1600" dirty="0">
              <a:latin typeface="Arial" pitchFamily="34" charset="0"/>
              <a:cs typeface="Arial" pitchFamily="34" charset="0"/>
            </a:endParaRPr>
          </a:p>
        </p:txBody>
      </p:sp>
    </p:spTree>
    <p:extLst>
      <p:ext uri="{BB962C8B-B14F-4D97-AF65-F5344CB8AC3E}">
        <p14:creationId xmlns:p14="http://schemas.microsoft.com/office/powerpoint/2010/main" val="863953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284250" y="919310"/>
            <a:ext cx="8565034" cy="1077218"/>
          </a:xfrm>
          <a:prstGeom prst="rect">
            <a:avLst/>
          </a:prstGeom>
          <a:solidFill>
            <a:schemeClr val="bg1">
              <a:alpha val="50000"/>
            </a:schemeClr>
          </a:solidFill>
        </p:spPr>
        <p:txBody>
          <a:bodyPr wrap="square">
            <a:spAutoFit/>
          </a:bodyPr>
          <a:lstStyle/>
          <a:p>
            <a:pPr algn="just"/>
            <a:r>
              <a:rPr lang="en-US" sz="1600" b="1" dirty="0">
                <a:latin typeface="Arial" pitchFamily="34" charset="0"/>
                <a:cs typeface="Arial" pitchFamily="34" charset="0"/>
              </a:rPr>
              <a:t>	</a:t>
            </a:r>
            <a:r>
              <a:rPr lang="en-US" sz="1600" dirty="0">
                <a:latin typeface="Arial" pitchFamily="34" charset="0"/>
                <a:cs typeface="Arial" pitchFamily="34" charset="0"/>
              </a:rPr>
              <a:t>The </a:t>
            </a:r>
            <a:r>
              <a:rPr lang="en-US" sz="1600" b="1" dirty="0">
                <a:latin typeface="Arial" pitchFamily="34" charset="0"/>
                <a:cs typeface="Arial" pitchFamily="34" charset="0"/>
              </a:rPr>
              <a:t>network can be draw</a:t>
            </a:r>
            <a:r>
              <a:rPr lang="en-US" sz="1600" dirty="0">
                <a:latin typeface="Arial" pitchFamily="34" charset="0"/>
                <a:cs typeface="Arial" pitchFamily="34" charset="0"/>
              </a:rPr>
              <a:t>, using the graphical symbols in the </a:t>
            </a:r>
            <a:r>
              <a:rPr lang="en-US" sz="1600" b="1" i="1" dirty="0">
                <a:latin typeface="Arial" pitchFamily="34" charset="0"/>
                <a:cs typeface="Arial" pitchFamily="34" charset="0"/>
              </a:rPr>
              <a:t>Toolbar</a:t>
            </a:r>
            <a:r>
              <a:rPr lang="en-US" sz="1600" dirty="0">
                <a:latin typeface="Arial" pitchFamily="34" charset="0"/>
                <a:cs typeface="Arial" pitchFamily="34" charset="0"/>
              </a:rPr>
              <a:t>: At first add the reservoir R (</a:t>
            </a:r>
            <a:r>
              <a:rPr lang="en-US" sz="1600" i="1" dirty="0">
                <a:solidFill>
                  <a:srgbClr val="C00000"/>
                </a:solidFill>
                <a:latin typeface="Arial" pitchFamily="34" charset="0"/>
                <a:cs typeface="Arial" pitchFamily="34" charset="0"/>
              </a:rPr>
              <a:t>Add Reservoir</a:t>
            </a:r>
            <a:r>
              <a:rPr lang="en-US" sz="1600" dirty="0">
                <a:latin typeface="Arial" pitchFamily="34" charset="0"/>
                <a:cs typeface="Arial" pitchFamily="34" charset="0"/>
              </a:rPr>
              <a:t>) and the 7 consumption nodes (</a:t>
            </a:r>
            <a:r>
              <a:rPr lang="en-US" sz="1600" i="1" dirty="0">
                <a:solidFill>
                  <a:srgbClr val="C00000"/>
                </a:solidFill>
                <a:latin typeface="Arial" pitchFamily="34" charset="0"/>
                <a:cs typeface="Arial" pitchFamily="34" charset="0"/>
              </a:rPr>
              <a:t>Add </a:t>
            </a:r>
            <a:r>
              <a:rPr lang="en-US" sz="1600" i="1" dirty="0" err="1">
                <a:solidFill>
                  <a:srgbClr val="C00000"/>
                </a:solidFill>
                <a:latin typeface="Arial" pitchFamily="34" charset="0"/>
                <a:cs typeface="Arial" pitchFamily="34" charset="0"/>
              </a:rPr>
              <a:t>Jonctions</a:t>
            </a:r>
            <a:r>
              <a:rPr lang="en-US" sz="1600" dirty="0">
                <a:latin typeface="Arial" pitchFamily="34" charset="0"/>
                <a:cs typeface="Arial" pitchFamily="34" charset="0"/>
              </a:rPr>
              <a:t>) on the map, then add the pipes (</a:t>
            </a:r>
            <a:r>
              <a:rPr lang="en-US" sz="1600" i="1" dirty="0">
                <a:solidFill>
                  <a:srgbClr val="C00000"/>
                </a:solidFill>
                <a:latin typeface="Arial" pitchFamily="34" charset="0"/>
                <a:cs typeface="Arial" pitchFamily="34" charset="0"/>
              </a:rPr>
              <a:t>Add Pipes</a:t>
            </a:r>
            <a:r>
              <a:rPr lang="en-US" sz="1600" dirty="0">
                <a:latin typeface="Arial" pitchFamily="34" charset="0"/>
                <a:cs typeface="Arial" pitchFamily="34" charset="0"/>
              </a:rPr>
              <a:t>), connecting the pipe by clicking between the reservoir and an adjacent node, respectively, between two consecutive nodes.</a:t>
            </a:r>
            <a:endParaRPr lang="ro-RO" sz="1600" dirty="0">
              <a:latin typeface="Arial" pitchFamily="34" charset="0"/>
              <a:cs typeface="Arial" pitchFamily="34" charset="0"/>
            </a:endParaRPr>
          </a:p>
        </p:txBody>
      </p:sp>
      <p:grpSp>
        <p:nvGrpSpPr>
          <p:cNvPr id="10" name="Group 9"/>
          <p:cNvGrpSpPr/>
          <p:nvPr/>
        </p:nvGrpSpPr>
        <p:grpSpPr>
          <a:xfrm>
            <a:off x="898104" y="2481081"/>
            <a:ext cx="3859088" cy="3892365"/>
            <a:chOff x="179512" y="1556792"/>
            <a:chExt cx="4320000" cy="3688302"/>
          </a:xfrm>
        </p:grpSpPr>
        <p:pic>
          <p:nvPicPr>
            <p:cNvPr id="11" name="Picture 2"/>
            <p:cNvPicPr>
              <a:picLocks noChangeAspect="1" noChangeArrowheads="1"/>
            </p:cNvPicPr>
            <p:nvPr/>
          </p:nvPicPr>
          <p:blipFill>
            <a:blip r:embed="rId6" cstate="print"/>
            <a:srcRect/>
            <a:stretch>
              <a:fillRect/>
            </a:stretch>
          </p:blipFill>
          <p:spPr bwMode="auto">
            <a:xfrm>
              <a:off x="179512" y="1556792"/>
              <a:ext cx="4320000" cy="3688302"/>
            </a:xfrm>
            <a:prstGeom prst="rect">
              <a:avLst/>
            </a:prstGeom>
            <a:noFill/>
            <a:ln w="9525">
              <a:solidFill>
                <a:schemeClr val="accent1"/>
              </a:solidFill>
              <a:miter lim="800000"/>
              <a:headEnd/>
              <a:tailEnd/>
            </a:ln>
          </p:spPr>
        </p:pic>
        <p:cxnSp>
          <p:nvCxnSpPr>
            <p:cNvPr id="12" name="Straight Arrow Connector 11"/>
            <p:cNvCxnSpPr/>
            <p:nvPr/>
          </p:nvCxnSpPr>
          <p:spPr>
            <a:xfrm flipH="1">
              <a:off x="683568" y="1772816"/>
              <a:ext cx="1656184" cy="576064"/>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2123728" y="1772816"/>
              <a:ext cx="1224136" cy="1584176"/>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123728" y="1772816"/>
              <a:ext cx="0" cy="57606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683568" y="1772816"/>
              <a:ext cx="1440160" cy="3240360"/>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p:cNvGrpSpPr/>
          <p:nvPr/>
        </p:nvGrpSpPr>
        <p:grpSpPr>
          <a:xfrm>
            <a:off x="6340883" y="2341689"/>
            <a:ext cx="4267200" cy="4078384"/>
            <a:chOff x="4716016" y="2780928"/>
            <a:chExt cx="4320000" cy="3822078"/>
          </a:xfrm>
        </p:grpSpPr>
        <p:pic>
          <p:nvPicPr>
            <p:cNvPr id="17" name="Picture 3"/>
            <p:cNvPicPr>
              <a:picLocks noChangeAspect="1" noChangeArrowheads="1"/>
            </p:cNvPicPr>
            <p:nvPr/>
          </p:nvPicPr>
          <p:blipFill>
            <a:blip r:embed="rId7" cstate="print"/>
            <a:srcRect/>
            <a:stretch>
              <a:fillRect/>
            </a:stretch>
          </p:blipFill>
          <p:spPr bwMode="auto">
            <a:xfrm>
              <a:off x="4716016" y="2780928"/>
              <a:ext cx="4320000" cy="3822078"/>
            </a:xfrm>
            <a:prstGeom prst="rect">
              <a:avLst/>
            </a:prstGeom>
            <a:noFill/>
            <a:ln w="9525">
              <a:solidFill>
                <a:schemeClr val="accent1"/>
              </a:solidFill>
              <a:miter lim="800000"/>
              <a:headEnd/>
              <a:tailEnd/>
            </a:ln>
          </p:spPr>
        </p:pic>
        <p:cxnSp>
          <p:nvCxnSpPr>
            <p:cNvPr id="18" name="Straight Arrow Connector 17"/>
            <p:cNvCxnSpPr/>
            <p:nvPr/>
          </p:nvCxnSpPr>
          <p:spPr>
            <a:xfrm flipH="1">
              <a:off x="5796136" y="3068960"/>
              <a:ext cx="1440160" cy="57606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292080" y="3068960"/>
              <a:ext cx="1944216" cy="1368152"/>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7308304" y="3068960"/>
              <a:ext cx="720080" cy="576064"/>
            </a:xfrm>
            <a:prstGeom prst="straightConnector1">
              <a:avLst/>
            </a:prstGeom>
            <a:ln>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334205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2753975" y="1006999"/>
            <a:ext cx="8382000" cy="830997"/>
          </a:xfrm>
          <a:prstGeom prst="rect">
            <a:avLst/>
          </a:prstGeom>
          <a:solidFill>
            <a:schemeClr val="bg1">
              <a:alpha val="50000"/>
            </a:schemeClr>
          </a:solidFill>
        </p:spPr>
        <p:txBody>
          <a:bodyPr wrap="square">
            <a:spAutoFit/>
          </a:bodyPr>
          <a:lstStyle/>
          <a:p>
            <a:pPr algn="just"/>
            <a:r>
              <a:rPr lang="en-US" sz="1600" dirty="0">
                <a:latin typeface="Arial" pitchFamily="34" charset="0"/>
                <a:cs typeface="Arial" pitchFamily="34" charset="0"/>
              </a:rPr>
              <a:t>After drawing the network</a:t>
            </a:r>
            <a:r>
              <a:rPr lang="en-US" sz="1600" b="1" dirty="0">
                <a:latin typeface="Arial" pitchFamily="34" charset="0"/>
                <a:cs typeface="Arial" pitchFamily="34" charset="0"/>
              </a:rPr>
              <a:t>, set the properties of the network components</a:t>
            </a:r>
            <a:r>
              <a:rPr lang="en-US" sz="1600" dirty="0">
                <a:latin typeface="Arial" pitchFamily="34" charset="0"/>
                <a:cs typeface="Arial" pitchFamily="34" charset="0"/>
              </a:rPr>
              <a:t>:</a:t>
            </a:r>
          </a:p>
          <a:p>
            <a:pPr marL="285750" indent="-285750" algn="just">
              <a:buFont typeface="Wingdings" panose="05000000000000000000" pitchFamily="2" charset="2"/>
              <a:buChar char=""/>
            </a:pPr>
            <a:r>
              <a:rPr lang="en-US" sz="1600" dirty="0">
                <a:latin typeface="Arial" pitchFamily="34" charset="0"/>
                <a:cs typeface="Arial" pitchFamily="34" charset="0"/>
              </a:rPr>
              <a:t>For the 10 pipes, the length (</a:t>
            </a:r>
            <a:r>
              <a:rPr lang="en-US" sz="1600" i="1" dirty="0">
                <a:solidFill>
                  <a:srgbClr val="C00000"/>
                </a:solidFill>
                <a:latin typeface="Arial" pitchFamily="34" charset="0"/>
                <a:cs typeface="Arial" pitchFamily="34" charset="0"/>
              </a:rPr>
              <a:t>Length</a:t>
            </a:r>
            <a:r>
              <a:rPr lang="en-US" sz="1600" dirty="0">
                <a:latin typeface="Arial" pitchFamily="34" charset="0"/>
                <a:cs typeface="Arial" pitchFamily="34" charset="0"/>
              </a:rPr>
              <a:t>) in meters, the diameter (</a:t>
            </a:r>
            <a:r>
              <a:rPr lang="en-US" sz="1600" i="1" dirty="0">
                <a:solidFill>
                  <a:srgbClr val="C00000"/>
                </a:solidFill>
                <a:latin typeface="Arial" pitchFamily="34" charset="0"/>
                <a:cs typeface="Arial" pitchFamily="34" charset="0"/>
              </a:rPr>
              <a:t>Diameter</a:t>
            </a:r>
            <a:r>
              <a:rPr lang="en-US" sz="1600" dirty="0">
                <a:latin typeface="Arial" pitchFamily="34" charset="0"/>
                <a:cs typeface="Arial" pitchFamily="34" charset="0"/>
              </a:rPr>
              <a:t>) in mm and the roughness (</a:t>
            </a:r>
            <a:r>
              <a:rPr lang="en-US" sz="1600" i="1" dirty="0">
                <a:solidFill>
                  <a:srgbClr val="C00000"/>
                </a:solidFill>
                <a:latin typeface="Arial" pitchFamily="34" charset="0"/>
                <a:cs typeface="Arial" pitchFamily="34" charset="0"/>
              </a:rPr>
              <a:t>Roughness</a:t>
            </a:r>
            <a:r>
              <a:rPr lang="en-US" sz="1600" dirty="0">
                <a:latin typeface="Arial" pitchFamily="34" charset="0"/>
                <a:cs typeface="Arial" pitchFamily="34" charset="0"/>
              </a:rPr>
              <a:t>) in mm.</a:t>
            </a:r>
          </a:p>
        </p:txBody>
      </p:sp>
      <p:sp>
        <p:nvSpPr>
          <p:cNvPr id="10" name="Rectangle 9"/>
          <p:cNvSpPr/>
          <p:nvPr/>
        </p:nvSpPr>
        <p:spPr>
          <a:xfrm>
            <a:off x="2994397" y="2389348"/>
            <a:ext cx="9116623" cy="830997"/>
          </a:xfrm>
          <a:prstGeom prst="rect">
            <a:avLst/>
          </a:prstGeom>
          <a:solidFill>
            <a:schemeClr val="bg1">
              <a:alpha val="50000"/>
            </a:schemeClr>
          </a:solidFill>
        </p:spPr>
        <p:txBody>
          <a:bodyPr wrap="square">
            <a:spAutoFit/>
          </a:bodyPr>
          <a:lstStyle/>
          <a:p>
            <a:pPr lvl="0" algn="just">
              <a:spcBef>
                <a:spcPct val="20000"/>
              </a:spcBef>
              <a:defRPr/>
            </a:pPr>
            <a:r>
              <a:rPr lang="en-US" sz="1600" dirty="0">
                <a:latin typeface="Arial" pitchFamily="34" charset="0"/>
                <a:cs typeface="Arial" pitchFamily="34" charset="0"/>
              </a:rPr>
              <a:t>The </a:t>
            </a:r>
            <a:r>
              <a:rPr lang="en-US" sz="1600" i="1" dirty="0">
                <a:solidFill>
                  <a:srgbClr val="C00000"/>
                </a:solidFill>
                <a:latin typeface="Arial" pitchFamily="34" charset="0"/>
                <a:cs typeface="Arial" pitchFamily="34" charset="0"/>
              </a:rPr>
              <a:t>Roughness </a:t>
            </a:r>
            <a:r>
              <a:rPr lang="en-US" sz="1600" dirty="0">
                <a:latin typeface="Arial" pitchFamily="34" charset="0"/>
                <a:cs typeface="Arial" pitchFamily="34" charset="0"/>
              </a:rPr>
              <a:t>have the same value for all pipes so it can be set with </a:t>
            </a:r>
            <a:r>
              <a:rPr lang="en-US" sz="1600" i="1" dirty="0">
                <a:solidFill>
                  <a:srgbClr val="C00000"/>
                </a:solidFill>
                <a:latin typeface="Arial" pitchFamily="34" charset="0"/>
                <a:cs typeface="Arial" pitchFamily="34" charset="0"/>
              </a:rPr>
              <a:t>Group Editor</a:t>
            </a:r>
            <a:r>
              <a:rPr lang="en-US" sz="1600" dirty="0">
                <a:latin typeface="Arial" pitchFamily="34" charset="0"/>
                <a:cs typeface="Arial" pitchFamily="34" charset="0"/>
              </a:rPr>
              <a:t>, via </a:t>
            </a:r>
            <a:r>
              <a:rPr lang="en-US" sz="1600" i="1" dirty="0">
                <a:solidFill>
                  <a:srgbClr val="C00000"/>
                </a:solidFill>
                <a:latin typeface="Arial" pitchFamily="34" charset="0"/>
                <a:cs typeface="Arial" pitchFamily="34" charset="0"/>
              </a:rPr>
              <a:t>Edit / Select Region</a:t>
            </a:r>
            <a:r>
              <a:rPr lang="en-US" sz="1600" dirty="0">
                <a:latin typeface="Arial" pitchFamily="34" charset="0"/>
                <a:cs typeface="Arial" pitchFamily="34" charset="0"/>
              </a:rPr>
              <a:t>, then </a:t>
            </a:r>
            <a:r>
              <a:rPr lang="en-US" sz="1600" i="1" dirty="0">
                <a:solidFill>
                  <a:srgbClr val="C00000"/>
                </a:solidFill>
                <a:latin typeface="Arial" pitchFamily="34" charset="0"/>
                <a:cs typeface="Arial" pitchFamily="34" charset="0"/>
              </a:rPr>
              <a:t>Edit / Group Edit</a:t>
            </a:r>
            <a:r>
              <a:rPr lang="en-US" sz="1600" dirty="0">
                <a:latin typeface="Arial" pitchFamily="34" charset="0"/>
                <a:cs typeface="Arial" pitchFamily="34" charset="0"/>
              </a:rPr>
              <a:t>. To select the region, </a:t>
            </a:r>
            <a:r>
              <a:rPr lang="en-US" sz="1600" b="1" dirty="0">
                <a:latin typeface="Arial" pitchFamily="34" charset="0"/>
                <a:cs typeface="Arial" pitchFamily="34" charset="0"/>
              </a:rPr>
              <a:t>surround the network with a polygon</a:t>
            </a:r>
            <a:r>
              <a:rPr lang="en-US" sz="1600" dirty="0">
                <a:latin typeface="Arial" pitchFamily="34" charset="0"/>
                <a:cs typeface="Arial" pitchFamily="34" charset="0"/>
              </a:rPr>
              <a:t>, by clicking the mouse, and finally press Enter to close the polygon. </a:t>
            </a:r>
            <a:endParaRPr lang="ro-RO" sz="1600" dirty="0">
              <a:latin typeface="Arial" pitchFamily="34" charset="0"/>
              <a:cs typeface="Arial" pitchFamily="34" charset="0"/>
            </a:endParaRPr>
          </a:p>
        </p:txBody>
      </p:sp>
      <p:grpSp>
        <p:nvGrpSpPr>
          <p:cNvPr id="11" name="Group 10"/>
          <p:cNvGrpSpPr/>
          <p:nvPr/>
        </p:nvGrpSpPr>
        <p:grpSpPr>
          <a:xfrm>
            <a:off x="133125" y="1638643"/>
            <a:ext cx="2520040" cy="4634009"/>
            <a:chOff x="107504" y="1747319"/>
            <a:chExt cx="2520040" cy="4634009"/>
          </a:xfrm>
        </p:grpSpPr>
        <p:cxnSp>
          <p:nvCxnSpPr>
            <p:cNvPr id="12" name="Straight Arrow Connector 11"/>
            <p:cNvCxnSpPr>
              <a:endCxn id="14" idx="1"/>
            </p:cNvCxnSpPr>
            <p:nvPr/>
          </p:nvCxnSpPr>
          <p:spPr>
            <a:xfrm>
              <a:off x="107504" y="3140968"/>
              <a:ext cx="363659" cy="18800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5"/>
            <p:cNvPicPr>
              <a:picLocks noChangeAspect="1" noChangeArrowheads="1"/>
            </p:cNvPicPr>
            <p:nvPr/>
          </p:nvPicPr>
          <p:blipFill>
            <a:blip r:embed="rId6" cstate="print"/>
            <a:srcRect/>
            <a:stretch>
              <a:fillRect/>
            </a:stretch>
          </p:blipFill>
          <p:spPr bwMode="auto">
            <a:xfrm>
              <a:off x="467544" y="1747319"/>
              <a:ext cx="2160000" cy="4634009"/>
            </a:xfrm>
            <a:prstGeom prst="rect">
              <a:avLst/>
            </a:prstGeom>
            <a:noFill/>
            <a:ln w="9525">
              <a:noFill/>
              <a:miter lim="800000"/>
              <a:headEnd/>
              <a:tailEnd/>
            </a:ln>
          </p:spPr>
        </p:pic>
        <p:sp>
          <p:nvSpPr>
            <p:cNvPr id="14" name="Oval 13"/>
            <p:cNvSpPr/>
            <p:nvPr/>
          </p:nvSpPr>
          <p:spPr>
            <a:xfrm>
              <a:off x="323528" y="3212976"/>
              <a:ext cx="1008112" cy="792088"/>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p:cNvSpPr/>
            <p:nvPr/>
          </p:nvSpPr>
          <p:spPr>
            <a:xfrm>
              <a:off x="1619672" y="3284984"/>
              <a:ext cx="792088" cy="720080"/>
            </a:xfrm>
            <a:prstGeom prst="ellipse">
              <a:avLst/>
            </a:prstGeom>
            <a:noFill/>
            <a:ln>
              <a:solidFill>
                <a:srgbClr val="0066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p:cNvGrpSpPr/>
          <p:nvPr/>
        </p:nvGrpSpPr>
        <p:grpSpPr>
          <a:xfrm>
            <a:off x="4648607" y="3535137"/>
            <a:ext cx="2083421" cy="1935737"/>
            <a:chOff x="3131840" y="3238475"/>
            <a:chExt cx="2232248" cy="1990725"/>
          </a:xfrm>
        </p:grpSpPr>
        <p:pic>
          <p:nvPicPr>
            <p:cNvPr id="17" name="Picture 2"/>
            <p:cNvPicPr>
              <a:picLocks noChangeAspect="1" noChangeArrowheads="1"/>
            </p:cNvPicPr>
            <p:nvPr/>
          </p:nvPicPr>
          <p:blipFill>
            <a:blip r:embed="rId7" cstate="print"/>
            <a:srcRect/>
            <a:stretch>
              <a:fillRect/>
            </a:stretch>
          </p:blipFill>
          <p:spPr bwMode="auto">
            <a:xfrm>
              <a:off x="3131840" y="3238475"/>
              <a:ext cx="1981200" cy="1990725"/>
            </a:xfrm>
            <a:prstGeom prst="rect">
              <a:avLst/>
            </a:prstGeom>
            <a:noFill/>
            <a:ln w="9525">
              <a:noFill/>
              <a:miter lim="800000"/>
              <a:headEnd/>
              <a:tailEnd/>
            </a:ln>
          </p:spPr>
        </p:pic>
        <p:cxnSp>
          <p:nvCxnSpPr>
            <p:cNvPr id="18" name="Straight Arrow Connector 17"/>
            <p:cNvCxnSpPr/>
            <p:nvPr/>
          </p:nvCxnSpPr>
          <p:spPr>
            <a:xfrm>
              <a:off x="4716016" y="4509120"/>
              <a:ext cx="648072" cy="216024"/>
            </a:xfrm>
            <a:prstGeom prst="straightConnector1">
              <a:avLst/>
            </a:prstGeom>
            <a:ln w="28575">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3347864" y="4437112"/>
              <a:ext cx="36004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pic>
        <p:nvPicPr>
          <p:cNvPr id="20"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82261" y="3969120"/>
            <a:ext cx="3388337" cy="2390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02997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406689" y="912594"/>
            <a:ext cx="9801242" cy="461665"/>
          </a:xfrm>
          <a:prstGeom prst="rect">
            <a:avLst/>
          </a:prstGeom>
          <a:solidFill>
            <a:schemeClr val="bg1">
              <a:alpha val="50000"/>
            </a:schemeClr>
          </a:solidFill>
        </p:spPr>
        <p:txBody>
          <a:bodyPr wrap="square">
            <a:spAutoFit/>
          </a:bodyPr>
          <a:lstStyle/>
          <a:p>
            <a:pPr marL="12700" algn="ctr">
              <a:lnSpc>
                <a:spcPct val="100000"/>
              </a:lnSpc>
              <a:spcBef>
                <a:spcPts val="100"/>
              </a:spcBef>
              <a:tabLst>
                <a:tab pos="354965" algn="l"/>
                <a:tab pos="355600" algn="l"/>
              </a:tabLst>
            </a:pPr>
            <a:r>
              <a:rPr lang="en-US" sz="2400" spc="-10" dirty="0">
                <a:solidFill>
                  <a:srgbClr val="C00000"/>
                </a:solidFill>
                <a:latin typeface="Arial" pitchFamily="34" charset="0"/>
                <a:cs typeface="Arial" pitchFamily="34" charset="0"/>
              </a:rPr>
              <a:t>Setting up the </a:t>
            </a:r>
            <a:r>
              <a:rPr lang="en-US" sz="2400" b="1" i="1" spc="-5" dirty="0">
                <a:solidFill>
                  <a:srgbClr val="C00000"/>
                </a:solidFill>
                <a:latin typeface="Arial" pitchFamily="34" charset="0"/>
                <a:cs typeface="Arial" pitchFamily="34" charset="0"/>
              </a:rPr>
              <a:t>Elevation</a:t>
            </a:r>
            <a:r>
              <a:rPr lang="en-US" sz="2400" spc="-10" dirty="0">
                <a:solidFill>
                  <a:srgbClr val="C00000"/>
                </a:solidFill>
                <a:latin typeface="Arial" pitchFamily="34" charset="0"/>
                <a:cs typeface="Arial" pitchFamily="34" charset="0"/>
              </a:rPr>
              <a:t> in nodes/</a:t>
            </a:r>
            <a:r>
              <a:rPr lang="en-US" sz="2400" spc="-10" dirty="0" err="1">
                <a:solidFill>
                  <a:srgbClr val="C00000"/>
                </a:solidFill>
                <a:latin typeface="Arial" pitchFamily="34" charset="0"/>
                <a:cs typeface="Arial" pitchFamily="34" charset="0"/>
              </a:rPr>
              <a:t>jonctions</a:t>
            </a:r>
            <a:r>
              <a:rPr lang="en-US" sz="2400" spc="-5" dirty="0">
                <a:solidFill>
                  <a:srgbClr val="C00000"/>
                </a:solidFill>
                <a:latin typeface="Arial" pitchFamily="34" charset="0"/>
                <a:cs typeface="Arial" pitchFamily="34" charset="0"/>
              </a:rPr>
              <a:t>, </a:t>
            </a:r>
            <a:r>
              <a:rPr lang="en-US" sz="2400" dirty="0">
                <a:solidFill>
                  <a:srgbClr val="C00000"/>
                </a:solidFill>
                <a:latin typeface="Arial" pitchFamily="34" charset="0"/>
                <a:cs typeface="Arial" pitchFamily="34" charset="0"/>
              </a:rPr>
              <a:t>with </a:t>
            </a:r>
            <a:r>
              <a:rPr lang="en-US" sz="2400" b="1" i="1" spc="-5" dirty="0">
                <a:solidFill>
                  <a:srgbClr val="C00000"/>
                </a:solidFill>
                <a:latin typeface="Arial" pitchFamily="34" charset="0"/>
                <a:cs typeface="Arial" pitchFamily="34" charset="0"/>
              </a:rPr>
              <a:t>Group</a:t>
            </a:r>
            <a:r>
              <a:rPr lang="en-US" sz="2400" b="1" i="1" spc="-105" dirty="0">
                <a:solidFill>
                  <a:srgbClr val="C00000"/>
                </a:solidFill>
                <a:latin typeface="Arial" pitchFamily="34" charset="0"/>
                <a:cs typeface="Arial" pitchFamily="34" charset="0"/>
              </a:rPr>
              <a:t> </a:t>
            </a:r>
            <a:r>
              <a:rPr lang="en-US" sz="2400" b="1" i="1" spc="-10" dirty="0">
                <a:solidFill>
                  <a:srgbClr val="C00000"/>
                </a:solidFill>
                <a:latin typeface="Arial" pitchFamily="34" charset="0"/>
                <a:cs typeface="Arial" pitchFamily="34" charset="0"/>
              </a:rPr>
              <a:t>Edit</a:t>
            </a:r>
            <a:r>
              <a:rPr lang="en-US" sz="2400" spc="-10" dirty="0">
                <a:solidFill>
                  <a:srgbClr val="C00000"/>
                </a:solidFill>
                <a:latin typeface="Arial" pitchFamily="34" charset="0"/>
                <a:cs typeface="Arial" pitchFamily="34" charset="0"/>
              </a:rPr>
              <a:t>:</a:t>
            </a:r>
            <a:endParaRPr lang="en-US" sz="2400" dirty="0">
              <a:solidFill>
                <a:srgbClr val="C00000"/>
              </a:solidFill>
              <a:latin typeface="Arial" pitchFamily="34" charset="0"/>
              <a:cs typeface="Arial" pitchFamily="34" charset="0"/>
            </a:endParaRPr>
          </a:p>
        </p:txBody>
      </p:sp>
      <p:grpSp>
        <p:nvGrpSpPr>
          <p:cNvPr id="10" name="Group 9"/>
          <p:cNvGrpSpPr/>
          <p:nvPr/>
        </p:nvGrpSpPr>
        <p:grpSpPr>
          <a:xfrm>
            <a:off x="4448492" y="3411808"/>
            <a:ext cx="6759439" cy="3334613"/>
            <a:chOff x="1080198" y="2974467"/>
            <a:chExt cx="8039798" cy="3838907"/>
          </a:xfrm>
        </p:grpSpPr>
        <p:sp>
          <p:nvSpPr>
            <p:cNvPr id="11" name="object 6"/>
            <p:cNvSpPr/>
            <p:nvPr/>
          </p:nvSpPr>
          <p:spPr>
            <a:xfrm>
              <a:off x="1080198" y="4981885"/>
              <a:ext cx="1657350" cy="1771650"/>
            </a:xfrm>
            <a:prstGeom prst="rect">
              <a:avLst/>
            </a:prstGeom>
            <a:blipFill>
              <a:blip r:embed="rId6" cstate="print"/>
              <a:stretch>
                <a:fillRect/>
              </a:stretch>
            </a:blipFill>
          </p:spPr>
          <p:txBody>
            <a:bodyPr wrap="square" lIns="0" tIns="0" rIns="0" bIns="0" rtlCol="0"/>
            <a:lstStyle/>
            <a:p>
              <a:endParaRPr/>
            </a:p>
          </p:txBody>
        </p:sp>
        <p:sp>
          <p:nvSpPr>
            <p:cNvPr id="12" name="object 9"/>
            <p:cNvSpPr/>
            <p:nvPr/>
          </p:nvSpPr>
          <p:spPr>
            <a:xfrm>
              <a:off x="2685006" y="5849239"/>
              <a:ext cx="2824127" cy="690245"/>
            </a:xfrm>
            <a:custGeom>
              <a:avLst/>
              <a:gdLst/>
              <a:ahLst/>
              <a:cxnLst/>
              <a:rect l="l" t="t" r="r" b="b"/>
              <a:pathLst>
                <a:path w="3747770" h="690245">
                  <a:moveTo>
                    <a:pt x="3664803" y="45919"/>
                  </a:moveTo>
                  <a:lnTo>
                    <a:pt x="0" y="662012"/>
                  </a:lnTo>
                  <a:lnTo>
                    <a:pt x="4699" y="690194"/>
                  </a:lnTo>
                  <a:lnTo>
                    <a:pt x="3669483" y="74091"/>
                  </a:lnTo>
                  <a:lnTo>
                    <a:pt x="3691269" y="55929"/>
                  </a:lnTo>
                  <a:lnTo>
                    <a:pt x="3664803" y="45919"/>
                  </a:lnTo>
                  <a:close/>
                </a:path>
                <a:path w="3747770" h="690245">
                  <a:moveTo>
                    <a:pt x="3722422" y="37160"/>
                  </a:moveTo>
                  <a:lnTo>
                    <a:pt x="3716909" y="37160"/>
                  </a:lnTo>
                  <a:lnTo>
                    <a:pt x="3721608" y="65328"/>
                  </a:lnTo>
                  <a:lnTo>
                    <a:pt x="3669483" y="74091"/>
                  </a:lnTo>
                  <a:lnTo>
                    <a:pt x="3627754" y="108851"/>
                  </a:lnTo>
                  <a:lnTo>
                    <a:pt x="3626992" y="117856"/>
                  </a:lnTo>
                  <a:lnTo>
                    <a:pt x="3632073" y="123926"/>
                  </a:lnTo>
                  <a:lnTo>
                    <a:pt x="3637026" y="129984"/>
                  </a:lnTo>
                  <a:lnTo>
                    <a:pt x="3646042" y="130810"/>
                  </a:lnTo>
                  <a:lnTo>
                    <a:pt x="3747262" y="46545"/>
                  </a:lnTo>
                  <a:lnTo>
                    <a:pt x="3722422" y="37160"/>
                  </a:lnTo>
                  <a:close/>
                </a:path>
                <a:path w="3747770" h="690245">
                  <a:moveTo>
                    <a:pt x="3691269" y="55929"/>
                  </a:moveTo>
                  <a:lnTo>
                    <a:pt x="3669483" y="74091"/>
                  </a:lnTo>
                  <a:lnTo>
                    <a:pt x="3721608" y="65328"/>
                  </a:lnTo>
                  <a:lnTo>
                    <a:pt x="3721489" y="64617"/>
                  </a:lnTo>
                  <a:lnTo>
                    <a:pt x="3714241" y="64617"/>
                  </a:lnTo>
                  <a:lnTo>
                    <a:pt x="3691269" y="55929"/>
                  </a:lnTo>
                  <a:close/>
                </a:path>
                <a:path w="3747770" h="690245">
                  <a:moveTo>
                    <a:pt x="3710051" y="40271"/>
                  </a:moveTo>
                  <a:lnTo>
                    <a:pt x="3691269" y="55929"/>
                  </a:lnTo>
                  <a:lnTo>
                    <a:pt x="3714241" y="64617"/>
                  </a:lnTo>
                  <a:lnTo>
                    <a:pt x="3710051" y="40271"/>
                  </a:lnTo>
                  <a:close/>
                </a:path>
                <a:path w="3747770" h="690245">
                  <a:moveTo>
                    <a:pt x="3717428" y="40271"/>
                  </a:moveTo>
                  <a:lnTo>
                    <a:pt x="3710051" y="40271"/>
                  </a:lnTo>
                  <a:lnTo>
                    <a:pt x="3714241" y="64617"/>
                  </a:lnTo>
                  <a:lnTo>
                    <a:pt x="3721489" y="64617"/>
                  </a:lnTo>
                  <a:lnTo>
                    <a:pt x="3717428" y="40271"/>
                  </a:lnTo>
                  <a:close/>
                </a:path>
                <a:path w="3747770" h="690245">
                  <a:moveTo>
                    <a:pt x="3716909" y="37160"/>
                  </a:moveTo>
                  <a:lnTo>
                    <a:pt x="3664803" y="45919"/>
                  </a:lnTo>
                  <a:lnTo>
                    <a:pt x="3691269" y="55929"/>
                  </a:lnTo>
                  <a:lnTo>
                    <a:pt x="3710051" y="40271"/>
                  </a:lnTo>
                  <a:lnTo>
                    <a:pt x="3717428" y="40271"/>
                  </a:lnTo>
                  <a:lnTo>
                    <a:pt x="3716909" y="37160"/>
                  </a:lnTo>
                  <a:close/>
                </a:path>
                <a:path w="3747770" h="690245">
                  <a:moveTo>
                    <a:pt x="3624072" y="0"/>
                  </a:moveTo>
                  <a:lnTo>
                    <a:pt x="3615816" y="3708"/>
                  </a:lnTo>
                  <a:lnTo>
                    <a:pt x="3610229" y="18478"/>
                  </a:lnTo>
                  <a:lnTo>
                    <a:pt x="3614039" y="26720"/>
                  </a:lnTo>
                  <a:lnTo>
                    <a:pt x="3664803" y="45919"/>
                  </a:lnTo>
                  <a:lnTo>
                    <a:pt x="3716909" y="37160"/>
                  </a:lnTo>
                  <a:lnTo>
                    <a:pt x="3722422" y="37160"/>
                  </a:lnTo>
                  <a:lnTo>
                    <a:pt x="3624072" y="0"/>
                  </a:lnTo>
                  <a:close/>
                </a:path>
              </a:pathLst>
            </a:custGeom>
            <a:solidFill>
              <a:srgbClr val="00AF50"/>
            </a:solidFill>
          </p:spPr>
          <p:txBody>
            <a:bodyPr wrap="square" lIns="0" tIns="0" rIns="0" bIns="0" rtlCol="0"/>
            <a:lstStyle/>
            <a:p>
              <a:endParaRPr/>
            </a:p>
          </p:txBody>
        </p:sp>
        <p:sp>
          <p:nvSpPr>
            <p:cNvPr id="13" name="object 10"/>
            <p:cNvSpPr/>
            <p:nvPr/>
          </p:nvSpPr>
          <p:spPr>
            <a:xfrm>
              <a:off x="5508497" y="4978224"/>
              <a:ext cx="3599942" cy="1835150"/>
            </a:xfrm>
            <a:prstGeom prst="rect">
              <a:avLst/>
            </a:prstGeom>
            <a:blipFill>
              <a:blip r:embed="rId7" cstate="print"/>
              <a:stretch>
                <a:fillRect/>
              </a:stretch>
            </a:blipFill>
          </p:spPr>
          <p:txBody>
            <a:bodyPr wrap="square" lIns="0" tIns="0" rIns="0" bIns="0" rtlCol="0"/>
            <a:lstStyle/>
            <a:p>
              <a:endParaRPr/>
            </a:p>
          </p:txBody>
        </p:sp>
        <p:sp>
          <p:nvSpPr>
            <p:cNvPr id="14" name="object 11"/>
            <p:cNvSpPr/>
            <p:nvPr/>
          </p:nvSpPr>
          <p:spPr>
            <a:xfrm>
              <a:off x="6156197" y="5301234"/>
              <a:ext cx="1152525" cy="288290"/>
            </a:xfrm>
            <a:custGeom>
              <a:avLst/>
              <a:gdLst/>
              <a:ahLst/>
              <a:cxnLst/>
              <a:rect l="l" t="t" r="r" b="b"/>
              <a:pathLst>
                <a:path w="1152525" h="288289">
                  <a:moveTo>
                    <a:pt x="0" y="144017"/>
                  </a:moveTo>
                  <a:lnTo>
                    <a:pt x="17595" y="108527"/>
                  </a:lnTo>
                  <a:lnTo>
                    <a:pt x="67499" y="76274"/>
                  </a:lnTo>
                  <a:lnTo>
                    <a:pt x="103218" y="61698"/>
                  </a:lnTo>
                  <a:lnTo>
                    <a:pt x="145394" y="48333"/>
                  </a:lnTo>
                  <a:lnTo>
                    <a:pt x="193487" y="36315"/>
                  </a:lnTo>
                  <a:lnTo>
                    <a:pt x="246958" y="25778"/>
                  </a:lnTo>
                  <a:lnTo>
                    <a:pt x="305266" y="16856"/>
                  </a:lnTo>
                  <a:lnTo>
                    <a:pt x="367872" y="9682"/>
                  </a:lnTo>
                  <a:lnTo>
                    <a:pt x="434234" y="4393"/>
                  </a:lnTo>
                  <a:lnTo>
                    <a:pt x="503814" y="1120"/>
                  </a:lnTo>
                  <a:lnTo>
                    <a:pt x="576072" y="0"/>
                  </a:lnTo>
                  <a:lnTo>
                    <a:pt x="648329" y="1120"/>
                  </a:lnTo>
                  <a:lnTo>
                    <a:pt x="717909" y="4393"/>
                  </a:lnTo>
                  <a:lnTo>
                    <a:pt x="784271" y="9682"/>
                  </a:lnTo>
                  <a:lnTo>
                    <a:pt x="846877" y="16856"/>
                  </a:lnTo>
                  <a:lnTo>
                    <a:pt x="905185" y="25778"/>
                  </a:lnTo>
                  <a:lnTo>
                    <a:pt x="958656" y="36315"/>
                  </a:lnTo>
                  <a:lnTo>
                    <a:pt x="1006749" y="48333"/>
                  </a:lnTo>
                  <a:lnTo>
                    <a:pt x="1048925" y="61698"/>
                  </a:lnTo>
                  <a:lnTo>
                    <a:pt x="1084644" y="76274"/>
                  </a:lnTo>
                  <a:lnTo>
                    <a:pt x="1134548" y="108527"/>
                  </a:lnTo>
                  <a:lnTo>
                    <a:pt x="1152144" y="144017"/>
                  </a:lnTo>
                  <a:lnTo>
                    <a:pt x="1147655" y="162075"/>
                  </a:lnTo>
                  <a:lnTo>
                    <a:pt x="1113365" y="196051"/>
                  </a:lnTo>
                  <a:lnTo>
                    <a:pt x="1048925" y="226274"/>
                  </a:lnTo>
                  <a:lnTo>
                    <a:pt x="1006749" y="239640"/>
                  </a:lnTo>
                  <a:lnTo>
                    <a:pt x="958656" y="251662"/>
                  </a:lnTo>
                  <a:lnTo>
                    <a:pt x="905185" y="262205"/>
                  </a:lnTo>
                  <a:lnTo>
                    <a:pt x="846877" y="271135"/>
                  </a:lnTo>
                  <a:lnTo>
                    <a:pt x="784271" y="278315"/>
                  </a:lnTo>
                  <a:lnTo>
                    <a:pt x="717909" y="283611"/>
                  </a:lnTo>
                  <a:lnTo>
                    <a:pt x="648329" y="286888"/>
                  </a:lnTo>
                  <a:lnTo>
                    <a:pt x="576072" y="288010"/>
                  </a:lnTo>
                  <a:lnTo>
                    <a:pt x="503814" y="286888"/>
                  </a:lnTo>
                  <a:lnTo>
                    <a:pt x="434234" y="283611"/>
                  </a:lnTo>
                  <a:lnTo>
                    <a:pt x="367872" y="278315"/>
                  </a:lnTo>
                  <a:lnTo>
                    <a:pt x="305266" y="271135"/>
                  </a:lnTo>
                  <a:lnTo>
                    <a:pt x="246958" y="262205"/>
                  </a:lnTo>
                  <a:lnTo>
                    <a:pt x="193487" y="251662"/>
                  </a:lnTo>
                  <a:lnTo>
                    <a:pt x="145394" y="239640"/>
                  </a:lnTo>
                  <a:lnTo>
                    <a:pt x="103218" y="226274"/>
                  </a:lnTo>
                  <a:lnTo>
                    <a:pt x="67499" y="211699"/>
                  </a:lnTo>
                  <a:lnTo>
                    <a:pt x="17595" y="179465"/>
                  </a:lnTo>
                  <a:lnTo>
                    <a:pt x="0" y="144017"/>
                  </a:lnTo>
                  <a:close/>
                </a:path>
              </a:pathLst>
            </a:custGeom>
            <a:ln w="25400">
              <a:solidFill>
                <a:srgbClr val="00AF50"/>
              </a:solidFill>
            </a:ln>
          </p:spPr>
          <p:txBody>
            <a:bodyPr wrap="square" lIns="0" tIns="0" rIns="0" bIns="0" rtlCol="0"/>
            <a:lstStyle/>
            <a:p>
              <a:endParaRPr/>
            </a:p>
          </p:txBody>
        </p:sp>
        <p:sp>
          <p:nvSpPr>
            <p:cNvPr id="15" name="object 12"/>
            <p:cNvSpPr/>
            <p:nvPr/>
          </p:nvSpPr>
          <p:spPr>
            <a:xfrm>
              <a:off x="6156197" y="5949276"/>
              <a:ext cx="1152525" cy="288290"/>
            </a:xfrm>
            <a:custGeom>
              <a:avLst/>
              <a:gdLst/>
              <a:ahLst/>
              <a:cxnLst/>
              <a:rect l="l" t="t" r="r" b="b"/>
              <a:pathLst>
                <a:path w="1152525" h="288289">
                  <a:moveTo>
                    <a:pt x="0" y="144017"/>
                  </a:moveTo>
                  <a:lnTo>
                    <a:pt x="17595" y="108556"/>
                  </a:lnTo>
                  <a:lnTo>
                    <a:pt x="67499" y="76313"/>
                  </a:lnTo>
                  <a:lnTo>
                    <a:pt x="103218" y="61736"/>
                  </a:lnTo>
                  <a:lnTo>
                    <a:pt x="145394" y="48369"/>
                  </a:lnTo>
                  <a:lnTo>
                    <a:pt x="193487" y="36346"/>
                  </a:lnTo>
                  <a:lnTo>
                    <a:pt x="246958" y="25802"/>
                  </a:lnTo>
                  <a:lnTo>
                    <a:pt x="305266" y="16873"/>
                  </a:lnTo>
                  <a:lnTo>
                    <a:pt x="367872" y="9693"/>
                  </a:lnTo>
                  <a:lnTo>
                    <a:pt x="434234" y="4398"/>
                  </a:lnTo>
                  <a:lnTo>
                    <a:pt x="503814" y="1122"/>
                  </a:lnTo>
                  <a:lnTo>
                    <a:pt x="576072" y="0"/>
                  </a:lnTo>
                  <a:lnTo>
                    <a:pt x="648329" y="1122"/>
                  </a:lnTo>
                  <a:lnTo>
                    <a:pt x="717909" y="4398"/>
                  </a:lnTo>
                  <a:lnTo>
                    <a:pt x="784271" y="9693"/>
                  </a:lnTo>
                  <a:lnTo>
                    <a:pt x="846877" y="16873"/>
                  </a:lnTo>
                  <a:lnTo>
                    <a:pt x="905185" y="25802"/>
                  </a:lnTo>
                  <a:lnTo>
                    <a:pt x="958656" y="36346"/>
                  </a:lnTo>
                  <a:lnTo>
                    <a:pt x="1006749" y="48369"/>
                  </a:lnTo>
                  <a:lnTo>
                    <a:pt x="1048925" y="61736"/>
                  </a:lnTo>
                  <a:lnTo>
                    <a:pt x="1084644" y="76313"/>
                  </a:lnTo>
                  <a:lnTo>
                    <a:pt x="1134548" y="108556"/>
                  </a:lnTo>
                  <a:lnTo>
                    <a:pt x="1152144" y="144017"/>
                  </a:lnTo>
                  <a:lnTo>
                    <a:pt x="1147655" y="162083"/>
                  </a:lnTo>
                  <a:lnTo>
                    <a:pt x="1113365" y="196070"/>
                  </a:lnTo>
                  <a:lnTo>
                    <a:pt x="1048925" y="226299"/>
                  </a:lnTo>
                  <a:lnTo>
                    <a:pt x="1006749" y="239666"/>
                  </a:lnTo>
                  <a:lnTo>
                    <a:pt x="958656" y="251689"/>
                  </a:lnTo>
                  <a:lnTo>
                    <a:pt x="905185" y="262233"/>
                  </a:lnTo>
                  <a:lnTo>
                    <a:pt x="846877" y="271162"/>
                  </a:lnTo>
                  <a:lnTo>
                    <a:pt x="784271" y="278342"/>
                  </a:lnTo>
                  <a:lnTo>
                    <a:pt x="717909" y="283637"/>
                  </a:lnTo>
                  <a:lnTo>
                    <a:pt x="648329" y="286913"/>
                  </a:lnTo>
                  <a:lnTo>
                    <a:pt x="576072" y="288036"/>
                  </a:lnTo>
                  <a:lnTo>
                    <a:pt x="503814" y="286913"/>
                  </a:lnTo>
                  <a:lnTo>
                    <a:pt x="434234" y="283637"/>
                  </a:lnTo>
                  <a:lnTo>
                    <a:pt x="367872" y="278342"/>
                  </a:lnTo>
                  <a:lnTo>
                    <a:pt x="305266" y="271162"/>
                  </a:lnTo>
                  <a:lnTo>
                    <a:pt x="246958" y="262233"/>
                  </a:lnTo>
                  <a:lnTo>
                    <a:pt x="193487" y="251689"/>
                  </a:lnTo>
                  <a:lnTo>
                    <a:pt x="145394" y="239666"/>
                  </a:lnTo>
                  <a:lnTo>
                    <a:pt x="103218" y="226299"/>
                  </a:lnTo>
                  <a:lnTo>
                    <a:pt x="67499" y="211722"/>
                  </a:lnTo>
                  <a:lnTo>
                    <a:pt x="17595" y="179479"/>
                  </a:lnTo>
                  <a:lnTo>
                    <a:pt x="0" y="144017"/>
                  </a:lnTo>
                  <a:close/>
                </a:path>
              </a:pathLst>
            </a:custGeom>
            <a:ln w="25400">
              <a:solidFill>
                <a:srgbClr val="00AF50"/>
              </a:solidFill>
            </a:ln>
          </p:spPr>
          <p:txBody>
            <a:bodyPr wrap="square" lIns="0" tIns="0" rIns="0" bIns="0" rtlCol="0"/>
            <a:lstStyle/>
            <a:p>
              <a:endParaRPr/>
            </a:p>
          </p:txBody>
        </p:sp>
        <p:sp>
          <p:nvSpPr>
            <p:cNvPr id="16" name="object 13"/>
            <p:cNvSpPr/>
            <p:nvPr/>
          </p:nvSpPr>
          <p:spPr>
            <a:xfrm>
              <a:off x="7956422" y="5949276"/>
              <a:ext cx="576580" cy="288290"/>
            </a:xfrm>
            <a:custGeom>
              <a:avLst/>
              <a:gdLst/>
              <a:ahLst/>
              <a:cxnLst/>
              <a:rect l="l" t="t" r="r" b="b"/>
              <a:pathLst>
                <a:path w="576579" h="288289">
                  <a:moveTo>
                    <a:pt x="0" y="144017"/>
                  </a:moveTo>
                  <a:lnTo>
                    <a:pt x="22627" y="87959"/>
                  </a:lnTo>
                  <a:lnTo>
                    <a:pt x="84343" y="42181"/>
                  </a:lnTo>
                  <a:lnTo>
                    <a:pt x="126968" y="24595"/>
                  </a:lnTo>
                  <a:lnTo>
                    <a:pt x="175896" y="11317"/>
                  </a:lnTo>
                  <a:lnTo>
                    <a:pt x="229971" y="2925"/>
                  </a:lnTo>
                  <a:lnTo>
                    <a:pt x="288035" y="0"/>
                  </a:lnTo>
                  <a:lnTo>
                    <a:pt x="346064" y="2925"/>
                  </a:lnTo>
                  <a:lnTo>
                    <a:pt x="400121" y="11317"/>
                  </a:lnTo>
                  <a:lnTo>
                    <a:pt x="449047" y="24595"/>
                  </a:lnTo>
                  <a:lnTo>
                    <a:pt x="491680" y="42181"/>
                  </a:lnTo>
                  <a:lnTo>
                    <a:pt x="526860" y="63495"/>
                  </a:lnTo>
                  <a:lnTo>
                    <a:pt x="570217" y="114993"/>
                  </a:lnTo>
                  <a:lnTo>
                    <a:pt x="576072" y="144017"/>
                  </a:lnTo>
                  <a:lnTo>
                    <a:pt x="570217" y="173042"/>
                  </a:lnTo>
                  <a:lnTo>
                    <a:pt x="526860" y="224540"/>
                  </a:lnTo>
                  <a:lnTo>
                    <a:pt x="491680" y="245854"/>
                  </a:lnTo>
                  <a:lnTo>
                    <a:pt x="449047" y="263440"/>
                  </a:lnTo>
                  <a:lnTo>
                    <a:pt x="400121" y="276718"/>
                  </a:lnTo>
                  <a:lnTo>
                    <a:pt x="346064" y="285110"/>
                  </a:lnTo>
                  <a:lnTo>
                    <a:pt x="288035" y="288036"/>
                  </a:lnTo>
                  <a:lnTo>
                    <a:pt x="229971" y="285110"/>
                  </a:lnTo>
                  <a:lnTo>
                    <a:pt x="175896" y="276718"/>
                  </a:lnTo>
                  <a:lnTo>
                    <a:pt x="126968" y="263440"/>
                  </a:lnTo>
                  <a:lnTo>
                    <a:pt x="84343" y="245854"/>
                  </a:lnTo>
                  <a:lnTo>
                    <a:pt x="49178" y="224540"/>
                  </a:lnTo>
                  <a:lnTo>
                    <a:pt x="5849" y="173042"/>
                  </a:lnTo>
                  <a:lnTo>
                    <a:pt x="0" y="144017"/>
                  </a:lnTo>
                  <a:close/>
                </a:path>
              </a:pathLst>
            </a:custGeom>
            <a:ln w="25400">
              <a:solidFill>
                <a:srgbClr val="00AF50"/>
              </a:solidFill>
            </a:ln>
          </p:spPr>
          <p:txBody>
            <a:bodyPr wrap="square" lIns="0" tIns="0" rIns="0" bIns="0" rtlCol="0"/>
            <a:lstStyle/>
            <a:p>
              <a:endParaRPr/>
            </a:p>
          </p:txBody>
        </p:sp>
        <p:sp>
          <p:nvSpPr>
            <p:cNvPr id="17" name="object 14"/>
            <p:cNvSpPr/>
            <p:nvPr/>
          </p:nvSpPr>
          <p:spPr>
            <a:xfrm>
              <a:off x="6588252" y="6459016"/>
              <a:ext cx="539750" cy="132715"/>
            </a:xfrm>
            <a:custGeom>
              <a:avLst/>
              <a:gdLst/>
              <a:ahLst/>
              <a:cxnLst/>
              <a:rect l="l" t="t" r="r" b="b"/>
              <a:pathLst>
                <a:path w="539750" h="132715">
                  <a:moveTo>
                    <a:pt x="482909" y="66325"/>
                  </a:moveTo>
                  <a:lnTo>
                    <a:pt x="411479" y="107962"/>
                  </a:lnTo>
                  <a:lnTo>
                    <a:pt x="409194" y="116712"/>
                  </a:lnTo>
                  <a:lnTo>
                    <a:pt x="413130" y="123532"/>
                  </a:lnTo>
                  <a:lnTo>
                    <a:pt x="417195" y="130352"/>
                  </a:lnTo>
                  <a:lnTo>
                    <a:pt x="425830" y="132651"/>
                  </a:lnTo>
                  <a:lnTo>
                    <a:pt x="515116" y="80619"/>
                  </a:lnTo>
                  <a:lnTo>
                    <a:pt x="511175" y="80619"/>
                  </a:lnTo>
                  <a:lnTo>
                    <a:pt x="511175" y="78663"/>
                  </a:lnTo>
                  <a:lnTo>
                    <a:pt x="504063" y="78663"/>
                  </a:lnTo>
                  <a:lnTo>
                    <a:pt x="482909" y="66325"/>
                  </a:lnTo>
                  <a:close/>
                </a:path>
                <a:path w="539750" h="132715">
                  <a:moveTo>
                    <a:pt x="458424" y="52044"/>
                  </a:moveTo>
                  <a:lnTo>
                    <a:pt x="0" y="52044"/>
                  </a:lnTo>
                  <a:lnTo>
                    <a:pt x="0" y="80619"/>
                  </a:lnTo>
                  <a:lnTo>
                    <a:pt x="458402" y="80619"/>
                  </a:lnTo>
                  <a:lnTo>
                    <a:pt x="482909" y="66325"/>
                  </a:lnTo>
                  <a:lnTo>
                    <a:pt x="458424" y="52044"/>
                  </a:lnTo>
                  <a:close/>
                </a:path>
                <a:path w="539750" h="132715">
                  <a:moveTo>
                    <a:pt x="515121" y="52044"/>
                  </a:moveTo>
                  <a:lnTo>
                    <a:pt x="511175" y="52044"/>
                  </a:lnTo>
                  <a:lnTo>
                    <a:pt x="511175" y="80619"/>
                  </a:lnTo>
                  <a:lnTo>
                    <a:pt x="515116" y="80619"/>
                  </a:lnTo>
                  <a:lnTo>
                    <a:pt x="539623" y="66332"/>
                  </a:lnTo>
                  <a:lnTo>
                    <a:pt x="515121" y="52044"/>
                  </a:lnTo>
                  <a:close/>
                </a:path>
                <a:path w="539750" h="132715">
                  <a:moveTo>
                    <a:pt x="504063" y="53987"/>
                  </a:moveTo>
                  <a:lnTo>
                    <a:pt x="482909" y="66325"/>
                  </a:lnTo>
                  <a:lnTo>
                    <a:pt x="504063" y="78663"/>
                  </a:lnTo>
                  <a:lnTo>
                    <a:pt x="504063" y="53987"/>
                  </a:lnTo>
                  <a:close/>
                </a:path>
                <a:path w="539750" h="132715">
                  <a:moveTo>
                    <a:pt x="511175" y="53987"/>
                  </a:moveTo>
                  <a:lnTo>
                    <a:pt x="504063" y="53987"/>
                  </a:lnTo>
                  <a:lnTo>
                    <a:pt x="504063" y="78663"/>
                  </a:lnTo>
                  <a:lnTo>
                    <a:pt x="511175" y="78663"/>
                  </a:lnTo>
                  <a:lnTo>
                    <a:pt x="511175" y="53987"/>
                  </a:lnTo>
                  <a:close/>
                </a:path>
                <a:path w="539750" h="132715">
                  <a:moveTo>
                    <a:pt x="425830" y="0"/>
                  </a:moveTo>
                  <a:lnTo>
                    <a:pt x="417195" y="2311"/>
                  </a:lnTo>
                  <a:lnTo>
                    <a:pt x="413130" y="9118"/>
                  </a:lnTo>
                  <a:lnTo>
                    <a:pt x="409194" y="15938"/>
                  </a:lnTo>
                  <a:lnTo>
                    <a:pt x="411479" y="24688"/>
                  </a:lnTo>
                  <a:lnTo>
                    <a:pt x="482909" y="66325"/>
                  </a:lnTo>
                  <a:lnTo>
                    <a:pt x="504063" y="53987"/>
                  </a:lnTo>
                  <a:lnTo>
                    <a:pt x="511175" y="53987"/>
                  </a:lnTo>
                  <a:lnTo>
                    <a:pt x="511175" y="52044"/>
                  </a:lnTo>
                  <a:lnTo>
                    <a:pt x="515121" y="52044"/>
                  </a:lnTo>
                  <a:lnTo>
                    <a:pt x="425830" y="0"/>
                  </a:lnTo>
                  <a:close/>
                </a:path>
              </a:pathLst>
            </a:custGeom>
            <a:solidFill>
              <a:srgbClr val="C00000"/>
            </a:solidFill>
          </p:spPr>
          <p:txBody>
            <a:bodyPr wrap="square" lIns="0" tIns="0" rIns="0" bIns="0" rtlCol="0"/>
            <a:lstStyle/>
            <a:p>
              <a:endParaRPr/>
            </a:p>
          </p:txBody>
        </p:sp>
        <p:sp>
          <p:nvSpPr>
            <p:cNvPr id="18" name="object 15"/>
            <p:cNvSpPr/>
            <p:nvPr/>
          </p:nvSpPr>
          <p:spPr>
            <a:xfrm>
              <a:off x="8250046" y="4364990"/>
              <a:ext cx="132715" cy="576580"/>
            </a:xfrm>
            <a:custGeom>
              <a:avLst/>
              <a:gdLst/>
              <a:ahLst/>
              <a:cxnLst/>
              <a:rect l="l" t="t" r="r" b="b"/>
              <a:pathLst>
                <a:path w="132715" h="576579">
                  <a:moveTo>
                    <a:pt x="66357" y="56773"/>
                  </a:moveTo>
                  <a:lnTo>
                    <a:pt x="52070" y="81250"/>
                  </a:lnTo>
                  <a:lnTo>
                    <a:pt x="52070" y="576199"/>
                  </a:lnTo>
                  <a:lnTo>
                    <a:pt x="80645" y="576199"/>
                  </a:lnTo>
                  <a:lnTo>
                    <a:pt x="80645" y="81250"/>
                  </a:lnTo>
                  <a:lnTo>
                    <a:pt x="66357" y="56773"/>
                  </a:lnTo>
                  <a:close/>
                </a:path>
                <a:path w="132715" h="576579">
                  <a:moveTo>
                    <a:pt x="66421" y="0"/>
                  </a:moveTo>
                  <a:lnTo>
                    <a:pt x="4063" y="106934"/>
                  </a:lnTo>
                  <a:lnTo>
                    <a:pt x="0" y="113792"/>
                  </a:lnTo>
                  <a:lnTo>
                    <a:pt x="2285" y="122555"/>
                  </a:lnTo>
                  <a:lnTo>
                    <a:pt x="16001" y="130429"/>
                  </a:lnTo>
                  <a:lnTo>
                    <a:pt x="24764" y="128143"/>
                  </a:lnTo>
                  <a:lnTo>
                    <a:pt x="28701" y="121285"/>
                  </a:lnTo>
                  <a:lnTo>
                    <a:pt x="52069" y="81250"/>
                  </a:lnTo>
                  <a:lnTo>
                    <a:pt x="52070" y="28448"/>
                  </a:lnTo>
                  <a:lnTo>
                    <a:pt x="83010" y="28448"/>
                  </a:lnTo>
                  <a:lnTo>
                    <a:pt x="66421" y="0"/>
                  </a:lnTo>
                  <a:close/>
                </a:path>
                <a:path w="132715" h="576579">
                  <a:moveTo>
                    <a:pt x="83010" y="28448"/>
                  </a:moveTo>
                  <a:lnTo>
                    <a:pt x="80645" y="28448"/>
                  </a:lnTo>
                  <a:lnTo>
                    <a:pt x="80645" y="81250"/>
                  </a:lnTo>
                  <a:lnTo>
                    <a:pt x="104012" y="121285"/>
                  </a:lnTo>
                  <a:lnTo>
                    <a:pt x="107950" y="128143"/>
                  </a:lnTo>
                  <a:lnTo>
                    <a:pt x="116712" y="130429"/>
                  </a:lnTo>
                  <a:lnTo>
                    <a:pt x="130428" y="122555"/>
                  </a:lnTo>
                  <a:lnTo>
                    <a:pt x="132714" y="113792"/>
                  </a:lnTo>
                  <a:lnTo>
                    <a:pt x="128777" y="106934"/>
                  </a:lnTo>
                  <a:lnTo>
                    <a:pt x="83010" y="28448"/>
                  </a:lnTo>
                  <a:close/>
                </a:path>
                <a:path w="132715" h="576579">
                  <a:moveTo>
                    <a:pt x="80645" y="28448"/>
                  </a:moveTo>
                  <a:lnTo>
                    <a:pt x="52070" y="28448"/>
                  </a:lnTo>
                  <a:lnTo>
                    <a:pt x="52070" y="81250"/>
                  </a:lnTo>
                  <a:lnTo>
                    <a:pt x="66357" y="56773"/>
                  </a:lnTo>
                  <a:lnTo>
                    <a:pt x="53975" y="35560"/>
                  </a:lnTo>
                  <a:lnTo>
                    <a:pt x="80645" y="35560"/>
                  </a:lnTo>
                  <a:lnTo>
                    <a:pt x="80645" y="28448"/>
                  </a:lnTo>
                  <a:close/>
                </a:path>
                <a:path w="132715" h="576579">
                  <a:moveTo>
                    <a:pt x="80645" y="35560"/>
                  </a:moveTo>
                  <a:lnTo>
                    <a:pt x="78739" y="35560"/>
                  </a:lnTo>
                  <a:lnTo>
                    <a:pt x="66357" y="56773"/>
                  </a:lnTo>
                  <a:lnTo>
                    <a:pt x="80645" y="81250"/>
                  </a:lnTo>
                  <a:lnTo>
                    <a:pt x="80645" y="35560"/>
                  </a:lnTo>
                  <a:close/>
                </a:path>
                <a:path w="132715" h="576579">
                  <a:moveTo>
                    <a:pt x="78739" y="35560"/>
                  </a:moveTo>
                  <a:lnTo>
                    <a:pt x="53975" y="35560"/>
                  </a:lnTo>
                  <a:lnTo>
                    <a:pt x="66357" y="56773"/>
                  </a:lnTo>
                  <a:lnTo>
                    <a:pt x="78739" y="35560"/>
                  </a:lnTo>
                  <a:close/>
                </a:path>
              </a:pathLst>
            </a:custGeom>
            <a:solidFill>
              <a:srgbClr val="C00000"/>
            </a:solidFill>
          </p:spPr>
          <p:txBody>
            <a:bodyPr wrap="square" lIns="0" tIns="0" rIns="0" bIns="0" rtlCol="0"/>
            <a:lstStyle/>
            <a:p>
              <a:endParaRPr/>
            </a:p>
          </p:txBody>
        </p:sp>
        <p:sp>
          <p:nvSpPr>
            <p:cNvPr id="19" name="object 16"/>
            <p:cNvSpPr/>
            <p:nvPr/>
          </p:nvSpPr>
          <p:spPr>
            <a:xfrm>
              <a:off x="6948296" y="2974467"/>
              <a:ext cx="2171700" cy="1390649"/>
            </a:xfrm>
            <a:prstGeom prst="rect">
              <a:avLst/>
            </a:prstGeom>
            <a:blipFill>
              <a:blip r:embed="rId8" cstate="print"/>
              <a:stretch>
                <a:fillRect/>
              </a:stretch>
            </a:blipFill>
          </p:spPr>
          <p:txBody>
            <a:bodyPr wrap="square" lIns="0" tIns="0" rIns="0" bIns="0" rtlCol="0"/>
            <a:lstStyle/>
            <a:p>
              <a:endParaRPr/>
            </a:p>
          </p:txBody>
        </p:sp>
      </p:grpSp>
      <p:pic>
        <p:nvPicPr>
          <p:cNvPr id="20" name="Picture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5846" y="1673959"/>
            <a:ext cx="4800600" cy="3401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Rectangle 20"/>
          <p:cNvSpPr/>
          <p:nvPr/>
        </p:nvSpPr>
        <p:spPr>
          <a:xfrm>
            <a:off x="6187586" y="1698215"/>
            <a:ext cx="3194494" cy="1077218"/>
          </a:xfrm>
          <a:prstGeom prst="rect">
            <a:avLst/>
          </a:prstGeom>
          <a:solidFill>
            <a:schemeClr val="bg1">
              <a:alpha val="50000"/>
            </a:schemeClr>
          </a:solidFill>
        </p:spPr>
        <p:txBody>
          <a:bodyPr wrap="square">
            <a:spAutoFit/>
          </a:bodyPr>
          <a:lstStyle/>
          <a:p>
            <a:pPr algn="just"/>
            <a:r>
              <a:rPr lang="en-US" sz="1600" spc="-15" dirty="0">
                <a:latin typeface="Arial" pitchFamily="34" charset="0"/>
                <a:cs typeface="Arial" pitchFamily="34" charset="0"/>
              </a:rPr>
              <a:t>Be careful when selecting the region, the polygon should only include the nodes, not the reservoir</a:t>
            </a:r>
            <a:r>
              <a:rPr lang="vi-VN" sz="1600" spc="-15" dirty="0">
                <a:latin typeface="Arial" pitchFamily="34" charset="0"/>
                <a:cs typeface="Arial" pitchFamily="34" charset="0"/>
              </a:rPr>
              <a:t>.</a:t>
            </a:r>
            <a:endParaRPr lang="vi-VN" sz="1600" dirty="0">
              <a:latin typeface="Arial" pitchFamily="34" charset="0"/>
              <a:cs typeface="Arial" pitchFamily="34" charset="0"/>
            </a:endParaRPr>
          </a:p>
        </p:txBody>
      </p:sp>
      <p:sp>
        <p:nvSpPr>
          <p:cNvPr id="22" name="object 18"/>
          <p:cNvSpPr/>
          <p:nvPr/>
        </p:nvSpPr>
        <p:spPr>
          <a:xfrm rot="1619670">
            <a:off x="5355119" y="2133092"/>
            <a:ext cx="439420" cy="510540"/>
          </a:xfrm>
          <a:custGeom>
            <a:avLst/>
            <a:gdLst/>
            <a:ahLst/>
            <a:cxnLst/>
            <a:rect l="l" t="t" r="r" b="b"/>
            <a:pathLst>
              <a:path w="439420" h="510539">
                <a:moveTo>
                  <a:pt x="24637" y="398907"/>
                </a:moveTo>
                <a:lnTo>
                  <a:pt x="19685" y="402336"/>
                </a:lnTo>
                <a:lnTo>
                  <a:pt x="18669" y="407543"/>
                </a:lnTo>
                <a:lnTo>
                  <a:pt x="0" y="510286"/>
                </a:lnTo>
                <a:lnTo>
                  <a:pt x="23390" y="502158"/>
                </a:lnTo>
                <a:lnTo>
                  <a:pt x="19430" y="502158"/>
                </a:lnTo>
                <a:lnTo>
                  <a:pt x="4952" y="489838"/>
                </a:lnTo>
                <a:lnTo>
                  <a:pt x="27939" y="463021"/>
                </a:lnTo>
                <a:lnTo>
                  <a:pt x="37464" y="410972"/>
                </a:lnTo>
                <a:lnTo>
                  <a:pt x="38353" y="405764"/>
                </a:lnTo>
                <a:lnTo>
                  <a:pt x="34925" y="400812"/>
                </a:lnTo>
                <a:lnTo>
                  <a:pt x="29845" y="399796"/>
                </a:lnTo>
                <a:lnTo>
                  <a:pt x="24637" y="398907"/>
                </a:lnTo>
                <a:close/>
              </a:path>
              <a:path w="439420" h="510539">
                <a:moveTo>
                  <a:pt x="27939" y="463021"/>
                </a:moveTo>
                <a:lnTo>
                  <a:pt x="4952" y="489838"/>
                </a:lnTo>
                <a:lnTo>
                  <a:pt x="19430" y="502158"/>
                </a:lnTo>
                <a:lnTo>
                  <a:pt x="23241" y="497713"/>
                </a:lnTo>
                <a:lnTo>
                  <a:pt x="21589" y="497713"/>
                </a:lnTo>
                <a:lnTo>
                  <a:pt x="9144" y="487045"/>
                </a:lnTo>
                <a:lnTo>
                  <a:pt x="24520" y="481700"/>
                </a:lnTo>
                <a:lnTo>
                  <a:pt x="27939" y="463021"/>
                </a:lnTo>
                <a:close/>
              </a:path>
              <a:path w="439420" h="510539">
                <a:moveTo>
                  <a:pt x="97409" y="456311"/>
                </a:moveTo>
                <a:lnTo>
                  <a:pt x="92455" y="458088"/>
                </a:lnTo>
                <a:lnTo>
                  <a:pt x="42254" y="475536"/>
                </a:lnTo>
                <a:lnTo>
                  <a:pt x="19430" y="502158"/>
                </a:lnTo>
                <a:lnTo>
                  <a:pt x="23390" y="502158"/>
                </a:lnTo>
                <a:lnTo>
                  <a:pt x="98678" y="475996"/>
                </a:lnTo>
                <a:lnTo>
                  <a:pt x="103632" y="474345"/>
                </a:lnTo>
                <a:lnTo>
                  <a:pt x="106299" y="468884"/>
                </a:lnTo>
                <a:lnTo>
                  <a:pt x="104648" y="463931"/>
                </a:lnTo>
                <a:lnTo>
                  <a:pt x="102870" y="458977"/>
                </a:lnTo>
                <a:lnTo>
                  <a:pt x="97409" y="456311"/>
                </a:lnTo>
                <a:close/>
              </a:path>
              <a:path w="439420" h="510539">
                <a:moveTo>
                  <a:pt x="24520" y="481700"/>
                </a:moveTo>
                <a:lnTo>
                  <a:pt x="9144" y="487045"/>
                </a:lnTo>
                <a:lnTo>
                  <a:pt x="21589" y="497713"/>
                </a:lnTo>
                <a:lnTo>
                  <a:pt x="24520" y="481700"/>
                </a:lnTo>
                <a:close/>
              </a:path>
              <a:path w="439420" h="510539">
                <a:moveTo>
                  <a:pt x="42254" y="475536"/>
                </a:moveTo>
                <a:lnTo>
                  <a:pt x="24520" y="481700"/>
                </a:lnTo>
                <a:lnTo>
                  <a:pt x="21589" y="497713"/>
                </a:lnTo>
                <a:lnTo>
                  <a:pt x="23241" y="497713"/>
                </a:lnTo>
                <a:lnTo>
                  <a:pt x="42254" y="475536"/>
                </a:lnTo>
                <a:close/>
              </a:path>
              <a:path w="439420" h="510539">
                <a:moveTo>
                  <a:pt x="424815" y="0"/>
                </a:moveTo>
                <a:lnTo>
                  <a:pt x="27939" y="463021"/>
                </a:lnTo>
                <a:lnTo>
                  <a:pt x="24520" y="481700"/>
                </a:lnTo>
                <a:lnTo>
                  <a:pt x="42254" y="475536"/>
                </a:lnTo>
                <a:lnTo>
                  <a:pt x="439293" y="12446"/>
                </a:lnTo>
                <a:lnTo>
                  <a:pt x="424815" y="0"/>
                </a:lnTo>
                <a:close/>
              </a:path>
            </a:pathLst>
          </a:custGeom>
          <a:solidFill>
            <a:srgbClr val="0000FF"/>
          </a:solidFill>
        </p:spPr>
        <p:txBody>
          <a:bodyPr wrap="square" lIns="0" tIns="0" rIns="0" bIns="0" rtlCol="0"/>
          <a:lstStyle/>
          <a:p>
            <a:endParaRPr/>
          </a:p>
        </p:txBody>
      </p:sp>
    </p:spTree>
    <p:extLst>
      <p:ext uri="{BB962C8B-B14F-4D97-AF65-F5344CB8AC3E}">
        <p14:creationId xmlns:p14="http://schemas.microsoft.com/office/powerpoint/2010/main" val="659117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TextBox 8"/>
          <p:cNvSpPr txBox="1"/>
          <p:nvPr/>
        </p:nvSpPr>
        <p:spPr>
          <a:xfrm>
            <a:off x="348615" y="1910983"/>
            <a:ext cx="11616298" cy="4139595"/>
          </a:xfrm>
          <a:prstGeom prst="rect">
            <a:avLst/>
          </a:prstGeom>
          <a:solidFill>
            <a:schemeClr val="bg1">
              <a:alpha val="50000"/>
            </a:schemeClr>
          </a:solidFill>
        </p:spPr>
        <p:txBody>
          <a:bodyPr wrap="square" rtlCol="0">
            <a:spAutoFit/>
          </a:bodyPr>
          <a:lstStyle/>
          <a:p>
            <a:pPr algn="just">
              <a:lnSpc>
                <a:spcPct val="150000"/>
              </a:lnSpc>
              <a:spcAft>
                <a:spcPts val="800"/>
              </a:spcAft>
            </a:pPr>
            <a:r>
              <a:rPr lang="en-US" b="1" i="1" dirty="0">
                <a:latin typeface="Arial" pitchFamily="34" charset="0"/>
                <a:cs typeface="Arial" pitchFamily="34" charset="0"/>
              </a:rPr>
              <a:t>EPANET is one of the most used and robust software for hydraulic analysis of WDN.</a:t>
            </a:r>
            <a:endParaRPr lang="en-US" dirty="0">
              <a:solidFill>
                <a:srgbClr val="000000"/>
              </a:solidFill>
              <a:latin typeface="Arial" pitchFamily="34" charset="0"/>
              <a:ea typeface="Calibri"/>
              <a:cs typeface="Arial" pitchFamily="34" charset="0"/>
            </a:endParaRPr>
          </a:p>
          <a:p>
            <a:pPr algn="just">
              <a:lnSpc>
                <a:spcPct val="150000"/>
              </a:lnSpc>
              <a:spcAft>
                <a:spcPts val="800"/>
              </a:spcAft>
            </a:pPr>
            <a:r>
              <a:rPr lang="ro-RO" dirty="0">
                <a:solidFill>
                  <a:srgbClr val="000000"/>
                </a:solidFill>
                <a:latin typeface="Arial" pitchFamily="34" charset="0"/>
                <a:ea typeface="Calibri"/>
                <a:cs typeface="Arial" pitchFamily="34" charset="0"/>
              </a:rPr>
              <a:t>EPANET </a:t>
            </a:r>
            <a:r>
              <a:rPr lang="en-US" dirty="0">
                <a:solidFill>
                  <a:srgbClr val="000000"/>
                </a:solidFill>
                <a:latin typeface="Arial" pitchFamily="34" charset="0"/>
                <a:ea typeface="Calibri"/>
                <a:cs typeface="Arial" pitchFamily="34" charset="0"/>
              </a:rPr>
              <a:t>was developed by U.S. Environmental Protection Agency- US </a:t>
            </a:r>
            <a:r>
              <a:rPr lang="ro-RO" dirty="0">
                <a:solidFill>
                  <a:srgbClr val="000000"/>
                </a:solidFill>
                <a:latin typeface="Arial" pitchFamily="34" charset="0"/>
                <a:ea typeface="Calibri"/>
                <a:cs typeface="Arial" pitchFamily="34" charset="0"/>
              </a:rPr>
              <a:t>EPA. </a:t>
            </a:r>
            <a:endParaRPr lang="en-GB" dirty="0">
              <a:solidFill>
                <a:srgbClr val="000000"/>
              </a:solidFill>
              <a:latin typeface="Arial" pitchFamily="34" charset="0"/>
              <a:ea typeface="Calibri"/>
              <a:cs typeface="Arial" pitchFamily="34" charset="0"/>
            </a:endParaRPr>
          </a:p>
          <a:p>
            <a:pPr algn="just">
              <a:lnSpc>
                <a:spcPct val="150000"/>
              </a:lnSpc>
              <a:spcAft>
                <a:spcPts val="800"/>
              </a:spcAft>
            </a:pPr>
            <a:r>
              <a:rPr lang="en-US" dirty="0">
                <a:solidFill>
                  <a:srgbClr val="000000"/>
                </a:solidFill>
                <a:latin typeface="Arial" pitchFamily="34" charset="0"/>
                <a:ea typeface="Calibri"/>
                <a:cs typeface="Arial" pitchFamily="34" charset="0"/>
              </a:rPr>
              <a:t>The worldwide use of EPANET is largely due to its advantages over other similar commercial software:</a:t>
            </a:r>
          </a:p>
          <a:p>
            <a:pPr algn="just">
              <a:lnSpc>
                <a:spcPct val="150000"/>
              </a:lnSpc>
              <a:buFont typeface="Wingdings"/>
              <a:buChar char=""/>
            </a:pPr>
            <a:r>
              <a:rPr lang="en-US" b="1" dirty="0">
                <a:solidFill>
                  <a:srgbClr val="FF0000"/>
                </a:solidFill>
                <a:latin typeface="Arial" pitchFamily="34" charset="0"/>
                <a:ea typeface="Calibri"/>
                <a:cs typeface="Arial" pitchFamily="34" charset="0"/>
              </a:rPr>
              <a:t>It is a </a:t>
            </a:r>
            <a:r>
              <a:rPr lang="ro-RO" b="1" dirty="0">
                <a:solidFill>
                  <a:srgbClr val="FF0000"/>
                </a:solidFill>
                <a:latin typeface="Arial" pitchFamily="34" charset="0"/>
                <a:ea typeface="Calibri"/>
                <a:cs typeface="Arial" pitchFamily="34" charset="0"/>
              </a:rPr>
              <a:t>free software </a:t>
            </a:r>
            <a:r>
              <a:rPr lang="ro-RO" dirty="0">
                <a:solidFill>
                  <a:srgbClr val="000000"/>
                </a:solidFill>
                <a:latin typeface="Arial" pitchFamily="34" charset="0"/>
                <a:ea typeface="Calibri"/>
                <a:cs typeface="Arial" pitchFamily="34" charset="0"/>
              </a:rPr>
              <a:t>– </a:t>
            </a:r>
            <a:r>
              <a:rPr lang="en-US" dirty="0">
                <a:solidFill>
                  <a:srgbClr val="000000"/>
                </a:solidFill>
                <a:latin typeface="Arial" pitchFamily="34" charset="0"/>
                <a:ea typeface="Calibri"/>
                <a:cs typeface="Arial" pitchFamily="34" charset="0"/>
              </a:rPr>
              <a:t>the users can download, copy, use and distribute; </a:t>
            </a:r>
            <a:endParaRPr lang="en-GB" dirty="0">
              <a:solidFill>
                <a:srgbClr val="000000"/>
              </a:solidFill>
              <a:latin typeface="Arial" pitchFamily="34" charset="0"/>
              <a:ea typeface="Calibri"/>
              <a:cs typeface="Arial" pitchFamily="34" charset="0"/>
            </a:endParaRPr>
          </a:p>
          <a:p>
            <a:pPr algn="just">
              <a:lnSpc>
                <a:spcPct val="150000"/>
              </a:lnSpc>
              <a:buFont typeface="Wingdings"/>
              <a:buChar char=""/>
            </a:pPr>
            <a:r>
              <a:rPr lang="en-US" b="1" dirty="0">
                <a:solidFill>
                  <a:srgbClr val="FF0000"/>
                </a:solidFill>
                <a:latin typeface="Arial" pitchFamily="34" charset="0"/>
                <a:ea typeface="Calibri"/>
                <a:cs typeface="Arial" pitchFamily="34" charset="0"/>
              </a:rPr>
              <a:t>Is made available to users in compiled form</a:t>
            </a:r>
            <a:r>
              <a:rPr lang="ro-RO" dirty="0">
                <a:solidFill>
                  <a:srgbClr val="000000"/>
                </a:solidFill>
                <a:latin typeface="Arial" pitchFamily="34" charset="0"/>
                <a:ea typeface="Calibri"/>
                <a:cs typeface="Arial" pitchFamily="34" charset="0"/>
              </a:rPr>
              <a:t>;</a:t>
            </a:r>
            <a:endParaRPr lang="en-GB" dirty="0">
              <a:solidFill>
                <a:srgbClr val="000000"/>
              </a:solidFill>
              <a:latin typeface="Arial" pitchFamily="34" charset="0"/>
              <a:ea typeface="Calibri"/>
              <a:cs typeface="Arial" pitchFamily="34" charset="0"/>
            </a:endParaRPr>
          </a:p>
          <a:p>
            <a:pPr algn="just">
              <a:lnSpc>
                <a:spcPct val="150000"/>
              </a:lnSpc>
              <a:buFont typeface="Wingdings"/>
              <a:buChar char=""/>
            </a:pPr>
            <a:r>
              <a:rPr lang="en-US" b="1" dirty="0">
                <a:solidFill>
                  <a:srgbClr val="FF0000"/>
                </a:solidFill>
                <a:latin typeface="Arial" pitchFamily="34" charset="0"/>
                <a:ea typeface="Calibri"/>
                <a:cs typeface="Arial" pitchFamily="34" charset="0"/>
              </a:rPr>
              <a:t>It has a friendly and easy to use g</a:t>
            </a:r>
            <a:r>
              <a:rPr lang="ro-RO" b="1" dirty="0">
                <a:solidFill>
                  <a:srgbClr val="FF0000"/>
                </a:solidFill>
                <a:latin typeface="Arial" pitchFamily="34" charset="0"/>
                <a:ea typeface="Calibri"/>
                <a:cs typeface="Arial" pitchFamily="34" charset="0"/>
              </a:rPr>
              <a:t>raphical </a:t>
            </a:r>
            <a:r>
              <a:rPr lang="en-US" b="1" dirty="0">
                <a:solidFill>
                  <a:srgbClr val="FF0000"/>
                </a:solidFill>
                <a:latin typeface="Arial" pitchFamily="34" charset="0"/>
                <a:ea typeface="Calibri"/>
                <a:cs typeface="Arial" pitchFamily="34" charset="0"/>
              </a:rPr>
              <a:t>u</a:t>
            </a:r>
            <a:r>
              <a:rPr lang="ro-RO" b="1" dirty="0">
                <a:solidFill>
                  <a:srgbClr val="FF0000"/>
                </a:solidFill>
                <a:latin typeface="Arial" pitchFamily="34" charset="0"/>
                <a:ea typeface="Calibri"/>
                <a:cs typeface="Arial" pitchFamily="34" charset="0"/>
              </a:rPr>
              <a:t>ser </a:t>
            </a:r>
            <a:r>
              <a:rPr lang="en-US" b="1" dirty="0">
                <a:solidFill>
                  <a:srgbClr val="FF0000"/>
                </a:solidFill>
                <a:latin typeface="Arial" pitchFamily="34" charset="0"/>
                <a:ea typeface="Calibri"/>
                <a:cs typeface="Arial" pitchFamily="34" charset="0"/>
              </a:rPr>
              <a:t>in</a:t>
            </a:r>
            <a:r>
              <a:rPr lang="ro-RO" b="1" dirty="0">
                <a:solidFill>
                  <a:srgbClr val="FF0000"/>
                </a:solidFill>
                <a:latin typeface="Arial" pitchFamily="34" charset="0"/>
                <a:ea typeface="Calibri"/>
                <a:cs typeface="Arial" pitchFamily="34" charset="0"/>
              </a:rPr>
              <a:t>terface</a:t>
            </a:r>
            <a:r>
              <a:rPr lang="ro-RO" dirty="0">
                <a:solidFill>
                  <a:srgbClr val="000000"/>
                </a:solidFill>
                <a:latin typeface="Arial" pitchFamily="34" charset="0"/>
                <a:ea typeface="Calibri"/>
                <a:cs typeface="Arial" pitchFamily="34" charset="0"/>
              </a:rPr>
              <a:t>;</a:t>
            </a:r>
            <a:endParaRPr lang="en-GB" dirty="0">
              <a:solidFill>
                <a:srgbClr val="000000"/>
              </a:solidFill>
              <a:latin typeface="Arial" pitchFamily="34" charset="0"/>
              <a:ea typeface="Calibri"/>
              <a:cs typeface="Arial" pitchFamily="34" charset="0"/>
            </a:endParaRPr>
          </a:p>
          <a:p>
            <a:pPr algn="just">
              <a:lnSpc>
                <a:spcPct val="150000"/>
              </a:lnSpc>
              <a:buFont typeface="Wingdings"/>
              <a:buChar char=""/>
            </a:pPr>
            <a:r>
              <a:rPr lang="en-US" b="1" dirty="0">
                <a:solidFill>
                  <a:srgbClr val="FF0000"/>
                </a:solidFill>
                <a:latin typeface="Arial" pitchFamily="34" charset="0"/>
                <a:ea typeface="Calibri"/>
                <a:cs typeface="Arial" pitchFamily="34" charset="0"/>
              </a:rPr>
              <a:t>Is </a:t>
            </a:r>
            <a:r>
              <a:rPr lang="ro-RO" b="1" dirty="0">
                <a:solidFill>
                  <a:srgbClr val="FF0000"/>
                </a:solidFill>
                <a:latin typeface="Arial" pitchFamily="34" charset="0"/>
                <a:ea typeface="Calibri"/>
                <a:cs typeface="Arial" pitchFamily="34" charset="0"/>
              </a:rPr>
              <a:t>open source </a:t>
            </a:r>
            <a:r>
              <a:rPr lang="ro-RO" dirty="0">
                <a:solidFill>
                  <a:srgbClr val="000000"/>
                </a:solidFill>
                <a:latin typeface="Arial" pitchFamily="34" charset="0"/>
                <a:ea typeface="Calibri"/>
                <a:cs typeface="Arial" pitchFamily="34" charset="0"/>
              </a:rPr>
              <a:t>– </a:t>
            </a:r>
            <a:r>
              <a:rPr lang="en-US" dirty="0">
                <a:solidFill>
                  <a:srgbClr val="000000"/>
                </a:solidFill>
                <a:latin typeface="Arial" pitchFamily="34" charset="0"/>
                <a:ea typeface="Calibri"/>
                <a:cs typeface="Arial" pitchFamily="34" charset="0"/>
              </a:rPr>
              <a:t>so it can be modified by experienced users</a:t>
            </a:r>
            <a:r>
              <a:rPr lang="ro-RO" dirty="0">
                <a:solidFill>
                  <a:srgbClr val="000000"/>
                </a:solidFill>
                <a:latin typeface="Arial" pitchFamily="34" charset="0"/>
                <a:ea typeface="Calibri"/>
                <a:cs typeface="Arial" pitchFamily="34" charset="0"/>
              </a:rPr>
              <a:t>; </a:t>
            </a:r>
            <a:endParaRPr lang="en-US" dirty="0">
              <a:solidFill>
                <a:srgbClr val="000000"/>
              </a:solidFill>
              <a:latin typeface="Arial" pitchFamily="34" charset="0"/>
              <a:ea typeface="Calibri"/>
              <a:cs typeface="Arial" pitchFamily="34" charset="0"/>
            </a:endParaRPr>
          </a:p>
          <a:p>
            <a:pPr algn="just">
              <a:lnSpc>
                <a:spcPct val="150000"/>
              </a:lnSpc>
              <a:buFont typeface="Wingdings"/>
              <a:buChar char=""/>
            </a:pPr>
            <a:r>
              <a:rPr lang="ro-RO" b="1" dirty="0">
                <a:solidFill>
                  <a:srgbClr val="FF0000"/>
                </a:solidFill>
                <a:latin typeface="Arial" pitchFamily="34" charset="0"/>
                <a:ea typeface="Calibri"/>
                <a:cs typeface="Arial" pitchFamily="34" charset="0"/>
              </a:rPr>
              <a:t>requires modest hardware resources </a:t>
            </a:r>
            <a:r>
              <a:rPr lang="en-US" b="1" dirty="0">
                <a:solidFill>
                  <a:srgbClr val="FF0000"/>
                </a:solidFill>
                <a:latin typeface="Arial" pitchFamily="34" charset="0"/>
                <a:ea typeface="Calibri"/>
                <a:cs typeface="Arial" pitchFamily="34" charset="0"/>
              </a:rPr>
              <a:t>- </a:t>
            </a:r>
            <a:r>
              <a:rPr lang="en-US" dirty="0">
                <a:latin typeface="Arial" pitchFamily="34" charset="0"/>
                <a:cs typeface="Arial" pitchFamily="34" charset="0"/>
              </a:rPr>
              <a:t>the executable file is 1.51 MB, and after installation it occupies a disk space of only 2.15 MB; while running, EPANET 2 consumes very little RAM.</a:t>
            </a:r>
            <a:endParaRPr lang="en-GB" dirty="0">
              <a:latin typeface="Arial" pitchFamily="34" charset="0"/>
              <a:cs typeface="Arial" pitchFamily="34" charset="0"/>
            </a:endParaRPr>
          </a:p>
        </p:txBody>
      </p:sp>
    </p:spTree>
    <p:extLst>
      <p:ext uri="{BB962C8B-B14F-4D97-AF65-F5344CB8AC3E}">
        <p14:creationId xmlns:p14="http://schemas.microsoft.com/office/powerpoint/2010/main" val="1296043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45228" y="1942012"/>
            <a:ext cx="6470167" cy="4134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3590108" y="1061894"/>
            <a:ext cx="4403128" cy="461665"/>
          </a:xfrm>
          <a:prstGeom prst="rect">
            <a:avLst/>
          </a:prstGeom>
          <a:solidFill>
            <a:schemeClr val="bg1">
              <a:alpha val="50000"/>
            </a:schemeClr>
          </a:solidFill>
        </p:spPr>
        <p:txBody>
          <a:bodyPr wrap="none">
            <a:spAutoFit/>
          </a:bodyPr>
          <a:lstStyle/>
          <a:p>
            <a:r>
              <a:rPr lang="it-IT" sz="2400" spc="-15" dirty="0">
                <a:solidFill>
                  <a:srgbClr val="C00000"/>
                </a:solidFill>
                <a:latin typeface="Arial" pitchFamily="34" charset="0"/>
                <a:cs typeface="Arial" pitchFamily="34" charset="0"/>
              </a:rPr>
              <a:t>Lenght of the pipes </a:t>
            </a:r>
            <a:r>
              <a:rPr lang="it-IT" sz="2400" spc="-5" dirty="0">
                <a:solidFill>
                  <a:srgbClr val="C00000"/>
                </a:solidFill>
                <a:latin typeface="Arial" pitchFamily="34" charset="0"/>
                <a:cs typeface="Arial" pitchFamily="34" charset="0"/>
              </a:rPr>
              <a:t>(in</a:t>
            </a:r>
            <a:r>
              <a:rPr lang="it-IT" sz="2400" spc="25" dirty="0">
                <a:solidFill>
                  <a:srgbClr val="C00000"/>
                </a:solidFill>
                <a:latin typeface="Arial" pitchFamily="34" charset="0"/>
                <a:cs typeface="Arial" pitchFamily="34" charset="0"/>
              </a:rPr>
              <a:t> </a:t>
            </a:r>
            <a:r>
              <a:rPr lang="it-IT" sz="2400" spc="-5" dirty="0">
                <a:solidFill>
                  <a:srgbClr val="C00000"/>
                </a:solidFill>
                <a:latin typeface="Arial" pitchFamily="34" charset="0"/>
                <a:cs typeface="Arial" pitchFamily="34" charset="0"/>
              </a:rPr>
              <a:t>meters):</a:t>
            </a:r>
            <a:endParaRPr lang="en-US" sz="24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24258590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807029" y="1182188"/>
            <a:ext cx="7772400" cy="461665"/>
          </a:xfrm>
          <a:prstGeom prst="rect">
            <a:avLst/>
          </a:prstGeom>
          <a:solidFill>
            <a:schemeClr val="bg1">
              <a:alpha val="50000"/>
            </a:schemeClr>
          </a:solidFill>
        </p:spPr>
        <p:txBody>
          <a:bodyPr wrap="square">
            <a:spAutoFit/>
          </a:bodyPr>
          <a:lstStyle/>
          <a:p>
            <a:pPr algn="ctr"/>
            <a:r>
              <a:rPr lang="en-US" sz="2400" spc="-15" dirty="0">
                <a:solidFill>
                  <a:srgbClr val="C00000"/>
                </a:solidFill>
                <a:latin typeface="Arial" pitchFamily="34" charset="0"/>
                <a:cs typeface="Arial" pitchFamily="34" charset="0"/>
              </a:rPr>
              <a:t>Values of the pipe’s</a:t>
            </a:r>
            <a:r>
              <a:rPr lang="vi-VN" sz="2400" spc="-15" dirty="0">
                <a:solidFill>
                  <a:srgbClr val="C00000"/>
                </a:solidFill>
                <a:latin typeface="Arial" pitchFamily="34" charset="0"/>
                <a:cs typeface="Arial" pitchFamily="34" charset="0"/>
              </a:rPr>
              <a:t> </a:t>
            </a:r>
            <a:r>
              <a:rPr lang="en-US" sz="2400" i="1" dirty="0">
                <a:solidFill>
                  <a:srgbClr val="C00000"/>
                </a:solidFill>
                <a:latin typeface="Arial" pitchFamily="34" charset="0"/>
                <a:cs typeface="Arial" pitchFamily="34" charset="0"/>
              </a:rPr>
              <a:t>roughness </a:t>
            </a:r>
            <a:r>
              <a:rPr lang="vi-VN" sz="2400" spc="-5" dirty="0">
                <a:solidFill>
                  <a:srgbClr val="C00000"/>
                </a:solidFill>
                <a:latin typeface="Arial" pitchFamily="34" charset="0"/>
                <a:cs typeface="Arial" pitchFamily="34" charset="0"/>
              </a:rPr>
              <a:t>(</a:t>
            </a:r>
            <a:r>
              <a:rPr lang="en-US" sz="2400" spc="-5" dirty="0">
                <a:solidFill>
                  <a:srgbClr val="C00000"/>
                </a:solidFill>
                <a:latin typeface="Arial" pitchFamily="34" charset="0"/>
                <a:cs typeface="Arial" pitchFamily="34" charset="0"/>
              </a:rPr>
              <a:t>i</a:t>
            </a:r>
            <a:r>
              <a:rPr lang="vi-VN" sz="2400" spc="-5" dirty="0">
                <a:solidFill>
                  <a:srgbClr val="C00000"/>
                </a:solidFill>
                <a:latin typeface="Arial" pitchFamily="34" charset="0"/>
                <a:cs typeface="Arial" pitchFamily="34" charset="0"/>
              </a:rPr>
              <a:t>n</a:t>
            </a:r>
            <a:r>
              <a:rPr lang="vi-VN" sz="2400" spc="25" dirty="0">
                <a:solidFill>
                  <a:srgbClr val="C00000"/>
                </a:solidFill>
                <a:latin typeface="Arial" pitchFamily="34" charset="0"/>
                <a:cs typeface="Arial" pitchFamily="34" charset="0"/>
              </a:rPr>
              <a:t> </a:t>
            </a:r>
            <a:r>
              <a:rPr lang="vi-VN" sz="2400" spc="-5" dirty="0">
                <a:solidFill>
                  <a:srgbClr val="C00000"/>
                </a:solidFill>
                <a:latin typeface="Arial" pitchFamily="34" charset="0"/>
                <a:cs typeface="Arial" pitchFamily="34" charset="0"/>
              </a:rPr>
              <a:t>mm)</a:t>
            </a:r>
            <a:endParaRPr lang="en-US" sz="2400" dirty="0">
              <a:solidFill>
                <a:srgbClr val="C00000"/>
              </a:solidFill>
              <a:latin typeface="Arial" pitchFamily="34" charset="0"/>
              <a:cs typeface="Arial" pitchFamily="34" charset="0"/>
            </a:endParaRPr>
          </a:p>
        </p:txBody>
      </p:sp>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77291" y="2247884"/>
            <a:ext cx="6705600" cy="4006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0180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64971" y="2427515"/>
            <a:ext cx="5943600" cy="3849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2549890" y="1384881"/>
            <a:ext cx="6046655" cy="461665"/>
          </a:xfrm>
          <a:prstGeom prst="rect">
            <a:avLst/>
          </a:prstGeom>
          <a:solidFill>
            <a:schemeClr val="bg1">
              <a:alpha val="50000"/>
            </a:schemeClr>
          </a:solidFill>
        </p:spPr>
        <p:txBody>
          <a:bodyPr wrap="none">
            <a:spAutoFit/>
          </a:bodyPr>
          <a:lstStyle/>
          <a:p>
            <a:r>
              <a:rPr lang="en-US" sz="2400" spc="-10" dirty="0">
                <a:solidFill>
                  <a:srgbClr val="C00000"/>
                </a:solidFill>
                <a:latin typeface="Arial" pitchFamily="34" charset="0"/>
                <a:cs typeface="Arial" pitchFamily="34" charset="0"/>
              </a:rPr>
              <a:t>Values of the nodes' </a:t>
            </a:r>
            <a:r>
              <a:rPr lang="en-US" sz="2400" i="1" spc="-10" dirty="0">
                <a:solidFill>
                  <a:srgbClr val="C00000"/>
                </a:solidFill>
                <a:latin typeface="Arial" pitchFamily="34" charset="0"/>
                <a:cs typeface="Arial" pitchFamily="34" charset="0"/>
              </a:rPr>
              <a:t>Elevation</a:t>
            </a:r>
            <a:r>
              <a:rPr lang="en-US" sz="2400" spc="-10" dirty="0">
                <a:solidFill>
                  <a:srgbClr val="C00000"/>
                </a:solidFill>
                <a:latin typeface="Arial" pitchFamily="34" charset="0"/>
                <a:cs typeface="Arial" pitchFamily="34" charset="0"/>
              </a:rPr>
              <a:t> </a:t>
            </a:r>
            <a:r>
              <a:rPr lang="en-US" sz="2400" spc="-5" dirty="0">
                <a:solidFill>
                  <a:srgbClr val="C00000"/>
                </a:solidFill>
                <a:latin typeface="Arial" pitchFamily="34" charset="0"/>
                <a:cs typeface="Arial" pitchFamily="34" charset="0"/>
              </a:rPr>
              <a:t>(</a:t>
            </a:r>
            <a:r>
              <a:rPr lang="it-IT" sz="2400" spc="-5" dirty="0">
                <a:solidFill>
                  <a:srgbClr val="C00000"/>
                </a:solidFill>
                <a:latin typeface="Arial" pitchFamily="34" charset="0"/>
                <a:cs typeface="Arial" pitchFamily="34" charset="0"/>
              </a:rPr>
              <a:t>in </a:t>
            </a:r>
            <a:r>
              <a:rPr lang="en-US" sz="2400" spc="-5" dirty="0">
                <a:solidFill>
                  <a:srgbClr val="C00000"/>
                </a:solidFill>
                <a:latin typeface="Arial" pitchFamily="34" charset="0"/>
                <a:cs typeface="Arial" pitchFamily="34" charset="0"/>
              </a:rPr>
              <a:t>meters):</a:t>
            </a:r>
            <a:endParaRPr lang="en-US" sz="2400" dirty="0">
              <a:solidFill>
                <a:srgbClr val="C00000"/>
              </a:solidFill>
              <a:latin typeface="Arial" pitchFamily="34" charset="0"/>
              <a:cs typeface="Arial" pitchFamily="34" charset="0"/>
            </a:endParaRPr>
          </a:p>
        </p:txBody>
      </p:sp>
    </p:spTree>
    <p:extLst>
      <p:ext uri="{BB962C8B-B14F-4D97-AF65-F5344CB8AC3E}">
        <p14:creationId xmlns:p14="http://schemas.microsoft.com/office/powerpoint/2010/main" val="6399354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9"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79915" y="2338251"/>
            <a:ext cx="6172200" cy="39458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420091" y="1265732"/>
            <a:ext cx="8305800" cy="584775"/>
          </a:xfrm>
          <a:prstGeom prst="rect">
            <a:avLst/>
          </a:prstGeom>
          <a:solidFill>
            <a:schemeClr val="bg1">
              <a:alpha val="50000"/>
            </a:schemeClr>
          </a:solidFill>
        </p:spPr>
        <p:txBody>
          <a:bodyPr wrap="square">
            <a:spAutoFit/>
          </a:bodyPr>
          <a:lstStyle/>
          <a:p>
            <a:pPr algn="just"/>
            <a:r>
              <a:rPr lang="en-US" sz="1600" dirty="0">
                <a:latin typeface="Arial" pitchFamily="34" charset="0"/>
                <a:cs typeface="Arial" pitchFamily="34" charset="0"/>
              </a:rPr>
              <a:t>As in the case of Elevation, the values of the consumed flow (</a:t>
            </a:r>
            <a:r>
              <a:rPr lang="en-US" sz="1600" b="1" dirty="0">
                <a:latin typeface="Arial" pitchFamily="34" charset="0"/>
                <a:cs typeface="Arial" pitchFamily="34" charset="0"/>
              </a:rPr>
              <a:t>Base Demand</a:t>
            </a:r>
            <a:r>
              <a:rPr lang="en-US" sz="1600" dirty="0">
                <a:latin typeface="Arial" pitchFamily="34" charset="0"/>
                <a:cs typeface="Arial" pitchFamily="34" charset="0"/>
              </a:rPr>
              <a:t>) in nodes are selected/inserted, in l / s, as in the figure:</a:t>
            </a:r>
          </a:p>
        </p:txBody>
      </p:sp>
    </p:spTree>
    <p:extLst>
      <p:ext uri="{BB962C8B-B14F-4D97-AF65-F5344CB8AC3E}">
        <p14:creationId xmlns:p14="http://schemas.microsoft.com/office/powerpoint/2010/main" val="11106699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426028" y="1006999"/>
            <a:ext cx="7696199" cy="461665"/>
          </a:xfrm>
          <a:prstGeom prst="rect">
            <a:avLst/>
          </a:prstGeom>
          <a:solidFill>
            <a:schemeClr val="bg1">
              <a:alpha val="50000"/>
            </a:schemeClr>
          </a:solidFill>
        </p:spPr>
        <p:txBody>
          <a:bodyPr wrap="square">
            <a:spAutoFit/>
          </a:bodyPr>
          <a:lstStyle/>
          <a:p>
            <a:pPr algn="ctr"/>
            <a:r>
              <a:rPr lang="en-US" sz="2400" spc="-10" dirty="0">
                <a:solidFill>
                  <a:srgbClr val="C00000"/>
                </a:solidFill>
                <a:latin typeface="Arial" pitchFamily="34" charset="0"/>
                <a:cs typeface="Arial" pitchFamily="34" charset="0"/>
              </a:rPr>
              <a:t>Values of the pipes’ </a:t>
            </a:r>
            <a:r>
              <a:rPr lang="en-US" sz="2400" b="1" i="1" spc="-10" dirty="0">
                <a:solidFill>
                  <a:srgbClr val="C00000"/>
                </a:solidFill>
                <a:latin typeface="Arial" pitchFamily="34" charset="0"/>
                <a:cs typeface="Arial" pitchFamily="34" charset="0"/>
              </a:rPr>
              <a:t>diameters</a:t>
            </a:r>
            <a:r>
              <a:rPr lang="en-US" sz="2400" i="1" spc="-10" dirty="0">
                <a:solidFill>
                  <a:srgbClr val="C00000"/>
                </a:solidFill>
                <a:latin typeface="Arial" pitchFamily="34" charset="0"/>
                <a:cs typeface="Arial" pitchFamily="34" charset="0"/>
              </a:rPr>
              <a:t> </a:t>
            </a:r>
            <a:r>
              <a:rPr lang="en-US" sz="2400" spc="-10" dirty="0">
                <a:solidFill>
                  <a:srgbClr val="C00000"/>
                </a:solidFill>
                <a:latin typeface="Arial" pitchFamily="34" charset="0"/>
                <a:cs typeface="Arial" pitchFamily="34" charset="0"/>
              </a:rPr>
              <a:t>(in mm)</a:t>
            </a:r>
          </a:p>
        </p:txBody>
      </p:sp>
      <p:sp>
        <p:nvSpPr>
          <p:cNvPr id="10" name="Rectangle 9"/>
          <p:cNvSpPr/>
          <p:nvPr/>
        </p:nvSpPr>
        <p:spPr>
          <a:xfrm>
            <a:off x="1317215" y="1871905"/>
            <a:ext cx="10300019" cy="830997"/>
          </a:xfrm>
          <a:prstGeom prst="rect">
            <a:avLst/>
          </a:prstGeom>
          <a:solidFill>
            <a:schemeClr val="bg1">
              <a:alpha val="50000"/>
            </a:schemeClr>
          </a:solidFill>
        </p:spPr>
        <p:txBody>
          <a:bodyPr wrap="square">
            <a:spAutoFit/>
          </a:bodyPr>
          <a:lstStyle/>
          <a:p>
            <a:pPr algn="just"/>
            <a:r>
              <a:rPr lang="en-US" sz="1600" spc="-10" dirty="0">
                <a:latin typeface="Arial" pitchFamily="34" charset="0"/>
                <a:cs typeface="Arial" pitchFamily="34" charset="0"/>
              </a:rPr>
              <a:t>	</a:t>
            </a:r>
            <a:r>
              <a:rPr lang="en-US" sz="1600" dirty="0">
                <a:latin typeface="Arial" pitchFamily="34" charset="0"/>
                <a:cs typeface="Arial" pitchFamily="34" charset="0"/>
              </a:rPr>
              <a:t>To determine the diameters of the pipes, the following steps are performed:</a:t>
            </a:r>
          </a:p>
          <a:p>
            <a:pPr algn="just"/>
            <a:r>
              <a:rPr lang="en-US" sz="1600" dirty="0">
                <a:latin typeface="Arial" pitchFamily="34" charset="0"/>
                <a:cs typeface="Arial" pitchFamily="34" charset="0"/>
              </a:rPr>
              <a:t>1. Choose a distribution of the flow on the pipes respecting the continuity equation in nodes (the total outflow of the reservoir is given by the sum of the base demand of the consumers: </a:t>
            </a:r>
            <a:r>
              <a:rPr lang="en-US" sz="1600" i="1" dirty="0" err="1">
                <a:latin typeface="Arial" pitchFamily="34" charset="0"/>
                <a:cs typeface="Arial" pitchFamily="34" charset="0"/>
              </a:rPr>
              <a:t>Q</a:t>
            </a:r>
            <a:r>
              <a:rPr lang="en-US" sz="1600" i="1" baseline="-25000" dirty="0" err="1">
                <a:latin typeface="Arial" pitchFamily="34" charset="0"/>
                <a:cs typeface="Arial" pitchFamily="34" charset="0"/>
              </a:rPr>
              <a:t>t</a:t>
            </a:r>
            <a:r>
              <a:rPr lang="en-US" sz="1600" dirty="0">
                <a:latin typeface="Arial" pitchFamily="34" charset="0"/>
                <a:cs typeface="Arial" pitchFamily="34" charset="0"/>
              </a:rPr>
              <a:t> = 21 l / s).</a:t>
            </a:r>
          </a:p>
        </p:txBody>
      </p:sp>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32283" y="3186534"/>
            <a:ext cx="5110898" cy="30410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9393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029786" y="1223055"/>
            <a:ext cx="10526487" cy="338554"/>
          </a:xfrm>
          <a:prstGeom prst="rect">
            <a:avLst/>
          </a:prstGeom>
          <a:solidFill>
            <a:schemeClr val="bg1">
              <a:alpha val="50000"/>
            </a:schemeClr>
          </a:solidFill>
        </p:spPr>
        <p:txBody>
          <a:bodyPr wrap="square">
            <a:spAutoFit/>
          </a:bodyPr>
          <a:lstStyle/>
          <a:p>
            <a:pPr algn="just"/>
            <a:r>
              <a:rPr lang="en-US" sz="1600" spc="-10" dirty="0">
                <a:latin typeface="Arial" pitchFamily="34" charset="0"/>
                <a:cs typeface="Arial" pitchFamily="34" charset="0"/>
              </a:rPr>
              <a:t>2. </a:t>
            </a:r>
            <a:r>
              <a:rPr lang="en-US" sz="1600" dirty="0">
                <a:latin typeface="Arial" pitchFamily="34" charset="0"/>
                <a:cs typeface="Arial" pitchFamily="34" charset="0"/>
              </a:rPr>
              <a:t>The criterion of economic velocities is applied and the diameters are identified from the table below:</a:t>
            </a:r>
          </a:p>
        </p:txBody>
      </p:sp>
      <p:sp>
        <p:nvSpPr>
          <p:cNvPr id="10" name="object 3"/>
          <p:cNvSpPr/>
          <p:nvPr/>
        </p:nvSpPr>
        <p:spPr>
          <a:xfrm>
            <a:off x="1593669" y="2124891"/>
            <a:ext cx="8534399" cy="3983131"/>
          </a:xfrm>
          <a:prstGeom prst="rect">
            <a:avLst/>
          </a:prstGeom>
          <a:blipFill>
            <a:blip r:embed="rId6" cstate="print"/>
            <a:stretch>
              <a:fillRect/>
            </a:stretch>
          </a:blipFill>
        </p:spPr>
        <p:txBody>
          <a:bodyPr wrap="square" lIns="0" tIns="0" rIns="0" bIns="0" rtlCol="0"/>
          <a:lstStyle/>
          <a:p>
            <a:endParaRPr/>
          </a:p>
        </p:txBody>
      </p:sp>
    </p:spTree>
    <p:extLst>
      <p:ext uri="{BB962C8B-B14F-4D97-AF65-F5344CB8AC3E}">
        <p14:creationId xmlns:p14="http://schemas.microsoft.com/office/powerpoint/2010/main" val="1794739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9"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215" y="2753692"/>
            <a:ext cx="4876800" cy="30610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617111" y="1317350"/>
            <a:ext cx="8686800" cy="1077218"/>
          </a:xfrm>
          <a:prstGeom prst="rect">
            <a:avLst/>
          </a:prstGeom>
          <a:solidFill>
            <a:schemeClr val="bg1">
              <a:alpha val="50000"/>
            </a:schemeClr>
          </a:solidFill>
        </p:spPr>
        <p:txBody>
          <a:bodyPr wrap="square">
            <a:spAutoFit/>
          </a:bodyPr>
          <a:lstStyle/>
          <a:p>
            <a:pPr algn="just"/>
            <a:r>
              <a:rPr lang="en-US" sz="1600" dirty="0">
                <a:latin typeface="Arial" pitchFamily="34" charset="0"/>
                <a:cs typeface="Arial" pitchFamily="34" charset="0"/>
              </a:rPr>
              <a:t>3. Diameter values are obtained and a run of the network is performed to identify the velocities on the pipes that must be in the range of 0.5-1.5 m / s.</a:t>
            </a:r>
          </a:p>
          <a:p>
            <a:pPr algn="just"/>
            <a:r>
              <a:rPr lang="en-US" sz="1600" dirty="0">
                <a:latin typeface="Arial" pitchFamily="34" charset="0"/>
                <a:cs typeface="Arial" pitchFamily="34" charset="0"/>
              </a:rPr>
              <a:t>4. If the velocities are exceeding the required range, the diameter values are changed until the velocities conditions are met.</a:t>
            </a:r>
          </a:p>
        </p:txBody>
      </p:sp>
      <p:pic>
        <p:nvPicPr>
          <p:cNvPr id="11"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64015" y="3026897"/>
            <a:ext cx="4804120"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5962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3697" y="2957355"/>
            <a:ext cx="6705600" cy="341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1656827" y="1053296"/>
            <a:ext cx="7159781" cy="461665"/>
          </a:xfrm>
          <a:prstGeom prst="rect">
            <a:avLst/>
          </a:prstGeom>
          <a:solidFill>
            <a:schemeClr val="bg1">
              <a:alpha val="50000"/>
            </a:schemeClr>
          </a:solidFill>
        </p:spPr>
        <p:txBody>
          <a:bodyPr wrap="none">
            <a:spAutoFit/>
          </a:bodyPr>
          <a:lstStyle/>
          <a:p>
            <a:r>
              <a:rPr lang="en-US" sz="2400" spc="-10" dirty="0">
                <a:solidFill>
                  <a:srgbClr val="C00000"/>
                </a:solidFill>
                <a:latin typeface="Arial" pitchFamily="34" charset="0"/>
                <a:cs typeface="Arial" pitchFamily="34" charset="0"/>
              </a:rPr>
              <a:t>The value of </a:t>
            </a:r>
            <a:r>
              <a:rPr lang="en-US" sz="2400" b="1" i="1" spc="-10" dirty="0">
                <a:solidFill>
                  <a:srgbClr val="C00000"/>
                </a:solidFill>
                <a:latin typeface="Arial" pitchFamily="34" charset="0"/>
                <a:cs typeface="Arial" pitchFamily="34" charset="0"/>
              </a:rPr>
              <a:t>Total Head </a:t>
            </a:r>
            <a:r>
              <a:rPr lang="en-US" sz="2400" spc="-10" dirty="0">
                <a:solidFill>
                  <a:srgbClr val="C00000"/>
                </a:solidFill>
                <a:latin typeface="Arial" pitchFamily="34" charset="0"/>
                <a:cs typeface="Arial" pitchFamily="34" charset="0"/>
              </a:rPr>
              <a:t>at the reservoir (</a:t>
            </a:r>
            <a:r>
              <a:rPr lang="it-IT" sz="2400" spc="-5" dirty="0">
                <a:solidFill>
                  <a:srgbClr val="C00000"/>
                </a:solidFill>
                <a:latin typeface="Arial" pitchFamily="34" charset="0"/>
                <a:cs typeface="Arial" pitchFamily="34" charset="0"/>
              </a:rPr>
              <a:t>in meters)</a:t>
            </a:r>
            <a:endParaRPr lang="en-US" sz="2400" b="1" i="1" dirty="0">
              <a:solidFill>
                <a:srgbClr val="C00000"/>
              </a:solidFill>
              <a:latin typeface="Arial" pitchFamily="34" charset="0"/>
              <a:cs typeface="Arial" pitchFamily="34" charset="0"/>
            </a:endParaRPr>
          </a:p>
        </p:txBody>
      </p:sp>
      <p:sp>
        <p:nvSpPr>
          <p:cNvPr id="11" name="Rectangle 10"/>
          <p:cNvSpPr/>
          <p:nvPr/>
        </p:nvSpPr>
        <p:spPr>
          <a:xfrm>
            <a:off x="1563189" y="1799604"/>
            <a:ext cx="8305800" cy="830997"/>
          </a:xfrm>
          <a:prstGeom prst="rect">
            <a:avLst/>
          </a:prstGeom>
          <a:solidFill>
            <a:schemeClr val="bg1">
              <a:alpha val="50000"/>
            </a:schemeClr>
          </a:solidFill>
        </p:spPr>
        <p:txBody>
          <a:bodyPr wrap="square">
            <a:spAutoFit/>
          </a:bodyPr>
          <a:lstStyle/>
          <a:p>
            <a:pPr algn="just"/>
            <a:r>
              <a:rPr lang="en-US" sz="1600" spc="-10" dirty="0">
                <a:latin typeface="Arial" pitchFamily="34" charset="0"/>
                <a:cs typeface="Arial" pitchFamily="34" charset="0"/>
              </a:rPr>
              <a:t>	</a:t>
            </a:r>
            <a:r>
              <a:rPr lang="en-US" sz="1600" dirty="0">
                <a:latin typeface="Arial" pitchFamily="34" charset="0"/>
                <a:cs typeface="Arial" pitchFamily="34" charset="0"/>
              </a:rPr>
              <a:t>Node pressure is displayed to analyze depression values (negative values of the relative pressure). The identification of the value of the maximum depression (here: -23.83 </a:t>
            </a:r>
            <a:r>
              <a:rPr lang="en-US" sz="1600" dirty="0" err="1">
                <a:latin typeface="Arial" pitchFamily="34" charset="0"/>
                <a:cs typeface="Arial" pitchFamily="34" charset="0"/>
              </a:rPr>
              <a:t>m.c.a</a:t>
            </a:r>
            <a:r>
              <a:rPr lang="en-US" sz="1600" dirty="0">
                <a:latin typeface="Arial" pitchFamily="34" charset="0"/>
                <a:cs typeface="Arial" pitchFamily="34" charset="0"/>
              </a:rPr>
              <a:t>) is inserted to the </a:t>
            </a:r>
            <a:r>
              <a:rPr lang="en-US" sz="1600" spc="-5" dirty="0">
                <a:solidFill>
                  <a:srgbClr val="C00000"/>
                </a:solidFill>
                <a:latin typeface="Arial" pitchFamily="34" charset="0"/>
                <a:cs typeface="Arial" pitchFamily="34" charset="0"/>
              </a:rPr>
              <a:t>Total Head </a:t>
            </a:r>
            <a:r>
              <a:rPr lang="en-US" sz="1600" dirty="0">
                <a:latin typeface="Arial" pitchFamily="34" charset="0"/>
                <a:cs typeface="Arial" pitchFamily="34" charset="0"/>
              </a:rPr>
              <a:t>of the reservoir.</a:t>
            </a:r>
          </a:p>
        </p:txBody>
      </p:sp>
    </p:spTree>
    <p:extLst>
      <p:ext uri="{BB962C8B-B14F-4D97-AF65-F5344CB8AC3E}">
        <p14:creationId xmlns:p14="http://schemas.microsoft.com/office/powerpoint/2010/main" val="7647562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0" y="1323549"/>
            <a:ext cx="12339211" cy="461665"/>
          </a:xfrm>
          <a:prstGeom prst="rect">
            <a:avLst/>
          </a:prstGeom>
          <a:solidFill>
            <a:schemeClr val="bg1">
              <a:alpha val="50000"/>
            </a:schemeClr>
          </a:solidFill>
        </p:spPr>
        <p:txBody>
          <a:bodyPr wrap="none">
            <a:spAutoFit/>
          </a:bodyPr>
          <a:lstStyle/>
          <a:p>
            <a:pPr algn="ctr"/>
            <a:r>
              <a:rPr lang="it-IT" sz="2400" spc="-10" dirty="0">
                <a:solidFill>
                  <a:srgbClr val="C00000"/>
                </a:solidFill>
                <a:latin typeface="Arial" pitchFamily="34" charset="0"/>
                <a:cs typeface="Arial" pitchFamily="34" charset="0"/>
              </a:rPr>
              <a:t>Finally, we can display the values of final piezometric heads </a:t>
            </a:r>
            <a:r>
              <a:rPr lang="it-IT" sz="2400" spc="-5" dirty="0">
                <a:solidFill>
                  <a:srgbClr val="C00000"/>
                </a:solidFill>
                <a:latin typeface="Arial" pitchFamily="34" charset="0"/>
                <a:cs typeface="Arial" pitchFamily="34" charset="0"/>
              </a:rPr>
              <a:t>(</a:t>
            </a:r>
            <a:r>
              <a:rPr lang="it-IT" sz="2400" b="1" spc="-5" dirty="0">
                <a:solidFill>
                  <a:srgbClr val="C00000"/>
                </a:solidFill>
                <a:latin typeface="Arial" pitchFamily="34" charset="0"/>
                <a:cs typeface="Arial" pitchFamily="34" charset="0"/>
              </a:rPr>
              <a:t>Head</a:t>
            </a:r>
            <a:r>
              <a:rPr lang="it-IT" sz="2400" spc="-5" dirty="0">
                <a:solidFill>
                  <a:srgbClr val="C00000"/>
                </a:solidFill>
                <a:latin typeface="Arial" pitchFamily="34" charset="0"/>
                <a:cs typeface="Arial" pitchFamily="34" charset="0"/>
              </a:rPr>
              <a:t>)</a:t>
            </a:r>
            <a:r>
              <a:rPr lang="it-IT" sz="2400" spc="-10" dirty="0">
                <a:solidFill>
                  <a:srgbClr val="C00000"/>
                </a:solidFill>
                <a:latin typeface="Arial" pitchFamily="34" charset="0"/>
                <a:cs typeface="Arial" pitchFamily="34" charset="0"/>
              </a:rPr>
              <a:t> in the network nodes. </a:t>
            </a:r>
          </a:p>
        </p:txBody>
      </p:sp>
      <p:pic>
        <p:nvPicPr>
          <p:cNvPr id="1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82514" y="2182788"/>
            <a:ext cx="6772553" cy="4214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292992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199" y="3428999"/>
            <a:ext cx="4419601" cy="299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4456552" y="1146798"/>
            <a:ext cx="2528256" cy="461665"/>
          </a:xfrm>
          <a:prstGeom prst="rect">
            <a:avLst/>
          </a:prstGeom>
          <a:solidFill>
            <a:schemeClr val="lt1">
              <a:alpha val="50000"/>
            </a:schemeClr>
          </a:solidFill>
        </p:spPr>
        <p:txBody>
          <a:bodyPr wrap="none">
            <a:spAutoFit/>
          </a:bodyPr>
          <a:lstStyle/>
          <a:p>
            <a:r>
              <a:rPr lang="en-US" sz="2400" b="1" dirty="0">
                <a:solidFill>
                  <a:srgbClr val="C00000"/>
                </a:solidFill>
                <a:latin typeface="Arial" pitchFamily="34" charset="0"/>
                <a:cs typeface="Arial" pitchFamily="34" charset="0"/>
              </a:rPr>
              <a:t>Demand pattern</a:t>
            </a:r>
            <a:endParaRPr lang="en-US" sz="2400" dirty="0">
              <a:solidFill>
                <a:srgbClr val="C00000"/>
              </a:solidFill>
              <a:latin typeface="Arial" pitchFamily="34" charset="0"/>
              <a:cs typeface="Arial" pitchFamily="34" charset="0"/>
            </a:endParaRPr>
          </a:p>
        </p:txBody>
      </p:sp>
      <p:sp>
        <p:nvSpPr>
          <p:cNvPr id="13" name="Rectangle 12"/>
          <p:cNvSpPr/>
          <p:nvPr/>
        </p:nvSpPr>
        <p:spPr>
          <a:xfrm>
            <a:off x="734993" y="1705153"/>
            <a:ext cx="10734196" cy="1569660"/>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pPr marL="114300" indent="0" algn="just">
              <a:buNone/>
            </a:pPr>
            <a:r>
              <a:rPr lang="en-US" sz="1600" dirty="0">
                <a:latin typeface="Arial" pitchFamily="34" charset="0"/>
                <a:cs typeface="Arial" pitchFamily="34" charset="0"/>
              </a:rPr>
              <a:t>	</a:t>
            </a:r>
            <a:r>
              <a:rPr lang="en-US" sz="1600" dirty="0"/>
              <a:t>The insurance and calculation of water consumption is done depending on the type of use and its duration. This way are defined hourly flows (minimum, maximum and average), daily flows (minimum, maximum and average) and monthly flows (minimum, maximum and average).</a:t>
            </a:r>
          </a:p>
          <a:p>
            <a:pPr marL="114300" indent="0" algn="just">
              <a:buNone/>
            </a:pPr>
            <a:r>
              <a:rPr lang="en-US" sz="1600" dirty="0"/>
              <a:t>The daily flow variation curve – Demand pattern - means the hourly variation of the required water flow to the consumer. </a:t>
            </a:r>
          </a:p>
          <a:p>
            <a:r>
              <a:rPr lang="en-US" sz="1600" dirty="0"/>
              <a:t>Thus, the Time Pattern makes demands at the nodes vary in a periodic way over the course of a day.</a:t>
            </a:r>
          </a:p>
        </p:txBody>
      </p:sp>
    </p:spTree>
    <p:extLst>
      <p:ext uri="{BB962C8B-B14F-4D97-AF65-F5344CB8AC3E}">
        <p14:creationId xmlns:p14="http://schemas.microsoft.com/office/powerpoint/2010/main" val="3665677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3909983" y="988065"/>
            <a:ext cx="3221972" cy="461665"/>
          </a:xfrm>
          <a:prstGeom prst="rect">
            <a:avLst/>
          </a:prstGeom>
          <a:solidFill>
            <a:schemeClr val="bg1">
              <a:alpha val="50000"/>
            </a:schemeClr>
          </a:solidFill>
        </p:spPr>
        <p:txBody>
          <a:bodyPr wrap="none">
            <a:spAutoFit/>
          </a:bodyPr>
          <a:lstStyle/>
          <a:p>
            <a:r>
              <a:rPr lang="ro-RO" sz="2400" b="1" dirty="0">
                <a:solidFill>
                  <a:srgbClr val="C00000"/>
                </a:solidFill>
                <a:latin typeface="Arial" pitchFamily="34" charset="0"/>
                <a:cs typeface="Arial" pitchFamily="34" charset="0"/>
              </a:rPr>
              <a:t>EPANET</a:t>
            </a:r>
            <a:r>
              <a:rPr lang="en-US" sz="2400" b="1" dirty="0">
                <a:solidFill>
                  <a:srgbClr val="C00000"/>
                </a:solidFill>
                <a:latin typeface="Arial" pitchFamily="34" charset="0"/>
                <a:cs typeface="Arial" pitchFamily="34" charset="0"/>
              </a:rPr>
              <a:t> </a:t>
            </a:r>
            <a:r>
              <a:rPr lang="ro-RO" sz="2400" b="1" dirty="0">
                <a:solidFill>
                  <a:srgbClr val="C00000"/>
                </a:solidFill>
                <a:latin typeface="Arial" pitchFamily="34" charset="0"/>
                <a:cs typeface="Arial" pitchFamily="34" charset="0"/>
              </a:rPr>
              <a:t>Capabili</a:t>
            </a:r>
            <a:r>
              <a:rPr lang="en-US" sz="2400" b="1" dirty="0">
                <a:solidFill>
                  <a:srgbClr val="C00000"/>
                </a:solidFill>
                <a:latin typeface="Arial" pitchFamily="34" charset="0"/>
                <a:cs typeface="Arial" pitchFamily="34" charset="0"/>
              </a:rPr>
              <a:t>ties</a:t>
            </a:r>
            <a:endParaRPr lang="en-US" sz="2400" dirty="0">
              <a:solidFill>
                <a:srgbClr val="C00000"/>
              </a:solidFill>
              <a:latin typeface="Arial" pitchFamily="34" charset="0"/>
              <a:cs typeface="Arial" pitchFamily="34" charset="0"/>
            </a:endParaRPr>
          </a:p>
        </p:txBody>
      </p:sp>
      <p:sp>
        <p:nvSpPr>
          <p:cNvPr id="10" name="Content Placeholder 2"/>
          <p:cNvSpPr txBox="1">
            <a:spLocks/>
          </p:cNvSpPr>
          <p:nvPr/>
        </p:nvSpPr>
        <p:spPr>
          <a:xfrm>
            <a:off x="380999" y="1600200"/>
            <a:ext cx="11497491" cy="5029200"/>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dk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dk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dk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dk1"/>
                </a:solidFill>
                <a:latin typeface="+mn-lt"/>
                <a:ea typeface="+mn-ea"/>
                <a:cs typeface="+mn-cs"/>
              </a:defRPr>
            </a:lvl9pPr>
          </a:lstStyle>
          <a:p>
            <a:endParaRPr lang="en-US" sz="1600" dirty="0"/>
          </a:p>
          <a:p>
            <a:r>
              <a:rPr lang="en-US" sz="1600" dirty="0"/>
              <a:t>EPANET </a:t>
            </a:r>
            <a:r>
              <a:rPr lang="en-US" sz="1600" b="1" dirty="0">
                <a:solidFill>
                  <a:srgbClr val="C00000"/>
                </a:solidFill>
                <a:latin typeface="Arial" pitchFamily="34" charset="0"/>
                <a:ea typeface="Calibri"/>
                <a:cs typeface="Arial" pitchFamily="34" charset="0"/>
              </a:rPr>
              <a:t>performs extended period simulation of hydraulic (the flow of water in each pipe, the pressure at each node, the height of water in each tank) </a:t>
            </a:r>
            <a:r>
              <a:rPr lang="en-US" sz="1600" dirty="0"/>
              <a:t>and </a:t>
            </a:r>
            <a:r>
              <a:rPr lang="en-US" sz="1600" b="1" dirty="0">
                <a:solidFill>
                  <a:srgbClr val="C00000"/>
                </a:solidFill>
                <a:latin typeface="Arial" pitchFamily="34" charset="0"/>
                <a:ea typeface="Calibri"/>
                <a:cs typeface="Arial" pitchFamily="34" charset="0"/>
              </a:rPr>
              <a:t>water quality behavior (concentration of a chemical species, water age,  source tracing) within pressurized pipe networks</a:t>
            </a:r>
            <a:r>
              <a:rPr lang="en-US" sz="1600" dirty="0"/>
              <a:t>.</a:t>
            </a:r>
          </a:p>
          <a:p>
            <a:pPr algn="just"/>
            <a:r>
              <a:rPr lang="en-US" sz="1600" dirty="0">
                <a:solidFill>
                  <a:srgbClr val="000000"/>
                </a:solidFill>
                <a:latin typeface="Arial" pitchFamily="34" charset="0"/>
                <a:ea typeface="Calibri"/>
                <a:cs typeface="Arial" pitchFamily="34" charset="0"/>
              </a:rPr>
              <a:t>EPANET is </a:t>
            </a:r>
            <a:r>
              <a:rPr lang="en-US" sz="1600" b="1" dirty="0">
                <a:solidFill>
                  <a:srgbClr val="C00000"/>
                </a:solidFill>
                <a:latin typeface="Arial" pitchFamily="34" charset="0"/>
                <a:ea typeface="Calibri"/>
                <a:cs typeface="Arial" pitchFamily="34" charset="0"/>
              </a:rPr>
              <a:t>set by default for analyzing cold water </a:t>
            </a:r>
            <a:r>
              <a:rPr lang="en-US" sz="1600" dirty="0">
                <a:solidFill>
                  <a:srgbClr val="000000"/>
                </a:solidFill>
                <a:latin typeface="Arial" pitchFamily="34" charset="0"/>
                <a:ea typeface="Calibri"/>
                <a:cs typeface="Arial" pitchFamily="34" charset="0"/>
              </a:rPr>
              <a:t>through the network, but allows the choice of </a:t>
            </a:r>
            <a:r>
              <a:rPr lang="en-US" sz="1600" b="1" dirty="0">
                <a:solidFill>
                  <a:srgbClr val="C00000"/>
                </a:solidFill>
                <a:latin typeface="Arial" pitchFamily="34" charset="0"/>
                <a:ea typeface="Calibri"/>
                <a:cs typeface="Arial" pitchFamily="34" charset="0"/>
              </a:rPr>
              <a:t>another liquid </a:t>
            </a:r>
            <a:r>
              <a:rPr lang="en-US" sz="1600" dirty="0">
                <a:solidFill>
                  <a:srgbClr val="000000"/>
                </a:solidFill>
                <a:latin typeface="Arial" pitchFamily="34" charset="0"/>
                <a:ea typeface="Calibri"/>
                <a:cs typeface="Arial" pitchFamily="34" charset="0"/>
              </a:rPr>
              <a:t>(or hot water) by setting the physical properties of the liquid (kinematic density and viscosity).</a:t>
            </a:r>
          </a:p>
          <a:p>
            <a:pPr algn="just"/>
            <a:r>
              <a:rPr lang="ro-RO" sz="1600" dirty="0">
                <a:solidFill>
                  <a:srgbClr val="000000"/>
                </a:solidFill>
                <a:latin typeface="Arial" pitchFamily="34" charset="0"/>
                <a:ea typeface="Calibri"/>
                <a:cs typeface="Arial" pitchFamily="34" charset="0"/>
              </a:rPr>
              <a:t>EPANET </a:t>
            </a:r>
            <a:r>
              <a:rPr lang="en-US" sz="1600" dirty="0">
                <a:solidFill>
                  <a:srgbClr val="000000"/>
                </a:solidFill>
                <a:latin typeface="Arial" pitchFamily="34" charset="0"/>
                <a:ea typeface="Calibri"/>
                <a:cs typeface="Arial" pitchFamily="34" charset="0"/>
              </a:rPr>
              <a:t>permits the modelling of </a:t>
            </a:r>
            <a:r>
              <a:rPr lang="en-US" sz="1600" b="1" dirty="0">
                <a:solidFill>
                  <a:srgbClr val="C00000"/>
                </a:solidFill>
                <a:latin typeface="Arial" pitchFamily="34" charset="0"/>
                <a:ea typeface="Calibri"/>
                <a:cs typeface="Arial" pitchFamily="34" charset="0"/>
              </a:rPr>
              <a:t>any kind of pressurized pipe networks </a:t>
            </a:r>
            <a:r>
              <a:rPr lang="ro-RO" sz="1600" dirty="0">
                <a:solidFill>
                  <a:srgbClr val="000000"/>
                </a:solidFill>
                <a:latin typeface="Arial" pitchFamily="34" charset="0"/>
                <a:ea typeface="Calibri"/>
                <a:cs typeface="Arial" pitchFamily="34" charset="0"/>
              </a:rPr>
              <a:t>(</a:t>
            </a:r>
            <a:r>
              <a:rPr lang="en-US" sz="1600" dirty="0">
                <a:solidFill>
                  <a:srgbClr val="000000"/>
                </a:solidFill>
                <a:latin typeface="Arial" pitchFamily="34" charset="0"/>
                <a:ea typeface="Calibri"/>
                <a:cs typeface="Arial" pitchFamily="34" charset="0"/>
              </a:rPr>
              <a:t>branched</a:t>
            </a:r>
            <a:r>
              <a:rPr lang="ro-RO" sz="1600" dirty="0">
                <a:solidFill>
                  <a:srgbClr val="000000"/>
                </a:solidFill>
                <a:latin typeface="Arial" pitchFamily="34" charset="0"/>
                <a:ea typeface="Calibri"/>
                <a:cs typeface="Arial" pitchFamily="34" charset="0"/>
              </a:rPr>
              <a:t>,</a:t>
            </a:r>
            <a:r>
              <a:rPr lang="en-GB" sz="1600" dirty="0">
                <a:solidFill>
                  <a:srgbClr val="000000"/>
                </a:solidFill>
                <a:latin typeface="Arial" pitchFamily="34" charset="0"/>
                <a:ea typeface="Calibri"/>
                <a:cs typeface="Arial" pitchFamily="34" charset="0"/>
              </a:rPr>
              <a:t> </a:t>
            </a:r>
            <a:r>
              <a:rPr lang="en-US" sz="1600" dirty="0">
                <a:solidFill>
                  <a:srgbClr val="000000"/>
                </a:solidFill>
                <a:latin typeface="Arial" pitchFamily="34" charset="0"/>
                <a:ea typeface="Calibri"/>
                <a:cs typeface="Arial" pitchFamily="34" charset="0"/>
              </a:rPr>
              <a:t>looped</a:t>
            </a:r>
            <a:r>
              <a:rPr lang="ro-RO" sz="1600" dirty="0">
                <a:solidFill>
                  <a:srgbClr val="000000"/>
                </a:solidFill>
                <a:latin typeface="Arial" pitchFamily="34" charset="0"/>
                <a:ea typeface="Calibri"/>
                <a:cs typeface="Arial" pitchFamily="34" charset="0"/>
              </a:rPr>
              <a:t>, </a:t>
            </a:r>
            <a:r>
              <a:rPr lang="en-US" sz="1600" dirty="0">
                <a:solidFill>
                  <a:srgbClr val="000000"/>
                </a:solidFill>
                <a:latin typeface="Arial" pitchFamily="34" charset="0"/>
                <a:ea typeface="Calibri"/>
                <a:cs typeface="Arial" pitchFamily="34" charset="0"/>
              </a:rPr>
              <a:t>or </a:t>
            </a:r>
            <a:r>
              <a:rPr lang="ro-RO" sz="1600" dirty="0">
                <a:solidFill>
                  <a:srgbClr val="000000"/>
                </a:solidFill>
                <a:latin typeface="Arial" pitchFamily="34" charset="0"/>
                <a:ea typeface="Calibri"/>
                <a:cs typeface="Arial" pitchFamily="34" charset="0"/>
              </a:rPr>
              <a:t>mixt)</a:t>
            </a:r>
            <a:r>
              <a:rPr lang="en-US" sz="1600" dirty="0">
                <a:solidFill>
                  <a:srgbClr val="000000"/>
                </a:solidFill>
                <a:latin typeface="Arial" pitchFamily="34" charset="0"/>
                <a:ea typeface="Calibri"/>
                <a:cs typeface="Arial" pitchFamily="34" charset="0"/>
              </a:rPr>
              <a:t> and</a:t>
            </a:r>
            <a:r>
              <a:rPr lang="ro-RO" sz="1600" dirty="0">
                <a:solidFill>
                  <a:srgbClr val="000000"/>
                </a:solidFill>
                <a:latin typeface="Arial" pitchFamily="34" charset="0"/>
                <a:ea typeface="Calibri"/>
                <a:cs typeface="Arial" pitchFamily="34" charset="0"/>
              </a:rPr>
              <a:t> </a:t>
            </a:r>
            <a:r>
              <a:rPr lang="en-US" sz="1600" dirty="0">
                <a:solidFill>
                  <a:srgbClr val="000000"/>
                </a:solidFill>
                <a:latin typeface="Arial" pitchFamily="34" charset="0"/>
                <a:ea typeface="Calibri"/>
                <a:cs typeface="Arial" pitchFamily="34" charset="0"/>
              </a:rPr>
              <a:t>of </a:t>
            </a:r>
            <a:r>
              <a:rPr lang="en-US" sz="1600" b="1" dirty="0">
                <a:solidFill>
                  <a:srgbClr val="C00000"/>
                </a:solidFill>
                <a:latin typeface="Arial" pitchFamily="34" charset="0"/>
                <a:ea typeface="Calibri"/>
                <a:cs typeface="Arial" pitchFamily="34" charset="0"/>
              </a:rPr>
              <a:t>any size</a:t>
            </a:r>
            <a:r>
              <a:rPr lang="en-US" sz="1600" dirty="0">
                <a:solidFill>
                  <a:srgbClr val="000000"/>
                </a:solidFill>
                <a:latin typeface="Arial" pitchFamily="34" charset="0"/>
                <a:ea typeface="Calibri"/>
                <a:cs typeface="Arial" pitchFamily="34" charset="0"/>
              </a:rPr>
              <a:t> </a:t>
            </a:r>
            <a:r>
              <a:rPr lang="ro-RO" sz="1600" dirty="0">
                <a:solidFill>
                  <a:srgbClr val="000000"/>
                </a:solidFill>
                <a:latin typeface="Arial" pitchFamily="34" charset="0"/>
                <a:ea typeface="Calibri"/>
                <a:cs typeface="Arial" pitchFamily="34" charset="0"/>
              </a:rPr>
              <a:t>(</a:t>
            </a:r>
            <a:r>
              <a:rPr lang="en-US" sz="1600" dirty="0">
                <a:solidFill>
                  <a:srgbClr val="000000"/>
                </a:solidFill>
                <a:latin typeface="Arial" pitchFamily="34" charset="0"/>
                <a:ea typeface="Calibri"/>
                <a:cs typeface="Arial" pitchFamily="34" charset="0"/>
              </a:rPr>
              <a:t>small or urban size</a:t>
            </a:r>
            <a:r>
              <a:rPr lang="ro-RO" sz="1600" dirty="0">
                <a:solidFill>
                  <a:srgbClr val="000000"/>
                </a:solidFill>
                <a:latin typeface="Arial" pitchFamily="34" charset="0"/>
                <a:ea typeface="Calibri"/>
                <a:cs typeface="Arial" pitchFamily="34" charset="0"/>
              </a:rPr>
              <a:t>).</a:t>
            </a:r>
            <a:endParaRPr lang="en-GB" sz="1600" dirty="0">
              <a:solidFill>
                <a:srgbClr val="000000"/>
              </a:solidFill>
              <a:latin typeface="Arial" pitchFamily="34" charset="0"/>
              <a:ea typeface="Calibri"/>
              <a:cs typeface="Arial" pitchFamily="34" charset="0"/>
            </a:endParaRPr>
          </a:p>
        </p:txBody>
      </p:sp>
      <p:pic>
        <p:nvPicPr>
          <p:cNvPr id="11"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1563189" y="4393239"/>
            <a:ext cx="2743200" cy="19226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 name="Picture 4" descr="Software epane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95160" y="4386092"/>
            <a:ext cx="2798618" cy="19369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90260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3250155" y="884981"/>
            <a:ext cx="4541628" cy="461665"/>
          </a:xfrm>
          <a:prstGeom prst="rect">
            <a:avLst/>
          </a:prstGeom>
          <a:solidFill>
            <a:schemeClr val="lt1">
              <a:alpha val="50000"/>
            </a:schemeClr>
          </a:solidFill>
        </p:spPr>
        <p:txBody>
          <a:bodyPr wrap="none">
            <a:spAutoFit/>
          </a:bodyPr>
          <a:lstStyle/>
          <a:p>
            <a:r>
              <a:rPr lang="en-US" sz="2400" b="1" dirty="0">
                <a:solidFill>
                  <a:srgbClr val="C00000"/>
                </a:solidFill>
                <a:latin typeface="Arial" pitchFamily="34" charset="0"/>
                <a:cs typeface="Arial" pitchFamily="34" charset="0"/>
              </a:rPr>
              <a:t>The demand coefficient, </a:t>
            </a:r>
            <a:r>
              <a:rPr lang="en-US" sz="2400" b="1" dirty="0" err="1">
                <a:solidFill>
                  <a:srgbClr val="C00000"/>
                </a:solidFill>
                <a:latin typeface="Arial" pitchFamily="34" charset="0"/>
                <a:cs typeface="Arial" pitchFamily="34" charset="0"/>
              </a:rPr>
              <a:t>c</a:t>
            </a:r>
            <a:r>
              <a:rPr lang="en-US" sz="2400" b="1" baseline="-25000" dirty="0" err="1">
                <a:solidFill>
                  <a:srgbClr val="C00000"/>
                </a:solidFill>
                <a:latin typeface="Arial" pitchFamily="34" charset="0"/>
                <a:cs typeface="Arial" pitchFamily="34" charset="0"/>
              </a:rPr>
              <a:t>q</a:t>
            </a:r>
            <a:r>
              <a:rPr lang="en-US" sz="2400" b="1" dirty="0">
                <a:solidFill>
                  <a:srgbClr val="C00000"/>
                </a:solidFill>
                <a:latin typeface="Arial" pitchFamily="34" charset="0"/>
                <a:cs typeface="Arial" pitchFamily="34" charset="0"/>
              </a:rPr>
              <a:t> (t)</a:t>
            </a:r>
            <a:endParaRPr lang="en-US" sz="2400" dirty="0">
              <a:solidFill>
                <a:srgbClr val="C00000"/>
              </a:solidFill>
              <a:latin typeface="Arial" pitchFamily="34" charset="0"/>
              <a:cs typeface="Arial" pitchFamily="34" charset="0"/>
            </a:endParaRPr>
          </a:p>
        </p:txBody>
      </p:sp>
      <p:grpSp>
        <p:nvGrpSpPr>
          <p:cNvPr id="4" name="Group 3"/>
          <p:cNvGrpSpPr/>
          <p:nvPr/>
        </p:nvGrpSpPr>
        <p:grpSpPr>
          <a:xfrm>
            <a:off x="1508759" y="3714299"/>
            <a:ext cx="9455331" cy="2592505"/>
            <a:chOff x="1508759" y="3714299"/>
            <a:chExt cx="9455331" cy="2592505"/>
          </a:xfrm>
          <a:solidFill>
            <a:schemeClr val="lt1">
              <a:alpha val="50000"/>
            </a:schemeClr>
          </a:solidFill>
        </p:grpSpPr>
        <mc:AlternateContent xmlns:mc="http://schemas.openxmlformats.org/markup-compatibility/2006" xmlns:a14="http://schemas.microsoft.com/office/drawing/2010/main">
          <mc:Choice Requires="a14">
            <p:sp>
              <p:nvSpPr>
                <p:cNvPr id="11" name="Rectangle 10"/>
                <p:cNvSpPr/>
                <p:nvPr/>
              </p:nvSpPr>
              <p:spPr>
                <a:xfrm>
                  <a:off x="1508759" y="3714299"/>
                  <a:ext cx="9455331" cy="2592505"/>
                </a:xfrm>
                <a:prstGeom prst="rect">
                  <a:avLst/>
                </a:prstGeom>
                <a:grpFill/>
              </p:spPr>
              <p:style>
                <a:lnRef idx="2">
                  <a:schemeClr val="accent5"/>
                </a:lnRef>
                <a:fillRef idx="1">
                  <a:schemeClr val="lt1"/>
                </a:fillRef>
                <a:effectRef idx="0">
                  <a:schemeClr val="accent5"/>
                </a:effectRef>
                <a:fontRef idx="minor">
                  <a:schemeClr val="dk1"/>
                </a:fontRef>
              </p:style>
              <p:txBody>
                <a:bodyPr wrap="square">
                  <a:spAutoFit/>
                </a:bodyPr>
                <a:lstStyle/>
                <a:p>
                  <a:pPr marL="114300" indent="0" algn="just">
                    <a:buNone/>
                  </a:pPr>
                  <a:r>
                    <a:rPr lang="en-US" sz="1600" dirty="0">
                      <a:latin typeface="Arial" pitchFamily="34" charset="0"/>
                      <a:cs typeface="Arial" pitchFamily="34" charset="0"/>
                    </a:rPr>
                    <a:t>	the demand coefficient allows to establish the following cases:</a:t>
                  </a:r>
                </a:p>
                <a:p>
                  <a:pPr marL="114300" indent="0" algn="just">
                    <a:buNone/>
                  </a:pPr>
                  <a:endParaRPr lang="en-US" sz="1600" dirty="0">
                    <a:latin typeface="Arial" pitchFamily="34" charset="0"/>
                    <a:cs typeface="Arial" pitchFamily="34" charset="0"/>
                  </a:endParaRPr>
                </a:p>
                <a:p>
                  <a:pPr marL="400050" indent="-285750" algn="just">
                    <a:buFont typeface="Arial" pitchFamily="34" charset="0"/>
                    <a:buChar char="•"/>
                  </a:pP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𝑐</m:t>
                          </m:r>
                        </m:e>
                        <m:sub>
                          <m:r>
                            <a:rPr lang="en-US" sz="1600" i="1">
                              <a:latin typeface="Cambria Math"/>
                            </a:rPr>
                            <m:t>𝑞</m:t>
                          </m:r>
                        </m:sub>
                      </m:sSub>
                      <m:d>
                        <m:dPr>
                          <m:ctrlPr>
                            <a:rPr lang="en-US" sz="1600" i="1">
                              <a:latin typeface="Cambria Math" panose="02040503050406030204" pitchFamily="18" charset="0"/>
                            </a:rPr>
                          </m:ctrlPr>
                        </m:dPr>
                        <m:e>
                          <m:r>
                            <a:rPr lang="en-US" sz="1600" b="0" i="1" smtClean="0">
                              <a:latin typeface="Cambria Math"/>
                            </a:rPr>
                            <m:t>𝑡</m:t>
                          </m:r>
                        </m:e>
                      </m:d>
                      <m:r>
                        <a:rPr lang="en-US" sz="1600" b="0" i="1" smtClean="0">
                          <a:latin typeface="Cambria Math"/>
                        </a:rPr>
                        <m:t>=</m:t>
                      </m:r>
                      <m:sSub>
                        <m:sSubPr>
                          <m:ctrlPr>
                            <a:rPr lang="en-US" sz="1400" i="1">
                              <a:latin typeface="Cambria Math" panose="02040503050406030204" pitchFamily="18" charset="0"/>
                            </a:rPr>
                          </m:ctrlPr>
                        </m:sSubPr>
                        <m:e>
                          <m:r>
                            <a:rPr lang="en-US" sz="1400" i="1">
                              <a:latin typeface="Cambria Math"/>
                            </a:rPr>
                            <m:t>𝑐</m:t>
                          </m:r>
                        </m:e>
                        <m:sub>
                          <m:r>
                            <a:rPr lang="en-US" sz="1400" i="1">
                              <a:latin typeface="Cambria Math"/>
                            </a:rPr>
                            <m:t>𝑞</m:t>
                          </m:r>
                        </m:sub>
                      </m:sSub>
                      <m:d>
                        <m:dPr>
                          <m:ctrlPr>
                            <a:rPr lang="en-US" sz="1400" i="1">
                              <a:latin typeface="Cambria Math" panose="02040503050406030204" pitchFamily="18" charset="0"/>
                            </a:rPr>
                          </m:ctrlPr>
                        </m:dPr>
                        <m:e>
                          <m:r>
                            <a:rPr lang="en-US" sz="1400" b="0" i="1" smtClean="0">
                              <a:latin typeface="Cambria Math"/>
                            </a:rPr>
                            <m:t>𝑚𝑒𝑑</m:t>
                          </m:r>
                        </m:e>
                      </m:d>
                      <m:r>
                        <a:rPr lang="en-US" sz="1400" b="0" i="1" smtClean="0">
                          <a:latin typeface="Cambria Math"/>
                        </a:rPr>
                        <m:t>=1</m:t>
                      </m:r>
                    </m:oMath>
                  </a14:m>
                  <a:r>
                    <a:rPr lang="en-US" sz="1600" i="1" dirty="0">
                      <a:latin typeface="Arial" pitchFamily="34" charset="0"/>
                      <a:cs typeface="Arial" pitchFamily="34" charset="0"/>
                    </a:rPr>
                    <a:t>, </a:t>
                  </a:r>
                  <a14:m>
                    <m:oMath xmlns:m="http://schemas.openxmlformats.org/officeDocument/2006/math">
                      <m:r>
                        <a:rPr lang="en-US" sz="1600" i="1">
                          <a:latin typeface="Cambria Math"/>
                          <a:cs typeface="Arial" pitchFamily="34" charset="0"/>
                        </a:rPr>
                        <m:t>𝑄</m:t>
                      </m:r>
                      <m:d>
                        <m:dPr>
                          <m:ctrlPr>
                            <a:rPr lang="en-US" sz="1600" i="1">
                              <a:latin typeface="Cambria Math" panose="02040503050406030204" pitchFamily="18" charset="0"/>
                              <a:cs typeface="Arial" pitchFamily="34" charset="0"/>
                            </a:rPr>
                          </m:ctrlPr>
                        </m:dPr>
                        <m:e>
                          <m:r>
                            <a:rPr lang="en-US" sz="1600" i="1">
                              <a:latin typeface="Cambria Math"/>
                              <a:cs typeface="Arial" pitchFamily="34" charset="0"/>
                            </a:rPr>
                            <m:t>𝑡</m:t>
                          </m:r>
                        </m:e>
                      </m:d>
                      <m:r>
                        <a:rPr lang="en-US" sz="1600" i="1">
                          <a:latin typeface="Cambria Math"/>
                          <a:cs typeface="Arial" pitchFamily="34" charset="0"/>
                        </a:rPr>
                        <m:t>=</m:t>
                      </m:r>
                      <m:sSub>
                        <m:sSubPr>
                          <m:ctrlPr>
                            <a:rPr lang="en-US" sz="1600" i="1">
                              <a:latin typeface="Cambria Math" panose="02040503050406030204" pitchFamily="18" charset="0"/>
                              <a:cs typeface="Arial" pitchFamily="34" charset="0"/>
                            </a:rPr>
                          </m:ctrlPr>
                        </m:sSubPr>
                        <m:e>
                          <m:r>
                            <a:rPr lang="en-US" sz="1600" i="1">
                              <a:latin typeface="Cambria Math"/>
                              <a:cs typeface="Arial" pitchFamily="34" charset="0"/>
                            </a:rPr>
                            <m:t>𝑄</m:t>
                          </m:r>
                        </m:e>
                        <m:sub>
                          <m:r>
                            <a:rPr lang="en-US" sz="1600" i="1">
                              <a:latin typeface="Cambria Math"/>
                              <a:cs typeface="Arial" pitchFamily="34" charset="0"/>
                            </a:rPr>
                            <m:t>𝑚𝑒𝑑</m:t>
                          </m:r>
                        </m:sub>
                      </m:sSub>
                    </m:oMath>
                  </a14:m>
                  <a:r>
                    <a:rPr lang="en-US" sz="1600" i="1" dirty="0">
                      <a:latin typeface="Arial" pitchFamily="34" charset="0"/>
                      <a:cs typeface="Arial" pitchFamily="34" charset="0"/>
                    </a:rPr>
                    <a:t> </a:t>
                  </a:r>
                  <a:r>
                    <a:rPr lang="en-US" sz="1600" dirty="0">
                      <a:latin typeface="Arial" pitchFamily="34" charset="0"/>
                      <a:cs typeface="Arial" pitchFamily="34" charset="0"/>
                    </a:rPr>
                    <a:t>- medium flow regime, static </a:t>
                  </a:r>
                </a:p>
                <a:p>
                  <a:pPr marL="114300" algn="just"/>
                  <a:endParaRPr lang="en-US" sz="1600" i="1" dirty="0">
                    <a:latin typeface="Arial" pitchFamily="34" charset="0"/>
                    <a:cs typeface="Arial" pitchFamily="34" charset="0"/>
                  </a:endParaRPr>
                </a:p>
                <a:p>
                  <a:pPr marL="400050" indent="-285750" algn="just">
                    <a:buFont typeface="Arial" pitchFamily="34" charset="0"/>
                    <a:buChar char="•"/>
                  </a:pPr>
                  <a14:m>
                    <m:oMath xmlns:m="http://schemas.openxmlformats.org/officeDocument/2006/math">
                      <m:sSub>
                        <m:sSubPr>
                          <m:ctrlPr>
                            <a:rPr lang="en-US" sz="1600" i="1" smtClean="0">
                              <a:latin typeface="Cambria Math" panose="02040503050406030204" pitchFamily="18" charset="0"/>
                            </a:rPr>
                          </m:ctrlPr>
                        </m:sSubPr>
                        <m:e>
                          <m:r>
                            <a:rPr lang="en-US" sz="1600" i="1">
                              <a:latin typeface="Cambria Math"/>
                            </a:rPr>
                            <m:t>𝑐</m:t>
                          </m:r>
                        </m:e>
                        <m:sub>
                          <m:r>
                            <a:rPr lang="en-US" sz="1600" i="1">
                              <a:latin typeface="Cambria Math"/>
                            </a:rPr>
                            <m:t>𝑞</m:t>
                          </m:r>
                        </m:sub>
                      </m:sSub>
                      <m:d>
                        <m:dPr>
                          <m:ctrlPr>
                            <a:rPr lang="en-US" sz="1600" i="1">
                              <a:latin typeface="Cambria Math" panose="02040503050406030204" pitchFamily="18" charset="0"/>
                            </a:rPr>
                          </m:ctrlPr>
                        </m:dPr>
                        <m:e>
                          <m:r>
                            <a:rPr lang="en-US" sz="1600" b="0" i="1" smtClean="0">
                              <a:latin typeface="Cambria Math"/>
                            </a:rPr>
                            <m:t>𝑡</m:t>
                          </m:r>
                        </m:e>
                      </m:d>
                      <m:r>
                        <a:rPr lang="en-US" sz="1600" i="1" smtClean="0">
                          <a:latin typeface="Cambria Math"/>
                          <a:ea typeface="Cambria Math"/>
                        </a:rPr>
                        <m:t>∈</m:t>
                      </m:r>
                      <m:r>
                        <a:rPr lang="en-US" sz="1600" b="0" i="1" smtClean="0">
                          <a:latin typeface="Cambria Math"/>
                          <a:ea typeface="Cambria Math"/>
                        </a:rPr>
                        <m:t>[</m:t>
                      </m:r>
                      <m:sSub>
                        <m:sSubPr>
                          <m:ctrlPr>
                            <a:rPr lang="en-US" sz="1600" i="1">
                              <a:latin typeface="Cambria Math" panose="02040503050406030204" pitchFamily="18" charset="0"/>
                            </a:rPr>
                          </m:ctrlPr>
                        </m:sSubPr>
                        <m:e>
                          <m:r>
                            <a:rPr lang="en-US" sz="1600" i="1">
                              <a:latin typeface="Cambria Math"/>
                            </a:rPr>
                            <m:t>𝑐</m:t>
                          </m:r>
                        </m:e>
                        <m:sub>
                          <m:r>
                            <a:rPr lang="en-US" sz="1600" i="1">
                              <a:latin typeface="Cambria Math"/>
                            </a:rPr>
                            <m:t>𝑞</m:t>
                          </m:r>
                        </m:sub>
                      </m:sSub>
                      <m:d>
                        <m:dPr>
                          <m:ctrlPr>
                            <a:rPr lang="en-US" sz="1600" i="1">
                              <a:latin typeface="Cambria Math" panose="02040503050406030204" pitchFamily="18" charset="0"/>
                            </a:rPr>
                          </m:ctrlPr>
                        </m:dPr>
                        <m:e>
                          <m:r>
                            <a:rPr lang="en-US" sz="1600" i="1">
                              <a:latin typeface="Cambria Math"/>
                            </a:rPr>
                            <m:t>𝑚𝑖𝑛</m:t>
                          </m:r>
                        </m:e>
                      </m:d>
                      <m:r>
                        <a:rPr lang="en-US" sz="1600" b="0" i="1" smtClean="0">
                          <a:latin typeface="Cambria Math"/>
                        </a:rPr>
                        <m:t>,  </m:t>
                      </m:r>
                      <m:sSub>
                        <m:sSubPr>
                          <m:ctrlPr>
                            <a:rPr lang="en-US" sz="1600" i="1">
                              <a:latin typeface="Cambria Math" panose="02040503050406030204" pitchFamily="18" charset="0"/>
                            </a:rPr>
                          </m:ctrlPr>
                        </m:sSubPr>
                        <m:e>
                          <m:r>
                            <a:rPr lang="en-US" sz="1600" i="1">
                              <a:latin typeface="Cambria Math"/>
                            </a:rPr>
                            <m:t>𝑐</m:t>
                          </m:r>
                        </m:e>
                        <m:sub>
                          <m:r>
                            <a:rPr lang="en-US" sz="1600" i="1">
                              <a:latin typeface="Cambria Math"/>
                            </a:rPr>
                            <m:t>𝑞</m:t>
                          </m:r>
                        </m:sub>
                      </m:sSub>
                      <m:d>
                        <m:dPr>
                          <m:ctrlPr>
                            <a:rPr lang="en-US" sz="1600" i="1">
                              <a:latin typeface="Cambria Math" panose="02040503050406030204" pitchFamily="18" charset="0"/>
                            </a:rPr>
                          </m:ctrlPr>
                        </m:dPr>
                        <m:e>
                          <m:r>
                            <a:rPr lang="en-US" sz="1600" b="0" i="1" smtClean="0">
                              <a:latin typeface="Cambria Math"/>
                            </a:rPr>
                            <m:t>𝑚𝑎𝑥</m:t>
                          </m:r>
                        </m:e>
                      </m:d>
                      <m:r>
                        <a:rPr lang="en-US" sz="1600" b="0" i="1" smtClean="0">
                          <a:latin typeface="Cambria Math"/>
                        </a:rPr>
                        <m:t>]</m:t>
                      </m:r>
                    </m:oMath>
                  </a14:m>
                  <a:r>
                    <a:rPr lang="en-US" sz="1600" dirty="0">
                      <a:latin typeface="Arial" pitchFamily="34" charset="0"/>
                    </a:rPr>
                    <a:t>, where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a:rPr>
                            <m:t>𝑐</m:t>
                          </m:r>
                        </m:e>
                        <m:sub>
                          <m:r>
                            <a:rPr lang="en-US" sz="1600" i="1">
                              <a:latin typeface="Cambria Math"/>
                            </a:rPr>
                            <m:t>𝑞</m:t>
                          </m:r>
                        </m:sub>
                      </m:sSub>
                      <m:d>
                        <m:dPr>
                          <m:ctrlPr>
                            <a:rPr lang="en-US" sz="1600" i="1">
                              <a:latin typeface="Cambria Math" panose="02040503050406030204" pitchFamily="18" charset="0"/>
                            </a:rPr>
                          </m:ctrlPr>
                        </m:dPr>
                        <m:e>
                          <m:r>
                            <a:rPr lang="en-US" sz="1600" i="1">
                              <a:latin typeface="Cambria Math"/>
                            </a:rPr>
                            <m:t>𝑚𝑖𝑛</m:t>
                          </m:r>
                        </m:e>
                      </m:d>
                      <m:r>
                        <a:rPr lang="en-US" sz="1600">
                          <a:latin typeface="Cambria Math"/>
                        </a:rPr>
                        <m:t>&lt;</m:t>
                      </m:r>
                      <m:sSub>
                        <m:sSubPr>
                          <m:ctrlPr>
                            <a:rPr lang="en-US" sz="1600" i="1">
                              <a:latin typeface="Cambria Math" panose="02040503050406030204" pitchFamily="18" charset="0"/>
                            </a:rPr>
                          </m:ctrlPr>
                        </m:sSubPr>
                        <m:e>
                          <m:r>
                            <a:rPr lang="en-US" sz="1600" i="1">
                              <a:latin typeface="Cambria Math"/>
                            </a:rPr>
                            <m:t>𝑐</m:t>
                          </m:r>
                        </m:e>
                        <m:sub>
                          <m:r>
                            <a:rPr lang="en-US" sz="1600" i="1">
                              <a:latin typeface="Cambria Math"/>
                            </a:rPr>
                            <m:t>𝑞</m:t>
                          </m:r>
                        </m:sub>
                      </m:sSub>
                      <m:d>
                        <m:dPr>
                          <m:ctrlPr>
                            <a:rPr lang="en-US" sz="1600" i="1">
                              <a:latin typeface="Cambria Math" panose="02040503050406030204" pitchFamily="18" charset="0"/>
                            </a:rPr>
                          </m:ctrlPr>
                        </m:dPr>
                        <m:e>
                          <m:r>
                            <a:rPr lang="en-US" sz="1600" i="1">
                              <a:latin typeface="Cambria Math"/>
                            </a:rPr>
                            <m:t>𝑚𝑒𝑑</m:t>
                          </m:r>
                        </m:e>
                      </m:d>
                      <m:r>
                        <a:rPr lang="en-US" sz="1600">
                          <a:latin typeface="Cambria Math"/>
                        </a:rPr>
                        <m:t>&lt;</m:t>
                      </m:r>
                      <m:sSub>
                        <m:sSubPr>
                          <m:ctrlPr>
                            <a:rPr lang="en-US" sz="1600" i="1">
                              <a:latin typeface="Cambria Math" panose="02040503050406030204" pitchFamily="18" charset="0"/>
                            </a:rPr>
                          </m:ctrlPr>
                        </m:sSubPr>
                        <m:e>
                          <m:r>
                            <a:rPr lang="en-US" sz="1600" i="1">
                              <a:latin typeface="Cambria Math"/>
                            </a:rPr>
                            <m:t>𝑐</m:t>
                          </m:r>
                        </m:e>
                        <m:sub>
                          <m:r>
                            <a:rPr lang="en-US" sz="1600" i="1">
                              <a:latin typeface="Cambria Math"/>
                            </a:rPr>
                            <m:t>𝑞</m:t>
                          </m:r>
                        </m:sub>
                      </m:sSub>
                      <m:d>
                        <m:dPr>
                          <m:ctrlPr>
                            <a:rPr lang="en-US" sz="1600" i="1">
                              <a:latin typeface="Cambria Math" panose="02040503050406030204" pitchFamily="18" charset="0"/>
                            </a:rPr>
                          </m:ctrlPr>
                        </m:dPr>
                        <m:e>
                          <m:r>
                            <a:rPr lang="en-US" sz="1600" i="1">
                              <a:latin typeface="Cambria Math"/>
                            </a:rPr>
                            <m:t>𝑚𝑎𝑥</m:t>
                          </m:r>
                        </m:e>
                      </m:d>
                      <m:r>
                        <a:rPr lang="en-US" sz="1600" i="1">
                          <a:latin typeface="Cambria Math"/>
                        </a:rPr>
                        <m:t>]</m:t>
                      </m:r>
                    </m:oMath>
                  </a14:m>
                  <a:r>
                    <a:rPr lang="en-US" sz="1600" dirty="0">
                      <a:latin typeface="Arial" pitchFamily="34" charset="0"/>
                    </a:rPr>
                    <a:t>,- time-varying flow regime </a:t>
                  </a:r>
                </a:p>
                <a:p>
                  <a:pPr marL="114300" algn="just"/>
                  <a:endParaRPr lang="en-US" sz="1600" dirty="0">
                    <a:latin typeface="Arial" pitchFamily="34" charset="0"/>
                    <a:cs typeface="Arial" pitchFamily="34" charset="0"/>
                  </a:endParaRPr>
                </a:p>
                <a:p>
                  <a:pPr marL="400050" indent="-285750" algn="just">
                    <a:buFont typeface="Arial" pitchFamily="34" charset="0"/>
                    <a:buChar char="•"/>
                  </a:pPr>
                  <a:endParaRPr lang="en-US" sz="1600" dirty="0">
                    <a:latin typeface="Arial" pitchFamily="34" charset="0"/>
                    <a:cs typeface="Arial" pitchFamily="34" charset="0"/>
                  </a:endParaRPr>
                </a:p>
                <a:p>
                  <a:pPr marL="400050" indent="-285750" algn="just">
                    <a:buFont typeface="Arial" pitchFamily="34" charset="0"/>
                    <a:buChar char="•"/>
                  </a:pPr>
                  <a:endParaRPr lang="en-US" sz="1600" dirty="0">
                    <a:latin typeface="Arial" pitchFamily="34" charset="0"/>
                    <a:cs typeface="Arial" pitchFamily="34" charset="0"/>
                  </a:endParaRPr>
                </a:p>
                <a:p>
                  <a:pPr marL="400050" indent="-285750" algn="just">
                    <a:buFont typeface="Arial" pitchFamily="34" charset="0"/>
                    <a:buChar char="•"/>
                  </a:pPr>
                  <a:endParaRPr lang="en-US" sz="1600" dirty="0">
                    <a:latin typeface="Arial" pitchFamily="34" charset="0"/>
                    <a:cs typeface="Arial" pitchFamily="34" charset="0"/>
                  </a:endParaRPr>
                </a:p>
                <a:p>
                  <a:pPr marL="400050" indent="-285750" algn="just">
                    <a:buFont typeface="Arial" pitchFamily="34" charset="0"/>
                    <a:buChar char="•"/>
                  </a:pPr>
                  <a:endParaRPr lang="en-US" sz="1600" dirty="0">
                    <a:latin typeface="Arial" pitchFamily="34" charset="0"/>
                    <a:cs typeface="Arial" pitchFamily="34" charset="0"/>
                  </a:endParaRPr>
                </a:p>
              </p:txBody>
            </p:sp>
          </mc:Choice>
          <mc:Fallback xmlns="">
            <p:sp>
              <p:nvSpPr>
                <p:cNvPr id="11" name="Rectangle 10"/>
                <p:cNvSpPr>
                  <a:spLocks noRot="1" noChangeAspect="1" noMove="1" noResize="1" noEditPoints="1" noAdjustHandles="1" noChangeArrowheads="1" noChangeShapeType="1" noTextEdit="1"/>
                </p:cNvSpPr>
                <p:nvPr/>
              </p:nvSpPr>
              <p:spPr>
                <a:xfrm>
                  <a:off x="1508759" y="3714299"/>
                  <a:ext cx="9455331" cy="2592505"/>
                </a:xfrm>
                <a:prstGeom prst="rect">
                  <a:avLst/>
                </a:prstGeom>
                <a:blipFill rotWithShape="0">
                  <a:blip r:embed="rId6"/>
                  <a:stretch>
                    <a:fillRect t="-4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2416656" y="5285246"/>
                  <a:ext cx="1692771" cy="596510"/>
                </a:xfrm>
                <a:prstGeom prst="rect">
                  <a:avLst/>
                </a:prstGeom>
                <a:grp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𝑐</m:t>
                            </m:r>
                          </m:e>
                          <m:sub>
                            <m:r>
                              <a:rPr lang="en-US" sz="1600" b="0" i="1" smtClean="0">
                                <a:latin typeface="Cambria Math"/>
                              </a:rPr>
                              <m:t>𝑞</m:t>
                            </m:r>
                          </m:sub>
                        </m:sSub>
                        <m:d>
                          <m:dPr>
                            <m:ctrlPr>
                              <a:rPr lang="en-US" sz="1600" b="0" i="1" smtClean="0">
                                <a:latin typeface="Cambria Math" panose="02040503050406030204" pitchFamily="18" charset="0"/>
                              </a:rPr>
                            </m:ctrlPr>
                          </m:dPr>
                          <m:e>
                            <m:r>
                              <a:rPr lang="en-US" sz="1600" b="0" i="1" smtClean="0">
                                <a:latin typeface="Cambria Math"/>
                              </a:rPr>
                              <m:t>𝑚𝑖𝑛</m:t>
                            </m:r>
                          </m:e>
                        </m:d>
                        <m:r>
                          <a:rPr lang="en-US" sz="1600" b="0" i="1" smtClean="0">
                            <a:latin typeface="Cambria Math"/>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a:rPr>
                                  <m:t>𝑄</m:t>
                                </m:r>
                              </m:e>
                              <m:sub>
                                <m:r>
                                  <a:rPr lang="en-US" sz="1600" b="0" i="1" smtClean="0">
                                    <a:latin typeface="Cambria Math"/>
                                  </a:rPr>
                                  <m:t>𝑚𝑖𝑛</m:t>
                                </m:r>
                              </m:sub>
                            </m:sSub>
                          </m:num>
                          <m:den>
                            <m:sSub>
                              <m:sSubPr>
                                <m:ctrlPr>
                                  <a:rPr lang="en-US" sz="1600" b="0" i="1" smtClean="0">
                                    <a:latin typeface="Cambria Math" panose="02040503050406030204" pitchFamily="18" charset="0"/>
                                  </a:rPr>
                                </m:ctrlPr>
                              </m:sSubPr>
                              <m:e>
                                <m:r>
                                  <a:rPr lang="en-US" sz="1600" b="0" i="1" smtClean="0">
                                    <a:latin typeface="Cambria Math"/>
                                  </a:rPr>
                                  <m:t>𝑄</m:t>
                                </m:r>
                              </m:e>
                              <m:sub>
                                <m:r>
                                  <a:rPr lang="en-US" sz="1600" b="0" i="1" smtClean="0">
                                    <a:latin typeface="Cambria Math"/>
                                  </a:rPr>
                                  <m:t>𝑚𝑒𝑑</m:t>
                                </m:r>
                              </m:sub>
                            </m:sSub>
                          </m:den>
                        </m:f>
                      </m:oMath>
                    </m:oMathPara>
                  </a14:m>
                  <a:endParaRPr lang="en-US" sz="1600" dirty="0"/>
                </a:p>
              </p:txBody>
            </p:sp>
          </mc:Choice>
          <mc:Fallback xmlns="">
            <p:sp>
              <p:nvSpPr>
                <p:cNvPr id="12" name="TextBox 11"/>
                <p:cNvSpPr txBox="1">
                  <a:spLocks noRot="1" noChangeAspect="1" noMove="1" noResize="1" noEditPoints="1" noAdjustHandles="1" noChangeArrowheads="1" noChangeShapeType="1" noTextEdit="1"/>
                </p:cNvSpPr>
                <p:nvPr/>
              </p:nvSpPr>
              <p:spPr>
                <a:xfrm>
                  <a:off x="2416656" y="5285246"/>
                  <a:ext cx="1692771" cy="596510"/>
                </a:xfrm>
                <a:prstGeom prst="rect">
                  <a:avLst/>
                </a:prstGeom>
                <a:blipFill rotWithShape="0">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p:cNvSpPr txBox="1"/>
                <p:nvPr/>
              </p:nvSpPr>
              <p:spPr>
                <a:xfrm>
                  <a:off x="6236424" y="5285246"/>
                  <a:ext cx="1735539" cy="596510"/>
                </a:xfrm>
                <a:prstGeom prst="rect">
                  <a:avLst/>
                </a:prstGeom>
                <a:grp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𝑐</m:t>
                            </m:r>
                          </m:e>
                          <m:sub>
                            <m:r>
                              <a:rPr lang="en-US" sz="1600" b="0" i="1" smtClean="0">
                                <a:latin typeface="Cambria Math"/>
                              </a:rPr>
                              <m:t>𝑞</m:t>
                            </m:r>
                          </m:sub>
                        </m:sSub>
                        <m:d>
                          <m:dPr>
                            <m:ctrlPr>
                              <a:rPr lang="en-US" sz="1600" b="0" i="1" smtClean="0">
                                <a:latin typeface="Cambria Math" panose="02040503050406030204" pitchFamily="18" charset="0"/>
                              </a:rPr>
                            </m:ctrlPr>
                          </m:dPr>
                          <m:e>
                            <m:r>
                              <a:rPr lang="en-US" sz="1600" b="0" i="1" smtClean="0">
                                <a:latin typeface="Cambria Math"/>
                              </a:rPr>
                              <m:t>𝑚𝑎𝑥</m:t>
                            </m:r>
                          </m:e>
                        </m:d>
                        <m:r>
                          <a:rPr lang="en-US" sz="1600" b="0" i="1" smtClean="0">
                            <a:latin typeface="Cambria Math"/>
                          </a:rPr>
                          <m:t>=</m:t>
                        </m:r>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a:rPr>
                                  <m:t>𝑄</m:t>
                                </m:r>
                              </m:e>
                              <m:sub>
                                <m:r>
                                  <a:rPr lang="en-US" sz="1600" b="0" i="1" smtClean="0">
                                    <a:latin typeface="Cambria Math"/>
                                  </a:rPr>
                                  <m:t>𝑚𝑎𝑥</m:t>
                                </m:r>
                              </m:sub>
                            </m:sSub>
                          </m:num>
                          <m:den>
                            <m:sSub>
                              <m:sSubPr>
                                <m:ctrlPr>
                                  <a:rPr lang="en-US" sz="1600" b="0" i="1" smtClean="0">
                                    <a:latin typeface="Cambria Math" panose="02040503050406030204" pitchFamily="18" charset="0"/>
                                  </a:rPr>
                                </m:ctrlPr>
                              </m:sSubPr>
                              <m:e>
                                <m:r>
                                  <a:rPr lang="en-US" sz="1600" b="0" i="1" smtClean="0">
                                    <a:latin typeface="Cambria Math"/>
                                  </a:rPr>
                                  <m:t>𝑄</m:t>
                                </m:r>
                              </m:e>
                              <m:sub>
                                <m:r>
                                  <a:rPr lang="en-US" sz="1600" b="0" i="1" smtClean="0">
                                    <a:latin typeface="Cambria Math"/>
                                  </a:rPr>
                                  <m:t>𝑚𝑒𝑑</m:t>
                                </m:r>
                              </m:sub>
                            </m:sSub>
                          </m:den>
                        </m:f>
                      </m:oMath>
                    </m:oMathPara>
                  </a14:m>
                  <a:endParaRPr lang="en-US" sz="1600" dirty="0"/>
                </a:p>
              </p:txBody>
            </p:sp>
          </mc:Choice>
          <mc:Fallback xmlns="">
            <p:sp>
              <p:nvSpPr>
                <p:cNvPr id="13" name="TextBox 12"/>
                <p:cNvSpPr txBox="1">
                  <a:spLocks noRot="1" noChangeAspect="1" noMove="1" noResize="1" noEditPoints="1" noAdjustHandles="1" noChangeArrowheads="1" noChangeShapeType="1" noTextEdit="1"/>
                </p:cNvSpPr>
                <p:nvPr/>
              </p:nvSpPr>
              <p:spPr>
                <a:xfrm>
                  <a:off x="6236424" y="5285246"/>
                  <a:ext cx="1735539" cy="596510"/>
                </a:xfrm>
                <a:prstGeom prst="rect">
                  <a:avLst/>
                </a:prstGeom>
                <a:blipFill rotWithShape="0">
                  <a:blip r:embed="rId8"/>
                  <a:stretch>
                    <a:fillRect/>
                  </a:stretch>
                </a:blipFill>
              </p:spPr>
              <p:txBody>
                <a:bodyPr/>
                <a:lstStyle/>
                <a:p>
                  <a:r>
                    <a:rPr lang="en-US">
                      <a:noFill/>
                    </a:rPr>
                    <a:t> </a:t>
                  </a:r>
                </a:p>
              </p:txBody>
            </p:sp>
          </mc:Fallback>
        </mc:AlternateContent>
      </p:grpSp>
      <p:grpSp>
        <p:nvGrpSpPr>
          <p:cNvPr id="2" name="Group 1"/>
          <p:cNvGrpSpPr/>
          <p:nvPr/>
        </p:nvGrpSpPr>
        <p:grpSpPr>
          <a:xfrm>
            <a:off x="1905000" y="1680140"/>
            <a:ext cx="8382000" cy="1323439"/>
            <a:chOff x="1508760" y="1549516"/>
            <a:chExt cx="8382000" cy="1323439"/>
          </a:xfrm>
          <a:solidFill>
            <a:schemeClr val="lt1">
              <a:alpha val="50000"/>
            </a:schemeClr>
          </a:solidFill>
        </p:grpSpPr>
        <p:sp>
          <p:nvSpPr>
            <p:cNvPr id="10" name="Rectangle 9"/>
            <p:cNvSpPr/>
            <p:nvPr/>
          </p:nvSpPr>
          <p:spPr>
            <a:xfrm>
              <a:off x="1508760" y="1549516"/>
              <a:ext cx="8382000" cy="1323439"/>
            </a:xfrm>
            <a:prstGeom prst="rect">
              <a:avLst/>
            </a:prstGeom>
            <a:grpFill/>
          </p:spPr>
          <p:style>
            <a:lnRef idx="2">
              <a:schemeClr val="accent5"/>
            </a:lnRef>
            <a:fillRef idx="1">
              <a:schemeClr val="lt1"/>
            </a:fillRef>
            <a:effectRef idx="0">
              <a:schemeClr val="accent5"/>
            </a:effectRef>
            <a:fontRef idx="minor">
              <a:schemeClr val="dk1"/>
            </a:fontRef>
          </p:style>
          <p:txBody>
            <a:bodyPr wrap="square">
              <a:spAutoFit/>
            </a:bodyPr>
            <a:lstStyle/>
            <a:p>
              <a:pPr marL="114300" indent="0" algn="just">
                <a:buNone/>
              </a:pPr>
              <a:r>
                <a:rPr lang="en-US" sz="1600" dirty="0">
                  <a:latin typeface="Arial" pitchFamily="34" charset="0"/>
                  <a:cs typeface="Arial" pitchFamily="34" charset="0"/>
                </a:rPr>
                <a:t>	The demand coefficient,</a:t>
              </a:r>
              <a:r>
                <a:rPr lang="vi-VN" sz="1600" i="1" dirty="0">
                  <a:latin typeface="Arial" pitchFamily="34" charset="0"/>
                  <a:cs typeface="Arial" pitchFamily="34" charset="0"/>
                </a:rPr>
                <a:t> c</a:t>
              </a:r>
              <a:r>
                <a:rPr lang="vi-VN" sz="1600" i="1" baseline="-25000" dirty="0">
                  <a:latin typeface="Arial" pitchFamily="34" charset="0"/>
                  <a:cs typeface="Arial" pitchFamily="34" charset="0"/>
                </a:rPr>
                <a:t>q</a:t>
              </a:r>
              <a:r>
                <a:rPr lang="vi-VN" sz="1600" i="1" dirty="0">
                  <a:latin typeface="Arial" pitchFamily="34" charset="0"/>
                  <a:cs typeface="Arial" pitchFamily="34" charset="0"/>
                </a:rPr>
                <a:t>(t)</a:t>
              </a:r>
              <a:r>
                <a:rPr lang="en-US" sz="1600" dirty="0">
                  <a:latin typeface="Arial" pitchFamily="34" charset="0"/>
                  <a:cs typeface="Arial" pitchFamily="34" charset="0"/>
                </a:rPr>
                <a:t>, represents the ratio between demand of each node at time </a:t>
              </a:r>
              <a:r>
                <a:rPr lang="en-US" sz="1600" i="1" dirty="0">
                  <a:latin typeface="Arial" pitchFamily="34" charset="0"/>
                  <a:cs typeface="Arial" pitchFamily="34" charset="0"/>
                </a:rPr>
                <a:t>t</a:t>
              </a:r>
              <a:r>
                <a:rPr lang="en-US" sz="1600" dirty="0">
                  <a:latin typeface="Arial" pitchFamily="34" charset="0"/>
                  <a:cs typeface="Arial" pitchFamily="34" charset="0"/>
                </a:rPr>
                <a:t> </a:t>
              </a:r>
              <a:r>
                <a:rPr lang="en-US" sz="1600" dirty="0"/>
                <a:t>and </a:t>
              </a:r>
              <a:r>
                <a:rPr lang="en-US" sz="1600" dirty="0">
                  <a:latin typeface="Arial" pitchFamily="34" charset="0"/>
                  <a:cs typeface="Arial" pitchFamily="34" charset="0"/>
                </a:rPr>
                <a:t>the daily average demand.</a:t>
              </a:r>
            </a:p>
            <a:p>
              <a:pPr marL="114300" indent="0" algn="just">
                <a:buNone/>
              </a:pPr>
              <a:endParaRPr lang="en-US" sz="1600" dirty="0">
                <a:latin typeface="Arial" pitchFamily="34" charset="0"/>
                <a:cs typeface="Arial" pitchFamily="34" charset="0"/>
              </a:endParaRPr>
            </a:p>
            <a:p>
              <a:pPr marL="114300" indent="0" algn="just">
                <a:buNone/>
              </a:pPr>
              <a:endParaRPr lang="en-US" sz="1600" dirty="0">
                <a:latin typeface="Arial" pitchFamily="34" charset="0"/>
                <a:cs typeface="Arial" pitchFamily="34" charset="0"/>
              </a:endParaRPr>
            </a:p>
            <a:p>
              <a:pPr marL="114300" indent="0" algn="just">
                <a:buNone/>
              </a:pPr>
              <a:endParaRPr lang="en-US" sz="1600" dirty="0">
                <a:latin typeface="Arial" pitchFamily="34" charset="0"/>
                <a:cs typeface="Arial" pitchFamily="34" charset="0"/>
              </a:endParaRPr>
            </a:p>
          </p:txBody>
        </p:sp>
        <mc:AlternateContent xmlns:mc="http://schemas.openxmlformats.org/markup-compatibility/2006" xmlns:a14="http://schemas.microsoft.com/office/drawing/2010/main">
          <mc:Choice Requires="a14">
            <p:sp>
              <p:nvSpPr>
                <p:cNvPr id="14" name="TextBox 13"/>
                <p:cNvSpPr txBox="1"/>
                <p:nvPr/>
              </p:nvSpPr>
              <p:spPr>
                <a:xfrm>
                  <a:off x="4469674" y="2158567"/>
                  <a:ext cx="1421736" cy="602922"/>
                </a:xfrm>
                <a:prstGeom prst="rect">
                  <a:avLst/>
                </a:prstGeom>
                <a:grp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𝑐</m:t>
                            </m:r>
                          </m:e>
                          <m:sub>
                            <m:r>
                              <a:rPr lang="en-US" sz="1600" b="0" i="1" smtClean="0">
                                <a:latin typeface="Cambria Math"/>
                              </a:rPr>
                              <m:t>𝑞</m:t>
                            </m:r>
                          </m:sub>
                        </m:sSub>
                        <m:d>
                          <m:dPr>
                            <m:ctrlPr>
                              <a:rPr lang="en-US" sz="1600" b="0" i="1" smtClean="0">
                                <a:latin typeface="Cambria Math" panose="02040503050406030204" pitchFamily="18" charset="0"/>
                              </a:rPr>
                            </m:ctrlPr>
                          </m:dPr>
                          <m:e>
                            <m:r>
                              <a:rPr lang="en-US" sz="1600" b="0" i="1" smtClean="0">
                                <a:latin typeface="Cambria Math"/>
                              </a:rPr>
                              <m:t>𝑡</m:t>
                            </m:r>
                          </m:e>
                        </m:d>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𝑄</m:t>
                            </m:r>
                            <m:r>
                              <a:rPr lang="en-US" sz="1600" b="0" i="1" smtClean="0">
                                <a:latin typeface="Cambria Math"/>
                              </a:rPr>
                              <m:t>(</m:t>
                            </m:r>
                            <m:r>
                              <a:rPr lang="en-US" sz="1600" b="0" i="1" smtClean="0">
                                <a:latin typeface="Cambria Math"/>
                              </a:rPr>
                              <m:t>𝑡</m:t>
                            </m:r>
                            <m:r>
                              <a:rPr lang="en-US" sz="1600" b="0" i="1" smtClean="0">
                                <a:latin typeface="Cambria Math"/>
                              </a:rPr>
                              <m:t>)</m:t>
                            </m:r>
                          </m:num>
                          <m:den>
                            <m:sSub>
                              <m:sSubPr>
                                <m:ctrlPr>
                                  <a:rPr lang="en-US" sz="1600" b="0" i="1" smtClean="0">
                                    <a:latin typeface="Cambria Math" panose="02040503050406030204" pitchFamily="18" charset="0"/>
                                  </a:rPr>
                                </m:ctrlPr>
                              </m:sSubPr>
                              <m:e>
                                <m:r>
                                  <a:rPr lang="en-US" sz="1600" b="0" i="1" smtClean="0">
                                    <a:latin typeface="Cambria Math"/>
                                  </a:rPr>
                                  <m:t>𝑄</m:t>
                                </m:r>
                              </m:e>
                              <m:sub>
                                <m:r>
                                  <a:rPr lang="en-US" sz="1600" b="0" i="1" smtClean="0">
                                    <a:latin typeface="Cambria Math"/>
                                  </a:rPr>
                                  <m:t>𝑚𝑒𝑑</m:t>
                                </m:r>
                              </m:sub>
                            </m:sSub>
                          </m:den>
                        </m:f>
                      </m:oMath>
                    </m:oMathPara>
                  </a14:m>
                  <a:endParaRPr lang="en-US" sz="1600" dirty="0"/>
                </a:p>
              </p:txBody>
            </p:sp>
          </mc:Choice>
          <mc:Fallback xmlns="">
            <p:sp>
              <p:nvSpPr>
                <p:cNvPr id="14" name="TextBox 13"/>
                <p:cNvSpPr txBox="1">
                  <a:spLocks noRot="1" noChangeAspect="1" noMove="1" noResize="1" noEditPoints="1" noAdjustHandles="1" noChangeArrowheads="1" noChangeShapeType="1" noTextEdit="1"/>
                </p:cNvSpPr>
                <p:nvPr/>
              </p:nvSpPr>
              <p:spPr>
                <a:xfrm>
                  <a:off x="4469674" y="2158567"/>
                  <a:ext cx="1421736" cy="602922"/>
                </a:xfrm>
                <a:prstGeom prst="rect">
                  <a:avLst/>
                </a:prstGeom>
                <a:blipFill rotWithShape="0">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36993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889760" y="1251911"/>
            <a:ext cx="8077200" cy="461665"/>
          </a:xfrm>
          <a:prstGeom prst="rect">
            <a:avLst/>
          </a:prstGeom>
          <a:solidFill>
            <a:schemeClr val="bg1">
              <a:alpha val="50000"/>
            </a:schemeClr>
          </a:solidFill>
        </p:spPr>
        <p:txBody>
          <a:bodyPr wrap="square">
            <a:spAutoFit/>
          </a:bodyPr>
          <a:lstStyle/>
          <a:p>
            <a:pPr algn="ctr"/>
            <a:r>
              <a:rPr lang="it-IT" sz="2400" b="1" i="1" dirty="0">
                <a:solidFill>
                  <a:srgbClr val="C00000"/>
                </a:solidFill>
                <a:latin typeface="Arial" pitchFamily="34" charset="0"/>
                <a:cs typeface="Arial" pitchFamily="34" charset="0"/>
              </a:rPr>
              <a:t>Demand Pattern </a:t>
            </a:r>
            <a:r>
              <a:rPr lang="it-IT" sz="2400" b="1" dirty="0">
                <a:solidFill>
                  <a:srgbClr val="C00000"/>
                </a:solidFill>
                <a:latin typeface="Arial" pitchFamily="34" charset="0"/>
                <a:cs typeface="Arial" pitchFamily="34" charset="0"/>
              </a:rPr>
              <a:t>in</a:t>
            </a:r>
            <a:r>
              <a:rPr lang="it-IT" sz="2400" b="1" i="1" dirty="0">
                <a:solidFill>
                  <a:srgbClr val="C00000"/>
                </a:solidFill>
                <a:latin typeface="Arial" pitchFamily="34" charset="0"/>
                <a:cs typeface="Arial" pitchFamily="34" charset="0"/>
              </a:rPr>
              <a:t> EPANET</a:t>
            </a:r>
            <a:endParaRPr lang="en-US" sz="2400" dirty="0">
              <a:solidFill>
                <a:srgbClr val="C00000"/>
              </a:solidFill>
              <a:latin typeface="Arial" pitchFamily="34" charset="0"/>
              <a:cs typeface="Arial" pitchFamily="34" charset="0"/>
            </a:endParaRPr>
          </a:p>
        </p:txBody>
      </p:sp>
      <p:sp>
        <p:nvSpPr>
          <p:cNvPr id="10" name="Rectangle 9"/>
          <p:cNvSpPr/>
          <p:nvPr/>
        </p:nvSpPr>
        <p:spPr>
          <a:xfrm>
            <a:off x="1503992" y="2220914"/>
            <a:ext cx="9827623" cy="2800767"/>
          </a:xfrm>
          <a:prstGeom prst="rect">
            <a:avLst/>
          </a:prstGeom>
          <a:solidFill>
            <a:schemeClr val="bg1">
              <a:alpha val="50000"/>
            </a:schemeClr>
          </a:solidFill>
        </p:spPr>
        <p:style>
          <a:lnRef idx="2">
            <a:schemeClr val="accent5"/>
          </a:lnRef>
          <a:fillRef idx="1">
            <a:schemeClr val="lt1"/>
          </a:fillRef>
          <a:effectRef idx="0">
            <a:schemeClr val="accent5"/>
          </a:effectRef>
          <a:fontRef idx="minor">
            <a:schemeClr val="dk1"/>
          </a:fontRef>
        </p:style>
        <p:txBody>
          <a:bodyPr wrap="square">
            <a:spAutoFit/>
          </a:bodyPr>
          <a:lstStyle/>
          <a:p>
            <a:pPr marL="114300" indent="0" algn="just">
              <a:buNone/>
            </a:pPr>
            <a:r>
              <a:rPr lang="en-US" sz="1600" dirty="0">
                <a:latin typeface="Arial" pitchFamily="34" charset="0"/>
                <a:cs typeface="Arial" pitchFamily="34" charset="0"/>
              </a:rPr>
              <a:t>	The notion of Demand Pattern refers to the hourly demand at consumption nodes.</a:t>
            </a:r>
          </a:p>
          <a:p>
            <a:pPr marL="114300" indent="0" algn="just">
              <a:buNone/>
            </a:pPr>
            <a:endParaRPr lang="en-US" sz="1600" dirty="0">
              <a:latin typeface="Arial" pitchFamily="34" charset="0"/>
              <a:cs typeface="Arial" pitchFamily="34" charset="0"/>
            </a:endParaRPr>
          </a:p>
          <a:p>
            <a:pPr marL="114300" indent="0" algn="just">
              <a:buNone/>
            </a:pPr>
            <a:r>
              <a:rPr lang="en-US" sz="1600" dirty="0">
                <a:latin typeface="Arial" pitchFamily="34" charset="0"/>
                <a:cs typeface="Arial" pitchFamily="34" charset="0"/>
              </a:rPr>
              <a:t>	Demand Pattern in EPANET has a </a:t>
            </a:r>
            <a:r>
              <a:rPr lang="en-US" sz="1600" b="1" dirty="0">
                <a:solidFill>
                  <a:schemeClr val="accent2">
                    <a:lumMod val="75000"/>
                  </a:schemeClr>
                </a:solidFill>
                <a:latin typeface="Arial" pitchFamily="34" charset="0"/>
                <a:cs typeface="Arial" pitchFamily="34" charset="0"/>
              </a:rPr>
              <a:t>unique ID </a:t>
            </a:r>
            <a:r>
              <a:rPr lang="en-US" sz="1600" dirty="0">
                <a:latin typeface="Arial" pitchFamily="34" charset="0"/>
                <a:cs typeface="Arial" pitchFamily="34" charset="0"/>
              </a:rPr>
              <a:t>(identification number) attached to it. A certain Demand Pattern (with an ID attached) actually contains only the values of the coefficients of hourly demand coefficients </a:t>
            </a:r>
            <a:r>
              <a:rPr lang="en-US" sz="1600" i="1" dirty="0" err="1">
                <a:latin typeface="Arial" pitchFamily="34" charset="0"/>
                <a:cs typeface="Arial" pitchFamily="34" charset="0"/>
              </a:rPr>
              <a:t>c</a:t>
            </a:r>
            <a:r>
              <a:rPr lang="en-US" sz="1600" i="1" baseline="-25000" dirty="0" err="1">
                <a:latin typeface="Arial" pitchFamily="34" charset="0"/>
                <a:cs typeface="Arial" pitchFamily="34" charset="0"/>
              </a:rPr>
              <a:t>q</a:t>
            </a:r>
            <a:r>
              <a:rPr lang="en-US" sz="1600" i="1" dirty="0">
                <a:latin typeface="Arial" pitchFamily="34" charset="0"/>
                <a:cs typeface="Arial" pitchFamily="34" charset="0"/>
              </a:rPr>
              <a:t>(t)</a:t>
            </a:r>
            <a:r>
              <a:rPr lang="en-US" sz="1600" dirty="0">
                <a:latin typeface="Arial" pitchFamily="34" charset="0"/>
                <a:cs typeface="Arial" pitchFamily="34" charset="0"/>
              </a:rPr>
              <a:t> for each time step </a:t>
            </a:r>
            <a:r>
              <a:rPr lang="en-US" sz="1600" i="1" dirty="0">
                <a:latin typeface="Arial" pitchFamily="34" charset="0"/>
                <a:cs typeface="Arial" pitchFamily="34" charset="0"/>
              </a:rPr>
              <a:t>t</a:t>
            </a:r>
            <a:r>
              <a:rPr lang="en-US" sz="1600" dirty="0">
                <a:latin typeface="Arial" pitchFamily="34" charset="0"/>
                <a:cs typeface="Arial" pitchFamily="34" charset="0"/>
              </a:rPr>
              <a:t>; with the values </a:t>
            </a:r>
            <a:r>
              <a:rPr lang="en-US" sz="1600" i="1" dirty="0" err="1">
                <a:latin typeface="Arial" pitchFamily="34" charset="0"/>
                <a:cs typeface="Arial" pitchFamily="34" charset="0"/>
              </a:rPr>
              <a:t>c</a:t>
            </a:r>
            <a:r>
              <a:rPr lang="en-US" sz="1600" i="1" baseline="-25000" dirty="0" err="1">
                <a:latin typeface="Arial" pitchFamily="34" charset="0"/>
                <a:cs typeface="Arial" pitchFamily="34" charset="0"/>
              </a:rPr>
              <a:t>q</a:t>
            </a:r>
            <a:r>
              <a:rPr lang="en-US" sz="1600" i="1" dirty="0">
                <a:latin typeface="Arial" pitchFamily="34" charset="0"/>
                <a:cs typeface="Arial" pitchFamily="34" charset="0"/>
              </a:rPr>
              <a:t>(t)</a:t>
            </a:r>
            <a:r>
              <a:rPr lang="en-US" sz="1600" dirty="0">
                <a:latin typeface="Arial" pitchFamily="34" charset="0"/>
                <a:cs typeface="Arial" pitchFamily="34" charset="0"/>
              </a:rPr>
              <a:t> is multiplied any value </a:t>
            </a:r>
            <a:r>
              <a:rPr lang="en-US" sz="1600" i="1" dirty="0">
                <a:latin typeface="Arial" pitchFamily="34" charset="0"/>
                <a:cs typeface="Arial" pitchFamily="34" charset="0"/>
              </a:rPr>
              <a:t>Q</a:t>
            </a:r>
            <a:r>
              <a:rPr lang="en-US" sz="1600" i="1" baseline="-25000" dirty="0">
                <a:latin typeface="Arial" pitchFamily="34" charset="0"/>
                <a:cs typeface="Arial" pitchFamily="34" charset="0"/>
              </a:rPr>
              <a:t>c</a:t>
            </a:r>
            <a:r>
              <a:rPr lang="en-US" sz="1600" dirty="0">
                <a:latin typeface="Arial" pitchFamily="34" charset="0"/>
                <a:cs typeface="Arial" pitchFamily="34" charset="0"/>
              </a:rPr>
              <a:t> (Base Demand), inserted in the Property Editor of any junction, if for that junction the ID of this Demand Pattern has been completed. </a:t>
            </a:r>
          </a:p>
          <a:p>
            <a:pPr marL="114300" indent="0" algn="just">
              <a:buNone/>
            </a:pPr>
            <a:endParaRPr lang="en-US" sz="1600" dirty="0">
              <a:latin typeface="Arial" pitchFamily="34" charset="0"/>
              <a:cs typeface="Arial" pitchFamily="34" charset="0"/>
            </a:endParaRPr>
          </a:p>
          <a:p>
            <a:pPr marL="114300" indent="0" algn="just">
              <a:buNone/>
            </a:pPr>
            <a:r>
              <a:rPr lang="en-US" sz="1600" dirty="0">
                <a:latin typeface="Arial" pitchFamily="34" charset="0"/>
                <a:cs typeface="Arial" pitchFamily="34" charset="0"/>
              </a:rPr>
              <a:t>	The values of the demand coefficients </a:t>
            </a:r>
            <a:r>
              <a:rPr lang="en-US" sz="1600" i="1" dirty="0" err="1">
                <a:latin typeface="Arial" pitchFamily="34" charset="0"/>
                <a:cs typeface="Arial" pitchFamily="34" charset="0"/>
              </a:rPr>
              <a:t>c</a:t>
            </a:r>
            <a:r>
              <a:rPr lang="en-US" sz="1600" i="1" baseline="-25000" dirty="0" err="1">
                <a:latin typeface="Arial" pitchFamily="34" charset="0"/>
                <a:cs typeface="Arial" pitchFamily="34" charset="0"/>
              </a:rPr>
              <a:t>q</a:t>
            </a:r>
            <a:r>
              <a:rPr lang="en-US" sz="1600" i="1" dirty="0">
                <a:latin typeface="Arial" pitchFamily="34" charset="0"/>
                <a:cs typeface="Arial" pitchFamily="34" charset="0"/>
              </a:rPr>
              <a:t>(t)</a:t>
            </a:r>
            <a:r>
              <a:rPr lang="en-US" sz="1600" dirty="0">
                <a:latin typeface="Arial" pitchFamily="34" charset="0"/>
                <a:cs typeface="Arial" pitchFamily="34" charset="0"/>
              </a:rPr>
              <a:t> are entered through an editor, namely the Pattern Editor (in the </a:t>
            </a:r>
            <a:r>
              <a:rPr lang="en-US" sz="1600" i="1" dirty="0">
                <a:solidFill>
                  <a:srgbClr val="FF0000"/>
                </a:solidFill>
                <a:latin typeface="Arial" pitchFamily="34" charset="0"/>
                <a:cs typeface="Arial" pitchFamily="34" charset="0"/>
              </a:rPr>
              <a:t>Browser / Data / Patterns / Pattern Editor menu</a:t>
            </a:r>
            <a:r>
              <a:rPr lang="en-US" sz="1600" dirty="0">
                <a:latin typeface="Arial" pitchFamily="34" charset="0"/>
                <a:cs typeface="Arial" pitchFamily="34" charset="0"/>
              </a:rPr>
              <a:t>), and the corresponding ID will be identical to the Demand Pattern ID inserted in the junction Property Editor.</a:t>
            </a:r>
          </a:p>
        </p:txBody>
      </p:sp>
    </p:spTree>
    <p:extLst>
      <p:ext uri="{BB962C8B-B14F-4D97-AF65-F5344CB8AC3E}">
        <p14:creationId xmlns:p14="http://schemas.microsoft.com/office/powerpoint/2010/main" val="39172180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Rectangle 8"/>
          <p:cNvSpPr/>
          <p:nvPr/>
        </p:nvSpPr>
        <p:spPr>
          <a:xfrm>
            <a:off x="1912620" y="1006999"/>
            <a:ext cx="8077200" cy="461665"/>
          </a:xfrm>
          <a:prstGeom prst="rect">
            <a:avLst/>
          </a:prstGeom>
          <a:solidFill>
            <a:schemeClr val="bg1">
              <a:alpha val="50000"/>
            </a:schemeClr>
          </a:solidFill>
        </p:spPr>
        <p:txBody>
          <a:bodyPr wrap="square">
            <a:spAutoFit/>
          </a:bodyPr>
          <a:lstStyle/>
          <a:p>
            <a:pPr algn="ctr"/>
            <a:r>
              <a:rPr lang="it-IT" sz="2400" b="1" dirty="0">
                <a:solidFill>
                  <a:srgbClr val="C00000"/>
                </a:solidFill>
                <a:latin typeface="Arial" pitchFamily="34" charset="0"/>
                <a:cs typeface="Arial" pitchFamily="34" charset="0"/>
              </a:rPr>
              <a:t>Inserting the Time Pattern in</a:t>
            </a:r>
            <a:r>
              <a:rPr lang="it-IT" sz="2400" b="1" i="1" dirty="0">
                <a:solidFill>
                  <a:srgbClr val="C00000"/>
                </a:solidFill>
                <a:latin typeface="Arial" pitchFamily="34" charset="0"/>
                <a:cs typeface="Arial" pitchFamily="34" charset="0"/>
              </a:rPr>
              <a:t> EPANET</a:t>
            </a:r>
            <a:endParaRPr lang="en-US" sz="2400" dirty="0">
              <a:solidFill>
                <a:srgbClr val="C00000"/>
              </a:solidFill>
              <a:latin typeface="Arial" pitchFamily="34" charset="0"/>
              <a:cs typeface="Arial" pitchFamily="34" charset="0"/>
            </a:endParaRPr>
          </a:p>
        </p:txBody>
      </p:sp>
      <p:grpSp>
        <p:nvGrpSpPr>
          <p:cNvPr id="2" name="Group 1"/>
          <p:cNvGrpSpPr/>
          <p:nvPr/>
        </p:nvGrpSpPr>
        <p:grpSpPr>
          <a:xfrm>
            <a:off x="6322422" y="2220231"/>
            <a:ext cx="5337266" cy="3886200"/>
            <a:chOff x="3387634" y="2568758"/>
            <a:chExt cx="5337266" cy="3886200"/>
          </a:xfrm>
        </p:grpSpPr>
        <p:sp>
          <p:nvSpPr>
            <p:cNvPr id="10" name="TextBox 9"/>
            <p:cNvSpPr txBox="1"/>
            <p:nvPr/>
          </p:nvSpPr>
          <p:spPr>
            <a:xfrm>
              <a:off x="3387634" y="2568758"/>
              <a:ext cx="5337266" cy="3886200"/>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endParaRPr lang="en-US" dirty="0"/>
            </a:p>
          </p:txBody>
        </p:sp>
        <p:grpSp>
          <p:nvGrpSpPr>
            <p:cNvPr id="11" name="Group 10"/>
            <p:cNvGrpSpPr/>
            <p:nvPr/>
          </p:nvGrpSpPr>
          <p:grpSpPr>
            <a:xfrm>
              <a:off x="3467100" y="2752232"/>
              <a:ext cx="5257800" cy="3191530"/>
              <a:chOff x="0" y="0"/>
              <a:chExt cx="4210116" cy="2303594"/>
            </a:xfrm>
            <a:noFill/>
          </p:grpSpPr>
          <p:sp>
            <p:nvSpPr>
              <p:cNvPr id="12" name="Isosceles Triangle 11"/>
              <p:cNvSpPr/>
              <p:nvPr/>
            </p:nvSpPr>
            <p:spPr>
              <a:xfrm>
                <a:off x="1208598" y="445273"/>
                <a:ext cx="1623974" cy="1572768"/>
              </a:xfrm>
              <a:prstGeom prst="triangle">
                <a:avLst/>
              </a:prstGeom>
              <a:grp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latin typeface="Arial" pitchFamily="34" charset="0"/>
                  <a:cs typeface="Arial" pitchFamily="34" charset="0"/>
                </a:endParaRPr>
              </a:p>
            </p:txBody>
          </p:sp>
          <p:cxnSp>
            <p:nvCxnSpPr>
              <p:cNvPr id="13" name="Straight Connector 12"/>
              <p:cNvCxnSpPr/>
              <p:nvPr/>
            </p:nvCxnSpPr>
            <p:spPr>
              <a:xfrm>
                <a:off x="2035534" y="445273"/>
                <a:ext cx="1843430" cy="0"/>
              </a:xfrm>
              <a:prstGeom prst="line">
                <a:avLst/>
              </a:prstGeom>
              <a:grpFill/>
              <a:ln>
                <a:solidFill>
                  <a:schemeClr val="tx1"/>
                </a:solidFill>
              </a:ln>
            </p:spPr>
            <p:style>
              <a:lnRef idx="2">
                <a:schemeClr val="accent5"/>
              </a:lnRef>
              <a:fillRef idx="1">
                <a:schemeClr val="lt1"/>
              </a:fillRef>
              <a:effectRef idx="0">
                <a:schemeClr val="accent5"/>
              </a:effectRef>
              <a:fontRef idx="minor">
                <a:schemeClr val="dk1"/>
              </a:fontRef>
            </p:style>
          </p:cxnSp>
          <p:cxnSp>
            <p:nvCxnSpPr>
              <p:cNvPr id="14" name="Straight Connector 13"/>
              <p:cNvCxnSpPr/>
              <p:nvPr/>
            </p:nvCxnSpPr>
            <p:spPr>
              <a:xfrm flipH="1">
                <a:off x="2830664" y="445273"/>
                <a:ext cx="1046328" cy="1572260"/>
              </a:xfrm>
              <a:prstGeom prst="line">
                <a:avLst/>
              </a:prstGeom>
              <a:grpFill/>
              <a:ln>
                <a:solidFill>
                  <a:schemeClr val="tx1"/>
                </a:solidFill>
              </a:ln>
            </p:spPr>
            <p:style>
              <a:lnRef idx="2">
                <a:schemeClr val="accent5"/>
              </a:lnRef>
              <a:fillRef idx="1">
                <a:schemeClr val="lt1"/>
              </a:fillRef>
              <a:effectRef idx="0">
                <a:schemeClr val="accent5"/>
              </a:effectRef>
              <a:fontRef idx="minor">
                <a:schemeClr val="dk1"/>
              </a:fontRef>
            </p:style>
          </p:cxnSp>
          <p:cxnSp>
            <p:nvCxnSpPr>
              <p:cNvPr id="15" name="Straight Connector 14"/>
              <p:cNvCxnSpPr/>
              <p:nvPr/>
            </p:nvCxnSpPr>
            <p:spPr>
              <a:xfrm flipH="1">
                <a:off x="294198" y="445273"/>
                <a:ext cx="1741018" cy="0"/>
              </a:xfrm>
              <a:prstGeom prst="line">
                <a:avLst/>
              </a:prstGeom>
              <a:grpFill/>
              <a:ln>
                <a:solidFill>
                  <a:schemeClr val="tx1"/>
                </a:solidFill>
              </a:ln>
            </p:spPr>
            <p:style>
              <a:lnRef idx="2">
                <a:schemeClr val="accent5"/>
              </a:lnRef>
              <a:fillRef idx="1">
                <a:schemeClr val="lt1"/>
              </a:fillRef>
              <a:effectRef idx="0">
                <a:schemeClr val="accent5"/>
              </a:effectRef>
              <a:fontRef idx="minor">
                <a:schemeClr val="dk1"/>
              </a:fontRef>
            </p:style>
          </p:cxnSp>
          <p:sp>
            <p:nvSpPr>
              <p:cNvPr id="16" name="Rectangle 15"/>
              <p:cNvSpPr/>
              <p:nvPr/>
            </p:nvSpPr>
            <p:spPr>
              <a:xfrm>
                <a:off x="0" y="310101"/>
                <a:ext cx="292100" cy="182880"/>
              </a:xfrm>
              <a:prstGeom prst="rect">
                <a:avLst/>
              </a:prstGeom>
              <a:grpFill/>
              <a:ln>
                <a:solidFill>
                  <a:schemeClr val="tx1"/>
                </a:solid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sz="1600">
                  <a:latin typeface="Arial" pitchFamily="34" charset="0"/>
                  <a:cs typeface="Arial" pitchFamily="34" charset="0"/>
                </a:endParaRPr>
              </a:p>
            </p:txBody>
          </p:sp>
          <p:cxnSp>
            <p:nvCxnSpPr>
              <p:cNvPr id="17" name="Straight Connector 16"/>
              <p:cNvCxnSpPr/>
              <p:nvPr/>
            </p:nvCxnSpPr>
            <p:spPr>
              <a:xfrm>
                <a:off x="0" y="182880"/>
                <a:ext cx="0" cy="117043"/>
              </a:xfrm>
              <a:prstGeom prst="line">
                <a:avLst/>
              </a:prstGeom>
              <a:grpFill/>
              <a:ln>
                <a:solidFill>
                  <a:schemeClr val="tx1"/>
                </a:solidFill>
              </a:ln>
            </p:spPr>
            <p:style>
              <a:lnRef idx="2">
                <a:schemeClr val="accent5"/>
              </a:lnRef>
              <a:fillRef idx="1">
                <a:schemeClr val="lt1"/>
              </a:fillRef>
              <a:effectRef idx="0">
                <a:schemeClr val="accent5"/>
              </a:effectRef>
              <a:fontRef idx="minor">
                <a:schemeClr val="dk1"/>
              </a:fontRef>
            </p:style>
          </p:cxnSp>
          <p:cxnSp>
            <p:nvCxnSpPr>
              <p:cNvPr id="18" name="Straight Connector 17"/>
              <p:cNvCxnSpPr/>
              <p:nvPr/>
            </p:nvCxnSpPr>
            <p:spPr>
              <a:xfrm>
                <a:off x="286247" y="182880"/>
                <a:ext cx="0" cy="116840"/>
              </a:xfrm>
              <a:prstGeom prst="line">
                <a:avLst/>
              </a:prstGeom>
              <a:grpFill/>
              <a:ln>
                <a:solidFill>
                  <a:schemeClr val="tx1"/>
                </a:solidFill>
              </a:ln>
            </p:spPr>
            <p:style>
              <a:lnRef idx="2">
                <a:schemeClr val="accent5"/>
              </a:lnRef>
              <a:fillRef idx="1">
                <a:schemeClr val="lt1"/>
              </a:fillRef>
              <a:effectRef idx="0">
                <a:schemeClr val="accent5"/>
              </a:effectRef>
              <a:fontRef idx="minor">
                <a:schemeClr val="dk1"/>
              </a:fontRef>
            </p:style>
          </p:cxnSp>
          <p:sp>
            <p:nvSpPr>
              <p:cNvPr id="19" name="Text Box 9"/>
              <p:cNvSpPr txBox="1"/>
              <p:nvPr/>
            </p:nvSpPr>
            <p:spPr>
              <a:xfrm>
                <a:off x="3856383" y="294199"/>
                <a:ext cx="353733" cy="299720"/>
              </a:xfrm>
              <a:prstGeom prst="rect">
                <a:avLst/>
              </a:prstGeom>
              <a:grpFill/>
              <a:ln>
                <a:no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600">
                    <a:effectLst/>
                    <a:latin typeface="Arial" pitchFamily="34" charset="0"/>
                    <a:ea typeface="Calibri"/>
                    <a:cs typeface="Arial" pitchFamily="34" charset="0"/>
                  </a:rPr>
                  <a:t>C1</a:t>
                </a:r>
              </a:p>
            </p:txBody>
          </p:sp>
          <p:sp>
            <p:nvSpPr>
              <p:cNvPr id="20" name="Text Box 10"/>
              <p:cNvSpPr txBox="1"/>
              <p:nvPr/>
            </p:nvSpPr>
            <p:spPr>
              <a:xfrm>
                <a:off x="798470" y="1940119"/>
                <a:ext cx="408402" cy="299720"/>
              </a:xfrm>
              <a:prstGeom prst="rect">
                <a:avLst/>
              </a:prstGeom>
              <a:grpFill/>
              <a:ln>
                <a:no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600" dirty="0">
                    <a:effectLst/>
                    <a:latin typeface="Arial" pitchFamily="34" charset="0"/>
                    <a:ea typeface="Calibri"/>
                    <a:cs typeface="Arial" pitchFamily="34" charset="0"/>
                  </a:rPr>
                  <a:t>C2</a:t>
                </a:r>
              </a:p>
            </p:txBody>
          </p:sp>
          <p:sp>
            <p:nvSpPr>
              <p:cNvPr id="21" name="Text Box 11"/>
              <p:cNvSpPr txBox="1"/>
              <p:nvPr/>
            </p:nvSpPr>
            <p:spPr>
              <a:xfrm>
                <a:off x="2830664" y="2003874"/>
                <a:ext cx="435806" cy="299720"/>
              </a:xfrm>
              <a:prstGeom prst="rect">
                <a:avLst/>
              </a:prstGeom>
              <a:grpFill/>
              <a:ln>
                <a:no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600" dirty="0">
                    <a:effectLst/>
                    <a:latin typeface="Arial" pitchFamily="34" charset="0"/>
                    <a:ea typeface="Calibri"/>
                    <a:cs typeface="Arial" pitchFamily="34" charset="0"/>
                  </a:rPr>
                  <a:t>C3</a:t>
                </a:r>
              </a:p>
            </p:txBody>
          </p:sp>
          <p:sp>
            <p:nvSpPr>
              <p:cNvPr id="22" name="Text Box 12"/>
              <p:cNvSpPr txBox="1"/>
              <p:nvPr/>
            </p:nvSpPr>
            <p:spPr>
              <a:xfrm>
                <a:off x="39757" y="0"/>
                <a:ext cx="225673" cy="299720"/>
              </a:xfrm>
              <a:prstGeom prst="rect">
                <a:avLst/>
              </a:prstGeom>
              <a:grpFill/>
              <a:ln>
                <a:noFill/>
              </a:ln>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15000"/>
                  </a:lnSpc>
                  <a:spcBef>
                    <a:spcPts val="0"/>
                  </a:spcBef>
                  <a:spcAft>
                    <a:spcPts val="1000"/>
                  </a:spcAft>
                </a:pPr>
                <a:r>
                  <a:rPr lang="en-US" sz="1600" dirty="0">
                    <a:effectLst/>
                    <a:latin typeface="Arial" pitchFamily="34" charset="0"/>
                    <a:ea typeface="Calibri"/>
                    <a:cs typeface="Arial" pitchFamily="34" charset="0"/>
                  </a:rPr>
                  <a:t>R</a:t>
                </a:r>
              </a:p>
            </p:txBody>
          </p:sp>
        </p:grpSp>
      </p:grpSp>
      <p:grpSp>
        <p:nvGrpSpPr>
          <p:cNvPr id="4" name="Group 3"/>
          <p:cNvGrpSpPr/>
          <p:nvPr/>
        </p:nvGrpSpPr>
        <p:grpSpPr>
          <a:xfrm>
            <a:off x="301513" y="1590438"/>
            <a:ext cx="4072505" cy="4031873"/>
            <a:chOff x="301513" y="1590438"/>
            <a:chExt cx="4072505" cy="4031873"/>
          </a:xfrm>
          <a:solidFill>
            <a:schemeClr val="bg1">
              <a:alpha val="50000"/>
            </a:schemeClr>
          </a:solidFill>
        </p:grpSpPr>
        <p:sp>
          <p:nvSpPr>
            <p:cNvPr id="23" name="Rectangle 13"/>
            <p:cNvSpPr>
              <a:spLocks noChangeArrowheads="1"/>
            </p:cNvSpPr>
            <p:nvPr/>
          </p:nvSpPr>
          <p:spPr bwMode="auto">
            <a:xfrm>
              <a:off x="301513" y="1590438"/>
              <a:ext cx="4072505" cy="4031873"/>
            </a:xfrm>
            <a:prstGeom prst="rect">
              <a:avLst/>
            </a:prstGeom>
            <a:grpFill/>
            <a:ln/>
          </p:spPr>
          <p:style>
            <a:lnRef idx="2">
              <a:schemeClr val="accent5"/>
            </a:lnRef>
            <a:fillRef idx="1">
              <a:schemeClr val="lt1"/>
            </a:fillRef>
            <a:effectRef idx="0">
              <a:schemeClr val="accent5"/>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Known data</a:t>
              </a:r>
              <a:r>
                <a:rPr lang="en-US" sz="1600" dirty="0">
                  <a:solidFill>
                    <a:schemeClr val="tx1"/>
                  </a:solidFill>
                  <a:latin typeface="Arial" pitchFamily="34" charset="0"/>
                  <a:ea typeface="Calibri" pitchFamily="34" charset="0"/>
                  <a:cs typeface="Arial" pitchFamily="34" charset="0"/>
                </a:rPr>
                <a:t>:</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Q</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1</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=Q</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2</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 20 l/s</a:t>
              </a:r>
              <a:r>
                <a:rPr lang="en-US" sz="1600" dirty="0">
                  <a:solidFill>
                    <a:schemeClr val="tx1"/>
                  </a:solidFill>
                  <a:latin typeface="Arial" pitchFamily="34" charset="0"/>
                  <a:cs typeface="Arial" pitchFamily="34" charset="0"/>
                </a:rPr>
                <a:t>, </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Q</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3</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=40 l/s</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H</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1</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=20 m</a:t>
              </a:r>
              <a:r>
                <a:rPr lang="en-US" sz="1600" dirty="0">
                  <a:solidFill>
                    <a:schemeClr val="tx1"/>
                  </a:solidFill>
                  <a:latin typeface="Arial" pitchFamily="34" charset="0"/>
                  <a:cs typeface="Arial" pitchFamily="34" charset="0"/>
                </a:rPr>
                <a:t>, </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H</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2</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=H</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3</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=40m</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k=0.2 mm</a:t>
              </a: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L</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1</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=…=L</a:t>
              </a:r>
              <a:r>
                <a:rPr kumimoji="0" lang="en-US" sz="1600" b="0" i="0" u="none" strike="noStrike" cap="none" normalizeH="0" baseline="-30000" dirty="0">
                  <a:ln>
                    <a:noFill/>
                  </a:ln>
                  <a:solidFill>
                    <a:schemeClr val="tx1"/>
                  </a:solidFill>
                  <a:effectLst/>
                  <a:latin typeface="Arial" pitchFamily="34" charset="0"/>
                  <a:ea typeface="Calibri" pitchFamily="34" charset="0"/>
                  <a:cs typeface="Arial" pitchFamily="34" charset="0"/>
                </a:rPr>
                <a:t>6</a:t>
              </a:r>
              <a:r>
                <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rPr>
                <a:t>=1000 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600" dirty="0">
                  <a:solidFill>
                    <a:schemeClr val="tx1"/>
                  </a:solidFill>
                  <a:latin typeface="Arial" pitchFamily="34" charset="0"/>
                  <a:ea typeface="Calibri" pitchFamily="34" charset="0"/>
                  <a:cs typeface="Arial" pitchFamily="34" charset="0"/>
                </a:rPr>
                <a:t>Demand coefficients values (demand pattern):</a:t>
              </a:r>
              <a:endParaRPr kumimoji="0" lang="en-US" sz="1600" b="0" i="0" u="none" strike="noStrike" cap="none" normalizeH="0" baseline="0" dirty="0">
                <a:ln>
                  <a:noFill/>
                </a:ln>
                <a:solidFill>
                  <a:schemeClr val="tx1"/>
                </a:solidFill>
                <a:effectLst/>
                <a:latin typeface="Arial" pitchFamily="34" charset="0"/>
                <a:ea typeface="Calibri"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chemeClr val="tx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chemeClr val="tx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chemeClr val="tx1"/>
                </a:solidFill>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a:ln>
                    <a:noFill/>
                  </a:ln>
                  <a:solidFill>
                    <a:schemeClr val="tx1"/>
                  </a:solidFill>
                  <a:effectLst/>
                  <a:latin typeface="Arial" pitchFamily="34" charset="0"/>
                  <a:cs typeface="Arial" pitchFamily="34" charset="0"/>
                </a:rPr>
                <a:t>What is the value of Total head at the </a:t>
              </a:r>
              <a:r>
                <a:rPr kumimoji="0" lang="en-US" sz="1600" b="0" i="0" u="none" strike="noStrike" cap="none" normalizeH="0" baseline="0" dirty="0" err="1">
                  <a:ln>
                    <a:noFill/>
                  </a:ln>
                  <a:solidFill>
                    <a:schemeClr val="tx1"/>
                  </a:solidFill>
                  <a:effectLst/>
                  <a:latin typeface="Arial" pitchFamily="34" charset="0"/>
                  <a:cs typeface="Arial" pitchFamily="34" charset="0"/>
                </a:rPr>
                <a:t>Reservoi</a:t>
              </a:r>
              <a:r>
                <a:rPr kumimoji="0" lang="en-US" sz="1600" b="0" i="0" u="none" strike="noStrike" cap="none" normalizeH="0" baseline="0" dirty="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a:ln>
                  <a:noFill/>
                </a:ln>
                <a:solidFill>
                  <a:schemeClr val="tx1"/>
                </a:solidFill>
                <a:effectLst/>
                <a:latin typeface="Arial" pitchFamily="34" charset="0"/>
                <a:cs typeface="Arial" pitchFamily="34" charset="0"/>
              </a:endParaRPr>
            </a:p>
          </p:txBody>
        </p:sp>
        <p:sp>
          <p:nvSpPr>
            <p:cNvPr id="24" name="object 4"/>
            <p:cNvSpPr txBox="1"/>
            <p:nvPr/>
          </p:nvSpPr>
          <p:spPr>
            <a:xfrm>
              <a:off x="725773" y="3620542"/>
              <a:ext cx="2963091" cy="1147109"/>
            </a:xfrm>
            <a:prstGeom prst="rect">
              <a:avLst/>
            </a:prstGeom>
            <a:grpFill/>
          </p:spPr>
          <p:txBody>
            <a:bodyPr vert="horz" wrap="square" lIns="0" tIns="13335" rIns="0" bIns="0" rtlCol="0">
              <a:spAutoFit/>
            </a:bodyPr>
            <a:lstStyle/>
            <a:p>
              <a:pPr marL="38100">
                <a:lnSpc>
                  <a:spcPct val="100000"/>
                </a:lnSpc>
                <a:spcBef>
                  <a:spcPts val="105"/>
                </a:spcBef>
              </a:pPr>
              <a:r>
                <a:rPr lang="en-US" i="1" dirty="0">
                  <a:latin typeface="Calibri" pitchFamily="34" charset="0"/>
                  <a:cs typeface="Calibri" pitchFamily="34" charset="0"/>
                </a:rPr>
                <a:t>t </a:t>
              </a:r>
              <a:r>
                <a:rPr lang="en-US" dirty="0">
                  <a:latin typeface="Symbol"/>
                  <a:cs typeface="Symbol"/>
                </a:rPr>
                <a:t></a:t>
              </a:r>
              <a:r>
                <a:rPr lang="en-US" dirty="0">
                  <a:latin typeface="Calibri" pitchFamily="34" charset="0"/>
                  <a:cs typeface="Calibri" pitchFamily="34" charset="0"/>
                </a:rPr>
                <a:t>[00:00÷06:00), </a:t>
              </a:r>
              <a:r>
                <a:rPr lang="en-US" i="1" spc="-5" dirty="0" err="1">
                  <a:latin typeface="Calibri" pitchFamily="34" charset="0"/>
                  <a:cs typeface="Calibri" pitchFamily="34" charset="0"/>
                </a:rPr>
                <a:t>c</a:t>
              </a:r>
              <a:r>
                <a:rPr lang="en-US" i="1" spc="-7" baseline="-21367" dirty="0" err="1">
                  <a:latin typeface="Calibri" pitchFamily="34" charset="0"/>
                  <a:cs typeface="Calibri" pitchFamily="34" charset="0"/>
                </a:rPr>
                <a:t>q</a:t>
              </a:r>
              <a:r>
                <a:rPr lang="en-US" spc="-5" dirty="0">
                  <a:latin typeface="Calibri" pitchFamily="34" charset="0"/>
                  <a:cs typeface="Calibri" pitchFamily="34" charset="0"/>
                </a:rPr>
                <a:t>(</a:t>
              </a:r>
              <a:r>
                <a:rPr lang="en-US" i="1" spc="-5" dirty="0">
                  <a:latin typeface="Calibri" pitchFamily="34" charset="0"/>
                  <a:cs typeface="Calibri" pitchFamily="34" charset="0"/>
                </a:rPr>
                <a:t>t</a:t>
              </a:r>
              <a:r>
                <a:rPr lang="en-US" spc="-5" dirty="0">
                  <a:latin typeface="Calibri" pitchFamily="34" charset="0"/>
                  <a:cs typeface="Calibri" pitchFamily="34" charset="0"/>
                </a:rPr>
                <a:t>) </a:t>
              </a:r>
              <a:r>
                <a:rPr lang="en-US" dirty="0">
                  <a:latin typeface="Calibri" pitchFamily="34" charset="0"/>
                  <a:cs typeface="Calibri" pitchFamily="34" charset="0"/>
                </a:rPr>
                <a:t>= </a:t>
              </a:r>
              <a:r>
                <a:rPr lang="en-US" b="1" dirty="0">
                  <a:latin typeface="Calibri" pitchFamily="34" charset="0"/>
                  <a:cs typeface="Calibri" pitchFamily="34" charset="0"/>
                </a:rPr>
                <a:t>0.7</a:t>
              </a:r>
              <a:endParaRPr lang="en-US" i="1" dirty="0">
                <a:latin typeface="Calibri" pitchFamily="34" charset="0"/>
                <a:cs typeface="Calibri" pitchFamily="34" charset="0"/>
              </a:endParaRPr>
            </a:p>
            <a:p>
              <a:pPr marL="38100">
                <a:lnSpc>
                  <a:spcPct val="100000"/>
                </a:lnSpc>
                <a:spcBef>
                  <a:spcPts val="105"/>
                </a:spcBef>
              </a:pPr>
              <a:r>
                <a:rPr lang="en-US" i="1" dirty="0">
                  <a:latin typeface="Calibri"/>
                  <a:cs typeface="Calibri"/>
                </a:rPr>
                <a:t>t </a:t>
              </a:r>
              <a:r>
                <a:rPr dirty="0">
                  <a:latin typeface="Symbol"/>
                  <a:cs typeface="Symbol"/>
                </a:rPr>
                <a:t></a:t>
              </a:r>
              <a:r>
                <a:rPr dirty="0">
                  <a:latin typeface="Calibri"/>
                  <a:cs typeface="Calibri"/>
                </a:rPr>
                <a:t>[</a:t>
              </a:r>
              <a:r>
                <a:rPr b="1" dirty="0">
                  <a:latin typeface="Calibri"/>
                  <a:cs typeface="Calibri"/>
                </a:rPr>
                <a:t>06:00</a:t>
              </a:r>
              <a:r>
                <a:rPr dirty="0">
                  <a:latin typeface="Calibri"/>
                  <a:cs typeface="Calibri"/>
                </a:rPr>
                <a:t>÷12:00), </a:t>
              </a:r>
              <a:r>
                <a:rPr i="1" spc="-5" dirty="0">
                  <a:latin typeface="Calibri"/>
                  <a:cs typeface="Calibri"/>
                </a:rPr>
                <a:t>c</a:t>
              </a:r>
              <a:r>
                <a:rPr i="1" spc="-7" baseline="-21367" dirty="0">
                  <a:latin typeface="Calibri"/>
                  <a:cs typeface="Calibri"/>
                </a:rPr>
                <a:t>q</a:t>
              </a:r>
              <a:r>
                <a:rPr spc="-5" dirty="0">
                  <a:latin typeface="Calibri"/>
                  <a:cs typeface="Calibri"/>
                </a:rPr>
                <a:t>(</a:t>
              </a:r>
              <a:r>
                <a:rPr i="1" spc="-5" dirty="0">
                  <a:latin typeface="Calibri"/>
                  <a:cs typeface="Calibri"/>
                </a:rPr>
                <a:t>t</a:t>
              </a:r>
              <a:r>
                <a:rPr spc="-5" dirty="0">
                  <a:latin typeface="Calibri"/>
                  <a:cs typeface="Calibri"/>
                </a:rPr>
                <a:t>) </a:t>
              </a:r>
              <a:r>
                <a:rPr dirty="0">
                  <a:latin typeface="Calibri"/>
                  <a:cs typeface="Calibri"/>
                </a:rPr>
                <a:t>= </a:t>
              </a:r>
              <a:r>
                <a:rPr b="1" dirty="0">
                  <a:latin typeface="Calibri"/>
                  <a:cs typeface="Calibri"/>
                </a:rPr>
                <a:t>1 </a:t>
              </a:r>
              <a:endParaRPr lang="en-US" b="1" dirty="0">
                <a:latin typeface="Calibri"/>
                <a:cs typeface="Calibri"/>
              </a:endParaRPr>
            </a:p>
            <a:p>
              <a:pPr marL="38100">
                <a:lnSpc>
                  <a:spcPct val="100000"/>
                </a:lnSpc>
                <a:spcBef>
                  <a:spcPts val="105"/>
                </a:spcBef>
              </a:pPr>
              <a:r>
                <a:rPr lang="fr-FR" i="1" dirty="0">
                  <a:latin typeface="Calibri"/>
                  <a:cs typeface="Calibri"/>
                </a:rPr>
                <a:t>t </a:t>
              </a:r>
              <a:r>
                <a:rPr lang="fr-FR" dirty="0">
                  <a:latin typeface="Symbol"/>
                  <a:cs typeface="Symbol"/>
                </a:rPr>
                <a:t></a:t>
              </a:r>
              <a:r>
                <a:rPr lang="fr-FR" dirty="0">
                  <a:latin typeface="Calibri"/>
                  <a:cs typeface="Calibri"/>
                </a:rPr>
                <a:t>[12:00÷18:00), </a:t>
              </a:r>
              <a:r>
                <a:rPr lang="fr-FR" i="1" spc="-5" dirty="0" err="1">
                  <a:latin typeface="Calibri"/>
                  <a:cs typeface="Calibri"/>
                </a:rPr>
                <a:t>c</a:t>
              </a:r>
              <a:r>
                <a:rPr lang="fr-FR" i="1" spc="-7" baseline="-21367" dirty="0" err="1">
                  <a:latin typeface="Calibri"/>
                  <a:cs typeface="Calibri"/>
                </a:rPr>
                <a:t>q</a:t>
              </a:r>
              <a:r>
                <a:rPr lang="fr-FR" spc="-5" dirty="0">
                  <a:latin typeface="Calibri"/>
                  <a:cs typeface="Calibri"/>
                </a:rPr>
                <a:t>(</a:t>
              </a:r>
              <a:r>
                <a:rPr lang="fr-FR" i="1" spc="-5" dirty="0">
                  <a:latin typeface="Calibri"/>
                  <a:cs typeface="Calibri"/>
                </a:rPr>
                <a:t>t</a:t>
              </a:r>
              <a:r>
                <a:rPr lang="fr-FR" spc="-5" dirty="0">
                  <a:latin typeface="Calibri"/>
                  <a:cs typeface="Calibri"/>
                </a:rPr>
                <a:t>) </a:t>
              </a:r>
              <a:r>
                <a:rPr lang="fr-FR" dirty="0">
                  <a:latin typeface="Calibri"/>
                  <a:cs typeface="Calibri"/>
                </a:rPr>
                <a:t>=</a:t>
              </a:r>
              <a:r>
                <a:rPr lang="fr-FR" spc="-80" dirty="0">
                  <a:latin typeface="Calibri"/>
                  <a:cs typeface="Calibri"/>
                </a:rPr>
                <a:t> </a:t>
              </a:r>
              <a:r>
                <a:rPr lang="fr-FR" b="1" dirty="0">
                  <a:latin typeface="Calibri"/>
                  <a:cs typeface="Calibri"/>
                </a:rPr>
                <a:t>1.3</a:t>
              </a:r>
              <a:endParaRPr lang="fr-FR" dirty="0">
                <a:latin typeface="Calibri"/>
                <a:cs typeface="Calibri"/>
              </a:endParaRPr>
            </a:p>
            <a:p>
              <a:pPr marL="38100">
                <a:lnSpc>
                  <a:spcPct val="100000"/>
                </a:lnSpc>
              </a:pPr>
              <a:r>
                <a:rPr lang="fr-FR" i="1" dirty="0">
                  <a:latin typeface="Calibri"/>
                  <a:cs typeface="Calibri"/>
                </a:rPr>
                <a:t>t </a:t>
              </a:r>
              <a:r>
                <a:rPr lang="fr-FR" dirty="0">
                  <a:latin typeface="Symbol"/>
                  <a:cs typeface="Symbol"/>
                </a:rPr>
                <a:t></a:t>
              </a:r>
              <a:r>
                <a:rPr lang="fr-FR" dirty="0">
                  <a:latin typeface="Calibri"/>
                  <a:cs typeface="Calibri"/>
                </a:rPr>
                <a:t>[18:00÷24:00), </a:t>
              </a:r>
              <a:r>
                <a:rPr lang="fr-FR" i="1" spc="-5" dirty="0" err="1">
                  <a:latin typeface="Calibri"/>
                  <a:cs typeface="Calibri"/>
                </a:rPr>
                <a:t>c</a:t>
              </a:r>
              <a:r>
                <a:rPr lang="fr-FR" i="1" spc="-7" baseline="-21367" dirty="0" err="1">
                  <a:latin typeface="Calibri"/>
                  <a:cs typeface="Calibri"/>
                </a:rPr>
                <a:t>q</a:t>
              </a:r>
              <a:r>
                <a:rPr lang="fr-FR" spc="-5" dirty="0">
                  <a:latin typeface="Calibri"/>
                  <a:cs typeface="Calibri"/>
                </a:rPr>
                <a:t>(</a:t>
              </a:r>
              <a:r>
                <a:rPr lang="fr-FR" i="1" spc="-5" dirty="0">
                  <a:latin typeface="Calibri"/>
                  <a:cs typeface="Calibri"/>
                </a:rPr>
                <a:t>t</a:t>
              </a:r>
              <a:r>
                <a:rPr lang="fr-FR" spc="-5" dirty="0">
                  <a:latin typeface="Calibri"/>
                  <a:cs typeface="Calibri"/>
                </a:rPr>
                <a:t>) </a:t>
              </a:r>
              <a:r>
                <a:rPr lang="fr-FR" dirty="0">
                  <a:latin typeface="Calibri"/>
                  <a:cs typeface="Calibri"/>
                </a:rPr>
                <a:t>=</a:t>
              </a:r>
              <a:r>
                <a:rPr lang="fr-FR" spc="-80" dirty="0">
                  <a:latin typeface="Calibri"/>
                  <a:cs typeface="Calibri"/>
                </a:rPr>
                <a:t> </a:t>
              </a:r>
              <a:r>
                <a:rPr lang="fr-FR" b="1" dirty="0">
                  <a:latin typeface="Calibri"/>
                  <a:cs typeface="Calibri"/>
                </a:rPr>
                <a:t>0.7</a:t>
              </a:r>
              <a:endParaRPr sz="2000" dirty="0">
                <a:latin typeface="Calibri"/>
                <a:cs typeface="Calibri"/>
              </a:endParaRPr>
            </a:p>
          </p:txBody>
        </p:sp>
      </p:grpSp>
    </p:spTree>
    <p:extLst>
      <p:ext uri="{BB962C8B-B14F-4D97-AF65-F5344CB8AC3E}">
        <p14:creationId xmlns:p14="http://schemas.microsoft.com/office/powerpoint/2010/main" val="3694041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25" name="Picture 24"/>
          <p:cNvPicPr>
            <a:picLocks noChangeAspect="1"/>
          </p:cNvPicPr>
          <p:nvPr/>
        </p:nvPicPr>
        <p:blipFill>
          <a:blip r:embed="rId6"/>
          <a:stretch>
            <a:fillRect/>
          </a:stretch>
        </p:blipFill>
        <p:spPr>
          <a:xfrm>
            <a:off x="2297043" y="2183674"/>
            <a:ext cx="7597913" cy="3826686"/>
          </a:xfrm>
          <a:prstGeom prst="rect">
            <a:avLst/>
          </a:prstGeom>
        </p:spPr>
      </p:pic>
      <p:sp>
        <p:nvSpPr>
          <p:cNvPr id="26" name="TextBox 25"/>
          <p:cNvSpPr txBox="1"/>
          <p:nvPr/>
        </p:nvSpPr>
        <p:spPr>
          <a:xfrm>
            <a:off x="4214948" y="1370158"/>
            <a:ext cx="3187338" cy="369332"/>
          </a:xfrm>
          <a:prstGeom prst="rect">
            <a:avLst/>
          </a:prstGeom>
          <a:solidFill>
            <a:schemeClr val="bg1">
              <a:alpha val="50000"/>
            </a:schemeClr>
          </a:solidFill>
        </p:spPr>
        <p:txBody>
          <a:bodyPr wrap="square" rtlCol="0">
            <a:spAutoFit/>
          </a:bodyPr>
          <a:lstStyle/>
          <a:p>
            <a:r>
              <a:rPr lang="en-US" dirty="0"/>
              <a:t>Values of the pipes diameters</a:t>
            </a:r>
          </a:p>
        </p:txBody>
      </p:sp>
    </p:spTree>
    <p:extLst>
      <p:ext uri="{BB962C8B-B14F-4D97-AF65-F5344CB8AC3E}">
        <p14:creationId xmlns:p14="http://schemas.microsoft.com/office/powerpoint/2010/main" val="158537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10" name="object 3"/>
          <p:cNvSpPr txBox="1"/>
          <p:nvPr/>
        </p:nvSpPr>
        <p:spPr>
          <a:xfrm>
            <a:off x="405189" y="1180618"/>
            <a:ext cx="11555610" cy="2694327"/>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vert="horz" wrap="square" lIns="0" tIns="67310" rIns="0" bIns="0" rtlCol="0">
            <a:spAutoFit/>
          </a:bodyPr>
          <a:lstStyle/>
          <a:p>
            <a:pPr marL="298450" marR="406400" indent="-285750">
              <a:lnSpc>
                <a:spcPct val="100000"/>
              </a:lnSpc>
              <a:spcBef>
                <a:spcPts val="430"/>
              </a:spcBef>
              <a:buFont typeface="Arial" pitchFamily="34" charset="0"/>
              <a:buChar char="•"/>
              <a:tabLst>
                <a:tab pos="354965" algn="l"/>
                <a:tab pos="355600" algn="l"/>
              </a:tabLst>
            </a:pPr>
            <a:r>
              <a:rPr lang="en-US" sz="1600" spc="-10" dirty="0">
                <a:solidFill>
                  <a:schemeClr val="tx1"/>
                </a:solidFill>
                <a:latin typeface="Arial" pitchFamily="34" charset="0"/>
                <a:cs typeface="Arial" pitchFamily="34" charset="0"/>
              </a:rPr>
              <a:t>For setting up a </a:t>
            </a:r>
            <a:r>
              <a:rPr lang="en-US" sz="1600" b="1" spc="-10" dirty="0">
                <a:solidFill>
                  <a:schemeClr val="tx1"/>
                </a:solidFill>
                <a:latin typeface="Arial" pitchFamily="34" charset="0"/>
                <a:cs typeface="Arial" pitchFamily="34" charset="0"/>
              </a:rPr>
              <a:t>time variation of the parameters</a:t>
            </a:r>
            <a:r>
              <a:rPr lang="en-US" sz="1600" spc="-10" dirty="0">
                <a:solidFill>
                  <a:schemeClr val="tx1"/>
                </a:solidFill>
                <a:latin typeface="Arial" pitchFamily="34" charset="0"/>
                <a:cs typeface="Arial" pitchFamily="34" charset="0"/>
              </a:rPr>
              <a:t>, the following time steps will be chosen, in </a:t>
            </a:r>
            <a:r>
              <a:rPr lang="en-US" sz="1600" b="1" spc="-10" dirty="0" err="1">
                <a:solidFill>
                  <a:schemeClr val="tx1"/>
                </a:solidFill>
                <a:latin typeface="Arial" pitchFamily="34" charset="0"/>
                <a:cs typeface="Arial" pitchFamily="34" charset="0"/>
              </a:rPr>
              <a:t>Hours:Minutes</a:t>
            </a:r>
            <a:r>
              <a:rPr lang="en-US" sz="1600" spc="-10" dirty="0">
                <a:solidFill>
                  <a:schemeClr val="tx1"/>
                </a:solidFill>
                <a:latin typeface="Arial" pitchFamily="34" charset="0"/>
                <a:cs typeface="Arial" pitchFamily="34" charset="0"/>
              </a:rPr>
              <a:t> </a:t>
            </a:r>
            <a:r>
              <a:rPr sz="1600" spc="-10" dirty="0">
                <a:solidFill>
                  <a:schemeClr val="tx1"/>
                </a:solidFill>
                <a:latin typeface="Arial" pitchFamily="34" charset="0"/>
                <a:cs typeface="Arial" pitchFamily="34" charset="0"/>
              </a:rPr>
              <a:t>(</a:t>
            </a:r>
            <a:r>
              <a:rPr sz="1600" i="1" spc="-10" dirty="0" err="1">
                <a:solidFill>
                  <a:schemeClr val="tx1"/>
                </a:solidFill>
                <a:latin typeface="Arial" pitchFamily="34" charset="0"/>
                <a:cs typeface="Arial" pitchFamily="34" charset="0"/>
              </a:rPr>
              <a:t>Hrs</a:t>
            </a:r>
            <a:r>
              <a:rPr sz="1600" spc="-10" dirty="0" err="1">
                <a:solidFill>
                  <a:schemeClr val="tx1"/>
                </a:solidFill>
                <a:latin typeface="Arial" pitchFamily="34" charset="0"/>
                <a:cs typeface="Arial" pitchFamily="34" charset="0"/>
              </a:rPr>
              <a:t>:</a:t>
            </a:r>
            <a:r>
              <a:rPr sz="1600" i="1" spc="-10" dirty="0" err="1">
                <a:solidFill>
                  <a:schemeClr val="tx1"/>
                </a:solidFill>
                <a:latin typeface="Arial" pitchFamily="34" charset="0"/>
                <a:cs typeface="Arial" pitchFamily="34" charset="0"/>
              </a:rPr>
              <a:t>Min</a:t>
            </a:r>
            <a:r>
              <a:rPr sz="1600" spc="-10" dirty="0">
                <a:solidFill>
                  <a:schemeClr val="tx1"/>
                </a:solidFill>
                <a:latin typeface="Arial" pitchFamily="34" charset="0"/>
                <a:cs typeface="Arial" pitchFamily="34" charset="0"/>
              </a:rPr>
              <a:t>)</a:t>
            </a:r>
            <a:r>
              <a:rPr lang="en-US" sz="1600" spc="-10" dirty="0">
                <a:solidFill>
                  <a:schemeClr val="tx1"/>
                </a:solidFill>
                <a:latin typeface="Arial" pitchFamily="34" charset="0"/>
                <a:cs typeface="Arial" pitchFamily="34" charset="0"/>
              </a:rPr>
              <a:t>:</a:t>
            </a:r>
          </a:p>
          <a:p>
            <a:pPr marL="298450" marR="406400" indent="-285750">
              <a:lnSpc>
                <a:spcPct val="100000"/>
              </a:lnSpc>
              <a:spcBef>
                <a:spcPts val="430"/>
              </a:spcBef>
              <a:buFont typeface="Arial" pitchFamily="34" charset="0"/>
              <a:buChar char="•"/>
              <a:tabLst>
                <a:tab pos="354965" algn="l"/>
                <a:tab pos="355600" algn="l"/>
              </a:tabLst>
            </a:pPr>
            <a:endParaRPr sz="1600" dirty="0">
              <a:solidFill>
                <a:schemeClr val="tx1"/>
              </a:solidFill>
              <a:latin typeface="Arial" pitchFamily="34" charset="0"/>
              <a:cs typeface="Arial" pitchFamily="34" charset="0"/>
            </a:endParaRPr>
          </a:p>
          <a:p>
            <a:pPr marL="553085" marR="441325" lvl="1" indent="-186055">
              <a:lnSpc>
                <a:spcPct val="100000"/>
              </a:lnSpc>
              <a:spcBef>
                <a:spcPts val="434"/>
              </a:spcBef>
              <a:buFont typeface="Arial"/>
              <a:buChar char="•"/>
              <a:tabLst>
                <a:tab pos="553720" algn="l"/>
              </a:tabLst>
            </a:pPr>
            <a:r>
              <a:rPr lang="en-US" sz="1600" spc="-5" dirty="0">
                <a:solidFill>
                  <a:schemeClr val="tx1"/>
                </a:solidFill>
                <a:latin typeface="Arial" pitchFamily="34" charset="0"/>
                <a:cs typeface="Arial" pitchFamily="34" charset="0"/>
              </a:rPr>
              <a:t>For the </a:t>
            </a:r>
            <a:r>
              <a:rPr lang="en-US" sz="1600" b="1" i="1" spc="-5" dirty="0">
                <a:solidFill>
                  <a:schemeClr val="tx1"/>
                </a:solidFill>
                <a:latin typeface="Arial" pitchFamily="34" charset="0"/>
                <a:cs typeface="Arial" pitchFamily="34" charset="0"/>
              </a:rPr>
              <a:t>hydraulic analysis </a:t>
            </a:r>
            <a:r>
              <a:rPr sz="1600" spc="-10" dirty="0">
                <a:solidFill>
                  <a:schemeClr val="tx1"/>
                </a:solidFill>
                <a:latin typeface="Arial" pitchFamily="34" charset="0"/>
                <a:cs typeface="Arial" pitchFamily="34" charset="0"/>
              </a:rPr>
              <a:t>(</a:t>
            </a:r>
            <a:r>
              <a:rPr sz="1600" i="1" spc="-10" dirty="0">
                <a:solidFill>
                  <a:schemeClr val="tx1"/>
                </a:solidFill>
                <a:latin typeface="Arial" pitchFamily="34" charset="0"/>
                <a:cs typeface="Arial" pitchFamily="34" charset="0"/>
              </a:rPr>
              <a:t>Hydraulic </a:t>
            </a:r>
            <a:r>
              <a:rPr sz="1600" i="1" spc="-5" dirty="0">
                <a:solidFill>
                  <a:schemeClr val="tx1"/>
                </a:solidFill>
                <a:latin typeface="Arial" pitchFamily="34" charset="0"/>
                <a:cs typeface="Arial" pitchFamily="34" charset="0"/>
              </a:rPr>
              <a:t>Time Step</a:t>
            </a:r>
            <a:r>
              <a:rPr sz="1600" spc="-5"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 1:00 </a:t>
            </a:r>
            <a:r>
              <a:rPr sz="1600" spc="-5" dirty="0">
                <a:solidFill>
                  <a:schemeClr val="tx1"/>
                </a:solidFill>
                <a:latin typeface="Arial" pitchFamily="34" charset="0"/>
                <a:cs typeface="Arial" pitchFamily="34" charset="0"/>
              </a:rPr>
              <a:t>(o</a:t>
            </a:r>
            <a:r>
              <a:rPr lang="en-US" sz="1600" spc="-5" dirty="0">
                <a:solidFill>
                  <a:schemeClr val="tx1"/>
                </a:solidFill>
                <a:latin typeface="Arial" pitchFamily="34" charset="0"/>
                <a:cs typeface="Arial" pitchFamily="34" charset="0"/>
              </a:rPr>
              <a:t>ne hour</a:t>
            </a:r>
            <a:r>
              <a:rPr sz="1600" spc="-10" dirty="0">
                <a:solidFill>
                  <a:schemeClr val="tx1"/>
                </a:solidFill>
                <a:latin typeface="Arial" pitchFamily="34" charset="0"/>
                <a:cs typeface="Arial" pitchFamily="34" charset="0"/>
              </a:rPr>
              <a:t>);</a:t>
            </a:r>
            <a:endParaRPr sz="1600" dirty="0">
              <a:solidFill>
                <a:schemeClr val="tx1"/>
              </a:solidFill>
              <a:latin typeface="Arial" pitchFamily="34" charset="0"/>
              <a:cs typeface="Arial" pitchFamily="34" charset="0"/>
            </a:endParaRPr>
          </a:p>
          <a:p>
            <a:pPr marL="553720" lvl="1" indent="-186055">
              <a:lnSpc>
                <a:spcPct val="100000"/>
              </a:lnSpc>
              <a:spcBef>
                <a:spcPts val="434"/>
              </a:spcBef>
              <a:buFont typeface="Arial"/>
              <a:buChar char="•"/>
              <a:tabLst>
                <a:tab pos="553720" algn="l"/>
              </a:tabLst>
            </a:pPr>
            <a:r>
              <a:rPr lang="en-US" sz="1600" spc="-5" dirty="0">
                <a:solidFill>
                  <a:schemeClr val="tx1"/>
                </a:solidFill>
                <a:latin typeface="Arial" pitchFamily="34" charset="0"/>
                <a:cs typeface="Arial" pitchFamily="34" charset="0"/>
              </a:rPr>
              <a:t>For the </a:t>
            </a:r>
            <a:r>
              <a:rPr lang="en-US" sz="1600" b="1" i="1" spc="-5" dirty="0">
                <a:solidFill>
                  <a:schemeClr val="tx1"/>
                </a:solidFill>
                <a:latin typeface="Arial" pitchFamily="34" charset="0"/>
                <a:cs typeface="Arial" pitchFamily="34" charset="0"/>
              </a:rPr>
              <a:t>water quality analysis (chlorine) </a:t>
            </a:r>
            <a:r>
              <a:rPr sz="1600" spc="-5" dirty="0">
                <a:solidFill>
                  <a:schemeClr val="tx1"/>
                </a:solidFill>
                <a:latin typeface="Arial" pitchFamily="34" charset="0"/>
                <a:cs typeface="Arial" pitchFamily="34" charset="0"/>
              </a:rPr>
              <a:t>(</a:t>
            </a:r>
            <a:r>
              <a:rPr sz="1600" i="1" spc="-5" dirty="0">
                <a:solidFill>
                  <a:schemeClr val="tx1"/>
                </a:solidFill>
                <a:latin typeface="Arial" pitchFamily="34" charset="0"/>
                <a:cs typeface="Arial" pitchFamily="34" charset="0"/>
              </a:rPr>
              <a:t>Quality Time Step</a:t>
            </a:r>
            <a:r>
              <a:rPr sz="1600" spc="-5"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 0:01 </a:t>
            </a:r>
            <a:r>
              <a:rPr sz="1600" spc="-5" dirty="0">
                <a:solidFill>
                  <a:schemeClr val="tx1"/>
                </a:solidFill>
                <a:latin typeface="Arial" pitchFamily="34" charset="0"/>
                <a:cs typeface="Arial" pitchFamily="34" charset="0"/>
              </a:rPr>
              <a:t>(</a:t>
            </a:r>
            <a:r>
              <a:rPr lang="en-US" sz="1600" spc="-5" dirty="0">
                <a:solidFill>
                  <a:schemeClr val="tx1"/>
                </a:solidFill>
                <a:latin typeface="Arial" pitchFamily="34" charset="0"/>
                <a:cs typeface="Arial" pitchFamily="34" charset="0"/>
              </a:rPr>
              <a:t>one </a:t>
            </a:r>
            <a:r>
              <a:rPr sz="1600" spc="-5" dirty="0">
                <a:solidFill>
                  <a:schemeClr val="tx1"/>
                </a:solidFill>
                <a:latin typeface="Arial" pitchFamily="34" charset="0"/>
                <a:cs typeface="Arial" pitchFamily="34" charset="0"/>
              </a:rPr>
              <a:t>minut</a:t>
            </a:r>
            <a:r>
              <a:rPr lang="en-US" sz="1600" spc="-5" dirty="0">
                <a:solidFill>
                  <a:schemeClr val="tx1"/>
                </a:solidFill>
                <a:latin typeface="Arial" pitchFamily="34" charset="0"/>
                <a:cs typeface="Arial" pitchFamily="34" charset="0"/>
              </a:rPr>
              <a:t>e</a:t>
            </a:r>
            <a:r>
              <a:rPr sz="1600" spc="-5" dirty="0">
                <a:solidFill>
                  <a:schemeClr val="tx1"/>
                </a:solidFill>
                <a:latin typeface="Arial" pitchFamily="34" charset="0"/>
                <a:cs typeface="Arial" pitchFamily="34" charset="0"/>
              </a:rPr>
              <a:t>);</a:t>
            </a:r>
            <a:endParaRPr sz="1600" dirty="0">
              <a:solidFill>
                <a:schemeClr val="tx1"/>
              </a:solidFill>
              <a:latin typeface="Arial" pitchFamily="34" charset="0"/>
              <a:cs typeface="Arial" pitchFamily="34" charset="0"/>
            </a:endParaRPr>
          </a:p>
          <a:p>
            <a:pPr marL="553720" lvl="1" indent="-186055">
              <a:lnSpc>
                <a:spcPct val="100000"/>
              </a:lnSpc>
              <a:spcBef>
                <a:spcPts val="430"/>
              </a:spcBef>
              <a:buFont typeface="Arial"/>
              <a:buChar char="•"/>
              <a:tabLst>
                <a:tab pos="553720" algn="l"/>
              </a:tabLst>
            </a:pPr>
            <a:r>
              <a:rPr lang="en-US" sz="1600" spc="-5" dirty="0">
                <a:solidFill>
                  <a:schemeClr val="tx1"/>
                </a:solidFill>
                <a:latin typeface="Arial" pitchFamily="34" charset="0"/>
                <a:cs typeface="Arial" pitchFamily="34" charset="0"/>
              </a:rPr>
              <a:t>For </a:t>
            </a:r>
            <a:r>
              <a:rPr lang="en-US" sz="1600" b="1" i="1" spc="-5" dirty="0">
                <a:solidFill>
                  <a:schemeClr val="tx1"/>
                </a:solidFill>
                <a:latin typeface="Arial" pitchFamily="34" charset="0"/>
                <a:cs typeface="Arial" pitchFamily="34" charset="0"/>
              </a:rPr>
              <a:t>demands variation </a:t>
            </a:r>
            <a:r>
              <a:rPr sz="1600" spc="-15" dirty="0">
                <a:solidFill>
                  <a:schemeClr val="tx1"/>
                </a:solidFill>
                <a:latin typeface="Arial" pitchFamily="34" charset="0"/>
                <a:cs typeface="Arial" pitchFamily="34" charset="0"/>
              </a:rPr>
              <a:t>(</a:t>
            </a:r>
            <a:r>
              <a:rPr sz="1600" i="1" spc="-15" dirty="0">
                <a:solidFill>
                  <a:schemeClr val="tx1"/>
                </a:solidFill>
                <a:latin typeface="Arial" pitchFamily="34" charset="0"/>
                <a:cs typeface="Arial" pitchFamily="34" charset="0"/>
              </a:rPr>
              <a:t>Pattern </a:t>
            </a:r>
            <a:r>
              <a:rPr sz="1600" i="1" spc="-5" dirty="0">
                <a:solidFill>
                  <a:schemeClr val="tx1"/>
                </a:solidFill>
                <a:latin typeface="Arial" pitchFamily="34" charset="0"/>
                <a:cs typeface="Arial" pitchFamily="34" charset="0"/>
              </a:rPr>
              <a:t>Time Step</a:t>
            </a:r>
            <a:r>
              <a:rPr sz="1600" spc="-5"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a:t>
            </a:r>
            <a:r>
              <a:rPr sz="1600" spc="65"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6:00;</a:t>
            </a:r>
          </a:p>
          <a:p>
            <a:pPr marL="553720" lvl="1" indent="-186055">
              <a:lnSpc>
                <a:spcPct val="100000"/>
              </a:lnSpc>
              <a:spcBef>
                <a:spcPts val="434"/>
              </a:spcBef>
              <a:buFont typeface="Arial"/>
              <a:buChar char="•"/>
              <a:tabLst>
                <a:tab pos="553720" algn="l"/>
              </a:tabLst>
            </a:pPr>
            <a:r>
              <a:rPr lang="en-US" sz="1600" spc="-5" dirty="0">
                <a:solidFill>
                  <a:schemeClr val="tx1"/>
                </a:solidFill>
                <a:latin typeface="Arial" pitchFamily="34" charset="0"/>
                <a:cs typeface="Arial" pitchFamily="34" charset="0"/>
              </a:rPr>
              <a:t>For </a:t>
            </a:r>
            <a:r>
              <a:rPr lang="en-US" sz="1600" b="1" i="1" spc="-5" dirty="0">
                <a:solidFill>
                  <a:schemeClr val="tx1"/>
                </a:solidFill>
                <a:latin typeface="Arial" pitchFamily="34" charset="0"/>
                <a:cs typeface="Arial" pitchFamily="34" charset="0"/>
              </a:rPr>
              <a:t>reporting the results </a:t>
            </a:r>
            <a:r>
              <a:rPr sz="1600" spc="-10" dirty="0">
                <a:solidFill>
                  <a:schemeClr val="tx1"/>
                </a:solidFill>
                <a:latin typeface="Arial" pitchFamily="34" charset="0"/>
                <a:cs typeface="Arial" pitchFamily="34" charset="0"/>
              </a:rPr>
              <a:t>(</a:t>
            </a:r>
            <a:r>
              <a:rPr sz="1600" i="1" spc="-10" dirty="0">
                <a:solidFill>
                  <a:schemeClr val="tx1"/>
                </a:solidFill>
                <a:latin typeface="Arial" pitchFamily="34" charset="0"/>
                <a:cs typeface="Arial" pitchFamily="34" charset="0"/>
              </a:rPr>
              <a:t>Reporting </a:t>
            </a:r>
            <a:r>
              <a:rPr sz="1600" i="1" spc="-5" dirty="0">
                <a:solidFill>
                  <a:schemeClr val="tx1"/>
                </a:solidFill>
                <a:latin typeface="Arial" pitchFamily="34" charset="0"/>
                <a:cs typeface="Arial" pitchFamily="34" charset="0"/>
              </a:rPr>
              <a:t>Time Step</a:t>
            </a:r>
            <a:r>
              <a:rPr sz="1600" spc="-5"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a:t>
            </a:r>
            <a:r>
              <a:rPr sz="1600" spc="105"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0:10;</a:t>
            </a:r>
          </a:p>
          <a:p>
            <a:pPr marL="355600" indent="-342900">
              <a:lnSpc>
                <a:spcPct val="100000"/>
              </a:lnSpc>
              <a:spcBef>
                <a:spcPts val="430"/>
              </a:spcBef>
              <a:buFont typeface="Arial"/>
              <a:buChar char="•"/>
              <a:tabLst>
                <a:tab pos="354965" algn="l"/>
                <a:tab pos="355600" algn="l"/>
              </a:tabLst>
            </a:pPr>
            <a:r>
              <a:rPr sz="1600" b="1" spc="-15" dirty="0">
                <a:solidFill>
                  <a:schemeClr val="tx1"/>
                </a:solidFill>
                <a:latin typeface="Arial" pitchFamily="34" charset="0"/>
                <a:cs typeface="Arial" pitchFamily="34" charset="0"/>
              </a:rPr>
              <a:t>Durat</a:t>
            </a:r>
            <a:r>
              <a:rPr lang="en-US" sz="1600" b="1" spc="-15" dirty="0">
                <a:solidFill>
                  <a:schemeClr val="tx1"/>
                </a:solidFill>
                <a:latin typeface="Arial" pitchFamily="34" charset="0"/>
                <a:cs typeface="Arial" pitchFamily="34" charset="0"/>
              </a:rPr>
              <a:t>ion of the simulation</a:t>
            </a:r>
            <a:r>
              <a:rPr sz="1600" b="1" spc="-15" dirty="0">
                <a:solidFill>
                  <a:schemeClr val="tx1"/>
                </a:solidFill>
                <a:latin typeface="Arial" pitchFamily="34" charset="0"/>
                <a:cs typeface="Arial" pitchFamily="34" charset="0"/>
              </a:rPr>
              <a:t> </a:t>
            </a:r>
            <a:r>
              <a:rPr sz="1600" spc="-35" dirty="0">
                <a:solidFill>
                  <a:schemeClr val="tx1"/>
                </a:solidFill>
                <a:latin typeface="Arial" pitchFamily="34" charset="0"/>
                <a:cs typeface="Arial" pitchFamily="34" charset="0"/>
              </a:rPr>
              <a:t>(</a:t>
            </a:r>
            <a:r>
              <a:rPr sz="1600" i="1" spc="-35" dirty="0">
                <a:solidFill>
                  <a:schemeClr val="tx1"/>
                </a:solidFill>
                <a:latin typeface="Arial" pitchFamily="34" charset="0"/>
                <a:cs typeface="Arial" pitchFamily="34" charset="0"/>
              </a:rPr>
              <a:t>Total </a:t>
            </a:r>
            <a:r>
              <a:rPr sz="1600" i="1" spc="-5" dirty="0">
                <a:solidFill>
                  <a:schemeClr val="tx1"/>
                </a:solidFill>
                <a:latin typeface="Arial" pitchFamily="34" charset="0"/>
                <a:cs typeface="Arial" pitchFamily="34" charset="0"/>
              </a:rPr>
              <a:t>Duration</a:t>
            </a:r>
            <a:r>
              <a:rPr sz="1600" spc="-5"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 48</a:t>
            </a:r>
            <a:r>
              <a:rPr sz="1600" spc="35" dirty="0">
                <a:solidFill>
                  <a:schemeClr val="tx1"/>
                </a:solidFill>
                <a:latin typeface="Arial" pitchFamily="34" charset="0"/>
                <a:cs typeface="Arial" pitchFamily="34" charset="0"/>
              </a:rPr>
              <a:t> </a:t>
            </a:r>
            <a:r>
              <a:rPr sz="1600" spc="-10" dirty="0">
                <a:solidFill>
                  <a:schemeClr val="tx1"/>
                </a:solidFill>
                <a:latin typeface="Arial" pitchFamily="34" charset="0"/>
                <a:cs typeface="Arial" pitchFamily="34" charset="0"/>
              </a:rPr>
              <a:t>(</a:t>
            </a:r>
            <a:r>
              <a:rPr lang="en-US" sz="1600" spc="-10" dirty="0">
                <a:solidFill>
                  <a:schemeClr val="tx1"/>
                </a:solidFill>
                <a:latin typeface="Arial" pitchFamily="34" charset="0"/>
                <a:cs typeface="Arial" pitchFamily="34" charset="0"/>
              </a:rPr>
              <a:t>hours</a:t>
            </a:r>
            <a:r>
              <a:rPr sz="1600" spc="-10" dirty="0">
                <a:solidFill>
                  <a:schemeClr val="tx1"/>
                </a:solidFill>
                <a:latin typeface="Arial" pitchFamily="34" charset="0"/>
                <a:cs typeface="Arial" pitchFamily="34" charset="0"/>
              </a:rPr>
              <a:t>).</a:t>
            </a:r>
            <a:endParaRPr lang="en-US" sz="1600" spc="-10" dirty="0">
              <a:solidFill>
                <a:schemeClr val="tx1"/>
              </a:solidFill>
              <a:latin typeface="Arial" pitchFamily="34" charset="0"/>
              <a:cs typeface="Arial" pitchFamily="34" charset="0"/>
            </a:endParaRPr>
          </a:p>
          <a:p>
            <a:pPr marL="355600" indent="-342900">
              <a:lnSpc>
                <a:spcPct val="100000"/>
              </a:lnSpc>
              <a:spcBef>
                <a:spcPts val="430"/>
              </a:spcBef>
              <a:buFont typeface="Arial"/>
              <a:buChar char="•"/>
              <a:tabLst>
                <a:tab pos="354965" algn="l"/>
                <a:tab pos="355600" algn="l"/>
              </a:tabLst>
            </a:pPr>
            <a:endParaRPr sz="1600" spc="-10" dirty="0">
              <a:solidFill>
                <a:schemeClr val="tx1"/>
              </a:solidFill>
              <a:latin typeface="Arial" pitchFamily="34" charset="0"/>
              <a:cs typeface="Arial" pitchFamily="34" charset="0"/>
            </a:endParaRPr>
          </a:p>
          <a:p>
            <a:pPr marL="12700">
              <a:lnSpc>
                <a:spcPct val="100000"/>
              </a:lnSpc>
              <a:spcBef>
                <a:spcPts val="430"/>
              </a:spcBef>
              <a:tabLst>
                <a:tab pos="354965" algn="l"/>
                <a:tab pos="355600" algn="l"/>
              </a:tabLst>
            </a:pPr>
            <a:r>
              <a:rPr sz="1600" b="1" i="1" spc="-10" dirty="0">
                <a:solidFill>
                  <a:schemeClr val="tx1"/>
                </a:solidFill>
                <a:latin typeface="Arial" pitchFamily="34" charset="0"/>
                <a:cs typeface="Arial" pitchFamily="34" charset="0"/>
              </a:rPr>
              <a:t>Data</a:t>
            </a:r>
            <a:r>
              <a:rPr sz="1600" spc="-10" dirty="0">
                <a:solidFill>
                  <a:schemeClr val="tx1"/>
                </a:solidFill>
                <a:latin typeface="Arial" pitchFamily="34" charset="0"/>
                <a:cs typeface="Arial" pitchFamily="34" charset="0"/>
              </a:rPr>
              <a:t>/ </a:t>
            </a:r>
            <a:r>
              <a:rPr sz="1600" b="1" i="1" spc="-5" dirty="0">
                <a:solidFill>
                  <a:schemeClr val="tx1"/>
                </a:solidFill>
                <a:latin typeface="Arial" pitchFamily="34" charset="0"/>
                <a:cs typeface="Arial" pitchFamily="34" charset="0"/>
              </a:rPr>
              <a:t>Options</a:t>
            </a:r>
            <a:r>
              <a:rPr sz="1600" spc="-5" dirty="0">
                <a:solidFill>
                  <a:schemeClr val="tx1"/>
                </a:solidFill>
                <a:latin typeface="Arial" pitchFamily="34" charset="0"/>
                <a:cs typeface="Arial" pitchFamily="34" charset="0"/>
              </a:rPr>
              <a:t>/ </a:t>
            </a:r>
            <a:r>
              <a:rPr sz="1600" b="1" i="1" spc="-5" dirty="0">
                <a:solidFill>
                  <a:schemeClr val="tx1"/>
                </a:solidFill>
                <a:latin typeface="Arial" pitchFamily="34" charset="0"/>
                <a:cs typeface="Arial" pitchFamily="34" charset="0"/>
              </a:rPr>
              <a:t>Times</a:t>
            </a:r>
            <a:r>
              <a:rPr sz="1600" spc="-5" dirty="0">
                <a:solidFill>
                  <a:schemeClr val="tx1"/>
                </a:solidFill>
                <a:latin typeface="Arial" pitchFamily="34" charset="0"/>
                <a:cs typeface="Arial" pitchFamily="34" charset="0"/>
              </a:rPr>
              <a:t>, </a:t>
            </a:r>
            <a:r>
              <a:rPr lang="en-US" sz="1600" spc="-5" dirty="0">
                <a:solidFill>
                  <a:schemeClr val="tx1"/>
                </a:solidFill>
                <a:latin typeface="Arial" pitchFamily="34" charset="0"/>
                <a:cs typeface="Arial" pitchFamily="34" charset="0"/>
              </a:rPr>
              <a:t>i</a:t>
            </a:r>
            <a:r>
              <a:rPr sz="1600" spc="-5" dirty="0">
                <a:solidFill>
                  <a:schemeClr val="tx1"/>
                </a:solidFill>
                <a:latin typeface="Arial" pitchFamily="34" charset="0"/>
                <a:cs typeface="Arial" pitchFamily="34" charset="0"/>
              </a:rPr>
              <a:t>n </a:t>
            </a:r>
            <a:r>
              <a:rPr lang="en-US" sz="1600" spc="-5" dirty="0">
                <a:solidFill>
                  <a:schemeClr val="tx1"/>
                </a:solidFill>
                <a:latin typeface="Arial" pitchFamily="34" charset="0"/>
                <a:cs typeface="Arial" pitchFamily="34" charset="0"/>
              </a:rPr>
              <a:t>the </a:t>
            </a:r>
            <a:r>
              <a:rPr sz="1600" spc="-5" dirty="0">
                <a:solidFill>
                  <a:schemeClr val="tx1"/>
                </a:solidFill>
                <a:latin typeface="Arial" pitchFamily="34" charset="0"/>
                <a:cs typeface="Arial" pitchFamily="34" charset="0"/>
              </a:rPr>
              <a:t>editor </a:t>
            </a:r>
            <a:r>
              <a:rPr sz="1600" b="1" i="1" spc="-5" dirty="0">
                <a:solidFill>
                  <a:schemeClr val="tx1"/>
                </a:solidFill>
                <a:latin typeface="Arial" pitchFamily="34" charset="0"/>
                <a:cs typeface="Arial" pitchFamily="34" charset="0"/>
              </a:rPr>
              <a:t>Times</a:t>
            </a:r>
            <a:r>
              <a:rPr sz="1600" b="1" i="1" spc="85" dirty="0">
                <a:solidFill>
                  <a:schemeClr val="tx1"/>
                </a:solidFill>
                <a:latin typeface="Arial" pitchFamily="34" charset="0"/>
                <a:cs typeface="Arial" pitchFamily="34" charset="0"/>
              </a:rPr>
              <a:t> </a:t>
            </a:r>
            <a:r>
              <a:rPr sz="1600" b="1" i="1" spc="-5" dirty="0">
                <a:solidFill>
                  <a:schemeClr val="tx1"/>
                </a:solidFill>
                <a:latin typeface="Arial" pitchFamily="34" charset="0"/>
                <a:cs typeface="Arial" pitchFamily="34" charset="0"/>
              </a:rPr>
              <a:t>Options</a:t>
            </a:r>
            <a:r>
              <a:rPr sz="1600" spc="-5" dirty="0">
                <a:solidFill>
                  <a:schemeClr val="tx1"/>
                </a:solidFill>
                <a:latin typeface="Arial" pitchFamily="34" charset="0"/>
                <a:cs typeface="Arial" pitchFamily="34" charset="0"/>
              </a:rPr>
              <a:t>:</a:t>
            </a:r>
            <a:endParaRPr sz="1600" dirty="0">
              <a:solidFill>
                <a:schemeClr val="tx1"/>
              </a:solidFill>
              <a:latin typeface="Arial" pitchFamily="34" charset="0"/>
              <a:cs typeface="Arial" pitchFamily="34" charset="0"/>
            </a:endParaRPr>
          </a:p>
        </p:txBody>
      </p:sp>
      <p:grpSp>
        <p:nvGrpSpPr>
          <p:cNvPr id="16" name="object 9"/>
          <p:cNvGrpSpPr/>
          <p:nvPr/>
        </p:nvGrpSpPr>
        <p:grpSpPr>
          <a:xfrm>
            <a:off x="6949629" y="4044441"/>
            <a:ext cx="3532504" cy="2517140"/>
            <a:chOff x="4595240" y="3892626"/>
            <a:chExt cx="3532504" cy="2517140"/>
          </a:xfrm>
        </p:grpSpPr>
        <p:sp>
          <p:nvSpPr>
            <p:cNvPr id="17" name="object 10"/>
            <p:cNvSpPr/>
            <p:nvPr/>
          </p:nvSpPr>
          <p:spPr>
            <a:xfrm>
              <a:off x="4595241" y="4436999"/>
              <a:ext cx="611505" cy="1179195"/>
            </a:xfrm>
            <a:custGeom>
              <a:avLst/>
              <a:gdLst/>
              <a:ahLst/>
              <a:cxnLst/>
              <a:rect l="l" t="t" r="r" b="b"/>
              <a:pathLst>
                <a:path w="611504" h="1179195">
                  <a:moveTo>
                    <a:pt x="611505" y="1112774"/>
                  </a:moveTo>
                  <a:lnTo>
                    <a:pt x="587108" y="1098550"/>
                  </a:lnTo>
                  <a:lnTo>
                    <a:pt x="497840" y="1046480"/>
                  </a:lnTo>
                  <a:lnTo>
                    <a:pt x="489077" y="1048766"/>
                  </a:lnTo>
                  <a:lnTo>
                    <a:pt x="485013" y="1055624"/>
                  </a:lnTo>
                  <a:lnTo>
                    <a:pt x="481076" y="1062482"/>
                  </a:lnTo>
                  <a:lnTo>
                    <a:pt x="483362" y="1071118"/>
                  </a:lnTo>
                  <a:lnTo>
                    <a:pt x="490220" y="1075182"/>
                  </a:lnTo>
                  <a:lnTo>
                    <a:pt x="530339" y="1098550"/>
                  </a:lnTo>
                  <a:lnTo>
                    <a:pt x="0" y="1098550"/>
                  </a:lnTo>
                  <a:lnTo>
                    <a:pt x="0" y="1127125"/>
                  </a:lnTo>
                  <a:lnTo>
                    <a:pt x="530237" y="1127125"/>
                  </a:lnTo>
                  <a:lnTo>
                    <a:pt x="483362" y="1154455"/>
                  </a:lnTo>
                  <a:lnTo>
                    <a:pt x="481076" y="1163205"/>
                  </a:lnTo>
                  <a:lnTo>
                    <a:pt x="485013" y="1170012"/>
                  </a:lnTo>
                  <a:lnTo>
                    <a:pt x="489077" y="1176832"/>
                  </a:lnTo>
                  <a:lnTo>
                    <a:pt x="497840" y="1179131"/>
                  </a:lnTo>
                  <a:lnTo>
                    <a:pt x="586892" y="1127125"/>
                  </a:lnTo>
                  <a:lnTo>
                    <a:pt x="611505" y="1112774"/>
                  </a:lnTo>
                  <a:close/>
                </a:path>
                <a:path w="611504" h="1179195">
                  <a:moveTo>
                    <a:pt x="611505" y="714121"/>
                  </a:moveTo>
                  <a:lnTo>
                    <a:pt x="587108" y="699897"/>
                  </a:lnTo>
                  <a:lnTo>
                    <a:pt x="497840" y="647827"/>
                  </a:lnTo>
                  <a:lnTo>
                    <a:pt x="489077" y="650113"/>
                  </a:lnTo>
                  <a:lnTo>
                    <a:pt x="485013" y="656971"/>
                  </a:lnTo>
                  <a:lnTo>
                    <a:pt x="481076" y="663702"/>
                  </a:lnTo>
                  <a:lnTo>
                    <a:pt x="483362" y="672465"/>
                  </a:lnTo>
                  <a:lnTo>
                    <a:pt x="490220" y="676529"/>
                  </a:lnTo>
                  <a:lnTo>
                    <a:pt x="530339" y="699897"/>
                  </a:lnTo>
                  <a:lnTo>
                    <a:pt x="0" y="699897"/>
                  </a:lnTo>
                  <a:lnTo>
                    <a:pt x="0" y="728472"/>
                  </a:lnTo>
                  <a:lnTo>
                    <a:pt x="530225" y="728472"/>
                  </a:lnTo>
                  <a:lnTo>
                    <a:pt x="483362" y="755777"/>
                  </a:lnTo>
                  <a:lnTo>
                    <a:pt x="481076" y="764540"/>
                  </a:lnTo>
                  <a:lnTo>
                    <a:pt x="485013" y="771410"/>
                  </a:lnTo>
                  <a:lnTo>
                    <a:pt x="489077" y="778129"/>
                  </a:lnTo>
                  <a:lnTo>
                    <a:pt x="497840" y="780415"/>
                  </a:lnTo>
                  <a:lnTo>
                    <a:pt x="586892" y="728472"/>
                  </a:lnTo>
                  <a:lnTo>
                    <a:pt x="611505" y="714121"/>
                  </a:lnTo>
                  <a:close/>
                </a:path>
                <a:path w="611504" h="1179195">
                  <a:moveTo>
                    <a:pt x="611505" y="464947"/>
                  </a:moveTo>
                  <a:lnTo>
                    <a:pt x="587108" y="450723"/>
                  </a:lnTo>
                  <a:lnTo>
                    <a:pt x="497840" y="398653"/>
                  </a:lnTo>
                  <a:lnTo>
                    <a:pt x="489077" y="400939"/>
                  </a:lnTo>
                  <a:lnTo>
                    <a:pt x="485013" y="407797"/>
                  </a:lnTo>
                  <a:lnTo>
                    <a:pt x="481076" y="414528"/>
                  </a:lnTo>
                  <a:lnTo>
                    <a:pt x="483362" y="423291"/>
                  </a:lnTo>
                  <a:lnTo>
                    <a:pt x="490220" y="427355"/>
                  </a:lnTo>
                  <a:lnTo>
                    <a:pt x="530339" y="450723"/>
                  </a:lnTo>
                  <a:lnTo>
                    <a:pt x="0" y="450723"/>
                  </a:lnTo>
                  <a:lnTo>
                    <a:pt x="0" y="479298"/>
                  </a:lnTo>
                  <a:lnTo>
                    <a:pt x="530225" y="479298"/>
                  </a:lnTo>
                  <a:lnTo>
                    <a:pt x="483362" y="506603"/>
                  </a:lnTo>
                  <a:lnTo>
                    <a:pt x="481076" y="515366"/>
                  </a:lnTo>
                  <a:lnTo>
                    <a:pt x="485013" y="522224"/>
                  </a:lnTo>
                  <a:lnTo>
                    <a:pt x="489077" y="528955"/>
                  </a:lnTo>
                  <a:lnTo>
                    <a:pt x="497840" y="531241"/>
                  </a:lnTo>
                  <a:lnTo>
                    <a:pt x="586892" y="479298"/>
                  </a:lnTo>
                  <a:lnTo>
                    <a:pt x="611505" y="464947"/>
                  </a:lnTo>
                  <a:close/>
                </a:path>
                <a:path w="611504" h="1179195">
                  <a:moveTo>
                    <a:pt x="611505" y="265684"/>
                  </a:moveTo>
                  <a:lnTo>
                    <a:pt x="586892" y="251333"/>
                  </a:lnTo>
                  <a:lnTo>
                    <a:pt x="504571" y="203327"/>
                  </a:lnTo>
                  <a:lnTo>
                    <a:pt x="497840" y="199263"/>
                  </a:lnTo>
                  <a:lnTo>
                    <a:pt x="489077" y="201549"/>
                  </a:lnTo>
                  <a:lnTo>
                    <a:pt x="485013" y="208407"/>
                  </a:lnTo>
                  <a:lnTo>
                    <a:pt x="481076" y="215265"/>
                  </a:lnTo>
                  <a:lnTo>
                    <a:pt x="483362" y="224028"/>
                  </a:lnTo>
                  <a:lnTo>
                    <a:pt x="530199" y="251333"/>
                  </a:lnTo>
                  <a:lnTo>
                    <a:pt x="0" y="251333"/>
                  </a:lnTo>
                  <a:lnTo>
                    <a:pt x="0" y="279908"/>
                  </a:lnTo>
                  <a:lnTo>
                    <a:pt x="530199" y="279908"/>
                  </a:lnTo>
                  <a:lnTo>
                    <a:pt x="483362" y="307213"/>
                  </a:lnTo>
                  <a:lnTo>
                    <a:pt x="481076" y="315976"/>
                  </a:lnTo>
                  <a:lnTo>
                    <a:pt x="485013" y="322834"/>
                  </a:lnTo>
                  <a:lnTo>
                    <a:pt x="489077" y="329692"/>
                  </a:lnTo>
                  <a:lnTo>
                    <a:pt x="497840" y="331978"/>
                  </a:lnTo>
                  <a:lnTo>
                    <a:pt x="587108" y="279908"/>
                  </a:lnTo>
                  <a:lnTo>
                    <a:pt x="611505" y="265684"/>
                  </a:lnTo>
                  <a:close/>
                </a:path>
                <a:path w="611504" h="1179195">
                  <a:moveTo>
                    <a:pt x="611505" y="66294"/>
                  </a:moveTo>
                  <a:lnTo>
                    <a:pt x="587108" y="52070"/>
                  </a:lnTo>
                  <a:lnTo>
                    <a:pt x="497840" y="0"/>
                  </a:lnTo>
                  <a:lnTo>
                    <a:pt x="489077" y="2286"/>
                  </a:lnTo>
                  <a:lnTo>
                    <a:pt x="485013" y="9144"/>
                  </a:lnTo>
                  <a:lnTo>
                    <a:pt x="481076" y="15875"/>
                  </a:lnTo>
                  <a:lnTo>
                    <a:pt x="483362" y="24638"/>
                  </a:lnTo>
                  <a:lnTo>
                    <a:pt x="530428" y="52070"/>
                  </a:lnTo>
                  <a:lnTo>
                    <a:pt x="0" y="52070"/>
                  </a:lnTo>
                  <a:lnTo>
                    <a:pt x="0" y="80645"/>
                  </a:lnTo>
                  <a:lnTo>
                    <a:pt x="530212" y="80645"/>
                  </a:lnTo>
                  <a:lnTo>
                    <a:pt x="483362" y="107950"/>
                  </a:lnTo>
                  <a:lnTo>
                    <a:pt x="481076" y="116713"/>
                  </a:lnTo>
                  <a:lnTo>
                    <a:pt x="485013" y="123444"/>
                  </a:lnTo>
                  <a:lnTo>
                    <a:pt x="489077" y="130302"/>
                  </a:lnTo>
                  <a:lnTo>
                    <a:pt x="497840" y="132588"/>
                  </a:lnTo>
                  <a:lnTo>
                    <a:pt x="586892" y="80645"/>
                  </a:lnTo>
                  <a:lnTo>
                    <a:pt x="611505" y="66294"/>
                  </a:lnTo>
                  <a:close/>
                </a:path>
              </a:pathLst>
            </a:custGeom>
            <a:solidFill>
              <a:srgbClr val="0066FF"/>
            </a:solidFill>
          </p:spPr>
          <p:txBody>
            <a:bodyPr wrap="square" lIns="0" tIns="0" rIns="0" bIns="0" rtlCol="0"/>
            <a:lstStyle/>
            <a:p>
              <a:endParaRPr/>
            </a:p>
          </p:txBody>
        </p:sp>
        <p:sp>
          <p:nvSpPr>
            <p:cNvPr id="18" name="object 11"/>
            <p:cNvSpPr/>
            <p:nvPr/>
          </p:nvSpPr>
          <p:spPr>
            <a:xfrm>
              <a:off x="5206618" y="3905339"/>
              <a:ext cx="2920873" cy="2504313"/>
            </a:xfrm>
            <a:prstGeom prst="rect">
              <a:avLst/>
            </a:prstGeom>
            <a:blipFill>
              <a:blip r:embed="rId6" cstate="print"/>
              <a:stretch>
                <a:fillRect/>
              </a:stretch>
            </a:blipFill>
          </p:spPr>
          <p:txBody>
            <a:bodyPr wrap="square" lIns="0" tIns="0" rIns="0" bIns="0" rtlCol="0"/>
            <a:lstStyle/>
            <a:p>
              <a:endParaRPr/>
            </a:p>
          </p:txBody>
        </p:sp>
        <p:sp>
          <p:nvSpPr>
            <p:cNvPr id="19" name="object 12"/>
            <p:cNvSpPr/>
            <p:nvPr/>
          </p:nvSpPr>
          <p:spPr>
            <a:xfrm>
              <a:off x="5138673" y="3905326"/>
              <a:ext cx="1290955" cy="299085"/>
            </a:xfrm>
            <a:custGeom>
              <a:avLst/>
              <a:gdLst/>
              <a:ahLst/>
              <a:cxnLst/>
              <a:rect l="l" t="t" r="r" b="b"/>
              <a:pathLst>
                <a:path w="1290954" h="299085">
                  <a:moveTo>
                    <a:pt x="0" y="299008"/>
                  </a:moveTo>
                  <a:lnTo>
                    <a:pt x="1290701" y="299008"/>
                  </a:lnTo>
                  <a:lnTo>
                    <a:pt x="1290701" y="0"/>
                  </a:lnTo>
                  <a:lnTo>
                    <a:pt x="0" y="0"/>
                  </a:lnTo>
                  <a:lnTo>
                    <a:pt x="0" y="299008"/>
                  </a:lnTo>
                  <a:close/>
                </a:path>
              </a:pathLst>
            </a:custGeom>
            <a:ln w="25400">
              <a:solidFill>
                <a:srgbClr val="C00000"/>
              </a:solidFill>
            </a:ln>
          </p:spPr>
          <p:txBody>
            <a:bodyPr wrap="square" lIns="0" tIns="0" rIns="0" bIns="0" rtlCol="0"/>
            <a:lstStyle/>
            <a:p>
              <a:endParaRPr/>
            </a:p>
          </p:txBody>
        </p:sp>
      </p:grpSp>
      <p:grpSp>
        <p:nvGrpSpPr>
          <p:cNvPr id="2" name="Group 1"/>
          <p:cNvGrpSpPr/>
          <p:nvPr/>
        </p:nvGrpSpPr>
        <p:grpSpPr>
          <a:xfrm>
            <a:off x="2158184" y="4268089"/>
            <a:ext cx="4084149" cy="2091055"/>
            <a:chOff x="2158184" y="4268089"/>
            <a:chExt cx="4084149" cy="2091055"/>
          </a:xfrm>
        </p:grpSpPr>
        <p:sp>
          <p:nvSpPr>
            <p:cNvPr id="11" name="object 4"/>
            <p:cNvSpPr txBox="1"/>
            <p:nvPr/>
          </p:nvSpPr>
          <p:spPr>
            <a:xfrm>
              <a:off x="4050954" y="5627475"/>
              <a:ext cx="1105535" cy="574040"/>
            </a:xfrm>
            <a:prstGeom prst="rect">
              <a:avLst/>
            </a:prstGeom>
            <a:solidFill>
              <a:schemeClr val="lt1">
                <a:alpha val="50000"/>
              </a:schemeClr>
            </a:solidFill>
          </p:spPr>
          <p:txBody>
            <a:bodyPr vert="horz" wrap="square" lIns="0" tIns="12700" rIns="0" bIns="0" rtlCol="0">
              <a:spAutoFit/>
            </a:bodyPr>
            <a:lstStyle/>
            <a:p>
              <a:pPr marL="12700" marR="5080">
                <a:lnSpc>
                  <a:spcPct val="100000"/>
                </a:lnSpc>
                <a:spcBef>
                  <a:spcPts val="100"/>
                </a:spcBef>
              </a:pPr>
              <a:r>
                <a:rPr sz="1800" i="1" spc="-5" dirty="0">
                  <a:solidFill>
                    <a:srgbClr val="C00000"/>
                  </a:solidFill>
                  <a:latin typeface="Calibri"/>
                  <a:cs typeface="Calibri"/>
                </a:rPr>
                <a:t>click</a:t>
              </a:r>
              <a:r>
                <a:rPr sz="1800" i="1" spc="-70" dirty="0">
                  <a:solidFill>
                    <a:srgbClr val="C00000"/>
                  </a:solidFill>
                  <a:latin typeface="Calibri"/>
                  <a:cs typeface="Calibri"/>
                </a:rPr>
                <a:t> </a:t>
              </a:r>
              <a:r>
                <a:rPr lang="en-US" sz="1800" spc="-5" dirty="0">
                  <a:solidFill>
                    <a:srgbClr val="C00000"/>
                  </a:solidFill>
                  <a:latin typeface="Calibri"/>
                  <a:cs typeface="Calibri"/>
                </a:rPr>
                <a:t>for </a:t>
              </a:r>
              <a:r>
                <a:rPr sz="1800" spc="-10" dirty="0">
                  <a:solidFill>
                    <a:srgbClr val="C00000"/>
                  </a:solidFill>
                  <a:latin typeface="Calibri"/>
                  <a:cs typeface="Calibri"/>
                </a:rPr>
                <a:t>edit</a:t>
              </a:r>
              <a:r>
                <a:rPr lang="en-US" sz="1800" spc="-10" dirty="0">
                  <a:solidFill>
                    <a:srgbClr val="C00000"/>
                  </a:solidFill>
                  <a:latin typeface="Calibri"/>
                  <a:cs typeface="Calibri"/>
                </a:rPr>
                <a:t>ing</a:t>
              </a:r>
              <a:endParaRPr sz="1800" dirty="0">
                <a:latin typeface="Calibri"/>
                <a:cs typeface="Calibri"/>
              </a:endParaRPr>
            </a:p>
          </p:txBody>
        </p:sp>
        <p:grpSp>
          <p:nvGrpSpPr>
            <p:cNvPr id="12" name="object 5"/>
            <p:cNvGrpSpPr/>
            <p:nvPr/>
          </p:nvGrpSpPr>
          <p:grpSpPr>
            <a:xfrm>
              <a:off x="2158184" y="4268089"/>
              <a:ext cx="1774189" cy="2091055"/>
              <a:chOff x="315455" y="4403674"/>
              <a:chExt cx="1774189" cy="2091055"/>
            </a:xfrm>
          </p:grpSpPr>
          <p:sp>
            <p:nvSpPr>
              <p:cNvPr id="13" name="object 6"/>
              <p:cNvSpPr/>
              <p:nvPr/>
            </p:nvSpPr>
            <p:spPr>
              <a:xfrm>
                <a:off x="655116" y="4403674"/>
                <a:ext cx="1256626" cy="2090927"/>
              </a:xfrm>
              <a:prstGeom prst="rect">
                <a:avLst/>
              </a:prstGeom>
              <a:blipFill>
                <a:blip r:embed="rId7" cstate="print"/>
                <a:stretch>
                  <a:fillRect/>
                </a:stretch>
              </a:blipFill>
            </p:spPr>
            <p:txBody>
              <a:bodyPr wrap="square" lIns="0" tIns="0" rIns="0" bIns="0" rtlCol="0"/>
              <a:lstStyle/>
              <a:p>
                <a:endParaRPr/>
              </a:p>
            </p:txBody>
          </p:sp>
          <p:sp>
            <p:nvSpPr>
              <p:cNvPr id="14" name="object 7"/>
              <p:cNvSpPr/>
              <p:nvPr/>
            </p:nvSpPr>
            <p:spPr>
              <a:xfrm>
                <a:off x="1674114" y="6035967"/>
                <a:ext cx="415290" cy="261620"/>
              </a:xfrm>
              <a:custGeom>
                <a:avLst/>
                <a:gdLst/>
                <a:ahLst/>
                <a:cxnLst/>
                <a:rect l="l" t="t" r="r" b="b"/>
                <a:pathLst>
                  <a:path w="415289" h="261620">
                    <a:moveTo>
                      <a:pt x="70993" y="142900"/>
                    </a:moveTo>
                    <a:lnTo>
                      <a:pt x="62356" y="145503"/>
                    </a:lnTo>
                    <a:lnTo>
                      <a:pt x="58674" y="152450"/>
                    </a:lnTo>
                    <a:lnTo>
                      <a:pt x="0" y="261391"/>
                    </a:lnTo>
                    <a:lnTo>
                      <a:pt x="126038" y="258787"/>
                    </a:lnTo>
                    <a:lnTo>
                      <a:pt x="31623" y="258787"/>
                    </a:lnTo>
                    <a:lnTo>
                      <a:pt x="16637" y="234403"/>
                    </a:lnTo>
                    <a:lnTo>
                      <a:pt x="61827" y="206785"/>
                    </a:lnTo>
                    <a:lnTo>
                      <a:pt x="83819" y="166001"/>
                    </a:lnTo>
                    <a:lnTo>
                      <a:pt x="87503" y="159054"/>
                    </a:lnTo>
                    <a:lnTo>
                      <a:pt x="84962" y="150380"/>
                    </a:lnTo>
                    <a:lnTo>
                      <a:pt x="70993" y="142900"/>
                    </a:lnTo>
                    <a:close/>
                  </a:path>
                  <a:path w="415289" h="261620">
                    <a:moveTo>
                      <a:pt x="61827" y="206785"/>
                    </a:moveTo>
                    <a:lnTo>
                      <a:pt x="16637" y="234403"/>
                    </a:lnTo>
                    <a:lnTo>
                      <a:pt x="31623" y="258787"/>
                    </a:lnTo>
                    <a:lnTo>
                      <a:pt x="40471" y="253377"/>
                    </a:lnTo>
                    <a:lnTo>
                      <a:pt x="36703" y="253377"/>
                    </a:lnTo>
                    <a:lnTo>
                      <a:pt x="23875" y="232321"/>
                    </a:lnTo>
                    <a:lnTo>
                      <a:pt x="48329" y="231816"/>
                    </a:lnTo>
                    <a:lnTo>
                      <a:pt x="61827" y="206785"/>
                    </a:lnTo>
                    <a:close/>
                  </a:path>
                  <a:path w="415289" h="261620">
                    <a:moveTo>
                      <a:pt x="130937" y="230111"/>
                    </a:moveTo>
                    <a:lnTo>
                      <a:pt x="76695" y="231230"/>
                    </a:lnTo>
                    <a:lnTo>
                      <a:pt x="31623" y="258787"/>
                    </a:lnTo>
                    <a:lnTo>
                      <a:pt x="126038" y="258787"/>
                    </a:lnTo>
                    <a:lnTo>
                      <a:pt x="131572" y="258673"/>
                    </a:lnTo>
                    <a:lnTo>
                      <a:pt x="137794" y="252145"/>
                    </a:lnTo>
                    <a:lnTo>
                      <a:pt x="137541" y="236372"/>
                    </a:lnTo>
                    <a:lnTo>
                      <a:pt x="130937" y="230111"/>
                    </a:lnTo>
                    <a:close/>
                  </a:path>
                  <a:path w="415289" h="261620">
                    <a:moveTo>
                      <a:pt x="48329" y="231816"/>
                    </a:moveTo>
                    <a:lnTo>
                      <a:pt x="23875" y="232321"/>
                    </a:lnTo>
                    <a:lnTo>
                      <a:pt x="36703" y="253377"/>
                    </a:lnTo>
                    <a:lnTo>
                      <a:pt x="48329" y="231816"/>
                    </a:lnTo>
                    <a:close/>
                  </a:path>
                  <a:path w="415289" h="261620">
                    <a:moveTo>
                      <a:pt x="76695" y="231230"/>
                    </a:moveTo>
                    <a:lnTo>
                      <a:pt x="48329" y="231816"/>
                    </a:lnTo>
                    <a:lnTo>
                      <a:pt x="36703" y="253377"/>
                    </a:lnTo>
                    <a:lnTo>
                      <a:pt x="40471" y="253377"/>
                    </a:lnTo>
                    <a:lnTo>
                      <a:pt x="76695" y="231230"/>
                    </a:lnTo>
                    <a:close/>
                  </a:path>
                  <a:path w="415289" h="261620">
                    <a:moveTo>
                      <a:pt x="400177" y="0"/>
                    </a:moveTo>
                    <a:lnTo>
                      <a:pt x="61827" y="206785"/>
                    </a:lnTo>
                    <a:lnTo>
                      <a:pt x="48329" y="231816"/>
                    </a:lnTo>
                    <a:lnTo>
                      <a:pt x="76695" y="231230"/>
                    </a:lnTo>
                    <a:lnTo>
                      <a:pt x="415036" y="24371"/>
                    </a:lnTo>
                    <a:lnTo>
                      <a:pt x="400177" y="0"/>
                    </a:lnTo>
                    <a:close/>
                  </a:path>
                </a:pathLst>
              </a:custGeom>
              <a:solidFill>
                <a:srgbClr val="C00000"/>
              </a:solidFill>
            </p:spPr>
            <p:txBody>
              <a:bodyPr wrap="square" lIns="0" tIns="0" rIns="0" bIns="0" rtlCol="0"/>
              <a:lstStyle/>
              <a:p>
                <a:endParaRPr/>
              </a:p>
            </p:txBody>
          </p:sp>
          <p:sp>
            <p:nvSpPr>
              <p:cNvPr id="15" name="object 8"/>
              <p:cNvSpPr/>
              <p:nvPr/>
            </p:nvSpPr>
            <p:spPr>
              <a:xfrm>
                <a:off x="315455" y="5314771"/>
                <a:ext cx="442595" cy="171450"/>
              </a:xfrm>
              <a:custGeom>
                <a:avLst/>
                <a:gdLst/>
                <a:ahLst/>
                <a:cxnLst/>
                <a:rect l="l" t="t" r="r" b="b"/>
                <a:pathLst>
                  <a:path w="442595" h="171450">
                    <a:moveTo>
                      <a:pt x="366534" y="85586"/>
                    </a:moveTo>
                    <a:lnTo>
                      <a:pt x="280428" y="135814"/>
                    </a:lnTo>
                    <a:lnTo>
                      <a:pt x="274776" y="140793"/>
                    </a:lnTo>
                    <a:lnTo>
                      <a:pt x="271603" y="147355"/>
                    </a:lnTo>
                    <a:lnTo>
                      <a:pt x="271129" y="154656"/>
                    </a:lnTo>
                    <a:lnTo>
                      <a:pt x="273570" y="161849"/>
                    </a:lnTo>
                    <a:lnTo>
                      <a:pt x="278603" y="167457"/>
                    </a:lnTo>
                    <a:lnTo>
                      <a:pt x="285181" y="170612"/>
                    </a:lnTo>
                    <a:lnTo>
                      <a:pt x="292469" y="171100"/>
                    </a:lnTo>
                    <a:lnTo>
                      <a:pt x="299631" y="168707"/>
                    </a:lnTo>
                    <a:lnTo>
                      <a:pt x="409502" y="104572"/>
                    </a:lnTo>
                    <a:lnTo>
                      <a:pt x="404329" y="104572"/>
                    </a:lnTo>
                    <a:lnTo>
                      <a:pt x="404329" y="102032"/>
                    </a:lnTo>
                    <a:lnTo>
                      <a:pt x="394728" y="102032"/>
                    </a:lnTo>
                    <a:lnTo>
                      <a:pt x="366534" y="85586"/>
                    </a:lnTo>
                    <a:close/>
                  </a:path>
                  <a:path w="442595" h="171450">
                    <a:moveTo>
                      <a:pt x="333768" y="66472"/>
                    </a:moveTo>
                    <a:lnTo>
                      <a:pt x="0" y="66472"/>
                    </a:lnTo>
                    <a:lnTo>
                      <a:pt x="0" y="104572"/>
                    </a:lnTo>
                    <a:lnTo>
                      <a:pt x="333986" y="104572"/>
                    </a:lnTo>
                    <a:lnTo>
                      <a:pt x="366534" y="85586"/>
                    </a:lnTo>
                    <a:lnTo>
                      <a:pt x="333768" y="66472"/>
                    </a:lnTo>
                    <a:close/>
                  </a:path>
                  <a:path w="442595" h="171450">
                    <a:moveTo>
                      <a:pt x="409452" y="66472"/>
                    </a:moveTo>
                    <a:lnTo>
                      <a:pt x="404329" y="66472"/>
                    </a:lnTo>
                    <a:lnTo>
                      <a:pt x="404329" y="104572"/>
                    </a:lnTo>
                    <a:lnTo>
                      <a:pt x="409502" y="104572"/>
                    </a:lnTo>
                    <a:lnTo>
                      <a:pt x="442137" y="85522"/>
                    </a:lnTo>
                    <a:lnTo>
                      <a:pt x="409452" y="66472"/>
                    </a:lnTo>
                    <a:close/>
                  </a:path>
                  <a:path w="442595" h="171450">
                    <a:moveTo>
                      <a:pt x="394728" y="69139"/>
                    </a:moveTo>
                    <a:lnTo>
                      <a:pt x="366534" y="85586"/>
                    </a:lnTo>
                    <a:lnTo>
                      <a:pt x="394728" y="102032"/>
                    </a:lnTo>
                    <a:lnTo>
                      <a:pt x="394728" y="69139"/>
                    </a:lnTo>
                    <a:close/>
                  </a:path>
                  <a:path w="442595" h="171450">
                    <a:moveTo>
                      <a:pt x="404329" y="69139"/>
                    </a:moveTo>
                    <a:lnTo>
                      <a:pt x="394728" y="69139"/>
                    </a:lnTo>
                    <a:lnTo>
                      <a:pt x="394728" y="102032"/>
                    </a:lnTo>
                    <a:lnTo>
                      <a:pt x="404329" y="102032"/>
                    </a:lnTo>
                    <a:lnTo>
                      <a:pt x="404329" y="69139"/>
                    </a:lnTo>
                    <a:close/>
                  </a:path>
                  <a:path w="442595" h="171450">
                    <a:moveTo>
                      <a:pt x="292469" y="0"/>
                    </a:moveTo>
                    <a:lnTo>
                      <a:pt x="285181" y="464"/>
                    </a:lnTo>
                    <a:lnTo>
                      <a:pt x="278603" y="3643"/>
                    </a:lnTo>
                    <a:lnTo>
                      <a:pt x="273570" y="9322"/>
                    </a:lnTo>
                    <a:lnTo>
                      <a:pt x="271129" y="16444"/>
                    </a:lnTo>
                    <a:lnTo>
                      <a:pt x="271603" y="23721"/>
                    </a:lnTo>
                    <a:lnTo>
                      <a:pt x="274776" y="30307"/>
                    </a:lnTo>
                    <a:lnTo>
                      <a:pt x="280428" y="35357"/>
                    </a:lnTo>
                    <a:lnTo>
                      <a:pt x="366534" y="85586"/>
                    </a:lnTo>
                    <a:lnTo>
                      <a:pt x="394728" y="69139"/>
                    </a:lnTo>
                    <a:lnTo>
                      <a:pt x="404329" y="69139"/>
                    </a:lnTo>
                    <a:lnTo>
                      <a:pt x="404329" y="66472"/>
                    </a:lnTo>
                    <a:lnTo>
                      <a:pt x="409452" y="66472"/>
                    </a:lnTo>
                    <a:lnTo>
                      <a:pt x="299631" y="2464"/>
                    </a:lnTo>
                    <a:lnTo>
                      <a:pt x="292469" y="0"/>
                    </a:lnTo>
                    <a:close/>
                  </a:path>
                </a:pathLst>
              </a:custGeom>
              <a:solidFill>
                <a:srgbClr val="00AF50"/>
              </a:solidFill>
            </p:spPr>
            <p:txBody>
              <a:bodyPr wrap="square" lIns="0" tIns="0" rIns="0" bIns="0" rtlCol="0"/>
              <a:lstStyle/>
              <a:p>
                <a:endParaRPr/>
              </a:p>
            </p:txBody>
          </p:sp>
        </p:grpSp>
        <p:sp>
          <p:nvSpPr>
            <p:cNvPr id="20" name="object 13"/>
            <p:cNvSpPr/>
            <p:nvPr/>
          </p:nvSpPr>
          <p:spPr>
            <a:xfrm>
              <a:off x="5291103" y="5839565"/>
              <a:ext cx="951230" cy="149860"/>
            </a:xfrm>
            <a:custGeom>
              <a:avLst/>
              <a:gdLst/>
              <a:ahLst/>
              <a:cxnLst/>
              <a:rect l="l" t="t" r="r" b="b"/>
              <a:pathLst>
                <a:path w="951229" h="149860">
                  <a:moveTo>
                    <a:pt x="0" y="37376"/>
                  </a:moveTo>
                  <a:lnTo>
                    <a:pt x="876300" y="37376"/>
                  </a:lnTo>
                  <a:lnTo>
                    <a:pt x="876300" y="0"/>
                  </a:lnTo>
                  <a:lnTo>
                    <a:pt x="951102" y="74739"/>
                  </a:lnTo>
                  <a:lnTo>
                    <a:pt x="876300" y="149491"/>
                  </a:lnTo>
                  <a:lnTo>
                    <a:pt x="876300" y="112115"/>
                  </a:lnTo>
                  <a:lnTo>
                    <a:pt x="0" y="112115"/>
                  </a:lnTo>
                  <a:lnTo>
                    <a:pt x="0" y="37376"/>
                  </a:lnTo>
                  <a:close/>
                </a:path>
              </a:pathLst>
            </a:custGeom>
            <a:ln w="25400">
              <a:solidFill>
                <a:srgbClr val="C00000"/>
              </a:solidFill>
            </a:ln>
          </p:spPr>
          <p:txBody>
            <a:bodyPr wrap="square" lIns="0" tIns="0" rIns="0" bIns="0" rtlCol="0"/>
            <a:lstStyle/>
            <a:p>
              <a:endParaRPr/>
            </a:p>
          </p:txBody>
        </p:sp>
      </p:grpSp>
    </p:spTree>
    <p:extLst>
      <p:ext uri="{BB962C8B-B14F-4D97-AF65-F5344CB8AC3E}">
        <p14:creationId xmlns:p14="http://schemas.microsoft.com/office/powerpoint/2010/main" val="4277038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grpSp>
        <p:nvGrpSpPr>
          <p:cNvPr id="9" name="object 6"/>
          <p:cNvGrpSpPr/>
          <p:nvPr/>
        </p:nvGrpSpPr>
        <p:grpSpPr>
          <a:xfrm>
            <a:off x="82297" y="2096135"/>
            <a:ext cx="1872614" cy="3161665"/>
            <a:chOff x="107504" y="1484757"/>
            <a:chExt cx="1872614" cy="3161665"/>
          </a:xfrm>
        </p:grpSpPr>
        <p:sp>
          <p:nvSpPr>
            <p:cNvPr id="10" name="object 7"/>
            <p:cNvSpPr/>
            <p:nvPr/>
          </p:nvSpPr>
          <p:spPr>
            <a:xfrm>
              <a:off x="539546" y="1484757"/>
              <a:ext cx="1440052" cy="3161284"/>
            </a:xfrm>
            <a:prstGeom prst="rect">
              <a:avLst/>
            </a:prstGeom>
            <a:blipFill>
              <a:blip r:embed="rId6" cstate="print"/>
              <a:stretch>
                <a:fillRect/>
              </a:stretch>
            </a:blipFill>
          </p:spPr>
          <p:txBody>
            <a:bodyPr wrap="square" lIns="0" tIns="0" rIns="0" bIns="0" rtlCol="0"/>
            <a:lstStyle/>
            <a:p>
              <a:endParaRPr/>
            </a:p>
          </p:txBody>
        </p:sp>
        <p:sp>
          <p:nvSpPr>
            <p:cNvPr id="11" name="object 8"/>
            <p:cNvSpPr/>
            <p:nvPr/>
          </p:nvSpPr>
          <p:spPr>
            <a:xfrm>
              <a:off x="107504" y="3415430"/>
              <a:ext cx="504190" cy="171450"/>
            </a:xfrm>
            <a:custGeom>
              <a:avLst/>
              <a:gdLst/>
              <a:ahLst/>
              <a:cxnLst/>
              <a:rect l="l" t="t" r="r" b="b"/>
              <a:pathLst>
                <a:path w="504190" h="171450">
                  <a:moveTo>
                    <a:pt x="428441" y="85578"/>
                  </a:moveTo>
                  <a:lnTo>
                    <a:pt x="342444" y="135743"/>
                  </a:lnTo>
                  <a:lnTo>
                    <a:pt x="336789" y="140795"/>
                  </a:lnTo>
                  <a:lnTo>
                    <a:pt x="333614" y="147395"/>
                  </a:lnTo>
                  <a:lnTo>
                    <a:pt x="333139" y="154709"/>
                  </a:lnTo>
                  <a:lnTo>
                    <a:pt x="335586" y="161905"/>
                  </a:lnTo>
                  <a:lnTo>
                    <a:pt x="340613" y="167512"/>
                  </a:lnTo>
                  <a:lnTo>
                    <a:pt x="347190" y="170668"/>
                  </a:lnTo>
                  <a:lnTo>
                    <a:pt x="354477" y="171156"/>
                  </a:lnTo>
                  <a:lnTo>
                    <a:pt x="361633" y="168763"/>
                  </a:lnTo>
                  <a:lnTo>
                    <a:pt x="471505" y="104628"/>
                  </a:lnTo>
                  <a:lnTo>
                    <a:pt x="466332" y="104628"/>
                  </a:lnTo>
                  <a:lnTo>
                    <a:pt x="466332" y="102088"/>
                  </a:lnTo>
                  <a:lnTo>
                    <a:pt x="456744" y="102088"/>
                  </a:lnTo>
                  <a:lnTo>
                    <a:pt x="428441" y="85578"/>
                  </a:lnTo>
                  <a:close/>
                </a:path>
                <a:path w="504190" h="171450">
                  <a:moveTo>
                    <a:pt x="395784" y="66528"/>
                  </a:moveTo>
                  <a:lnTo>
                    <a:pt x="0" y="66528"/>
                  </a:lnTo>
                  <a:lnTo>
                    <a:pt x="0" y="104628"/>
                  </a:lnTo>
                  <a:lnTo>
                    <a:pt x="395784" y="104628"/>
                  </a:lnTo>
                  <a:lnTo>
                    <a:pt x="428441" y="85578"/>
                  </a:lnTo>
                  <a:lnTo>
                    <a:pt x="395784" y="66528"/>
                  </a:lnTo>
                  <a:close/>
                </a:path>
                <a:path w="504190" h="171450">
                  <a:moveTo>
                    <a:pt x="471505" y="66528"/>
                  </a:moveTo>
                  <a:lnTo>
                    <a:pt x="466332" y="66528"/>
                  </a:lnTo>
                  <a:lnTo>
                    <a:pt x="466332" y="104628"/>
                  </a:lnTo>
                  <a:lnTo>
                    <a:pt x="471505" y="104628"/>
                  </a:lnTo>
                  <a:lnTo>
                    <a:pt x="504140" y="85578"/>
                  </a:lnTo>
                  <a:lnTo>
                    <a:pt x="471505" y="66528"/>
                  </a:lnTo>
                  <a:close/>
                </a:path>
                <a:path w="504190" h="171450">
                  <a:moveTo>
                    <a:pt x="456744" y="69068"/>
                  </a:moveTo>
                  <a:lnTo>
                    <a:pt x="428441" y="85578"/>
                  </a:lnTo>
                  <a:lnTo>
                    <a:pt x="456744" y="102088"/>
                  </a:lnTo>
                  <a:lnTo>
                    <a:pt x="456744" y="69068"/>
                  </a:lnTo>
                  <a:close/>
                </a:path>
                <a:path w="504190" h="171450">
                  <a:moveTo>
                    <a:pt x="466332" y="69068"/>
                  </a:moveTo>
                  <a:lnTo>
                    <a:pt x="456744" y="69068"/>
                  </a:lnTo>
                  <a:lnTo>
                    <a:pt x="456744" y="102088"/>
                  </a:lnTo>
                  <a:lnTo>
                    <a:pt x="466332" y="102088"/>
                  </a:lnTo>
                  <a:lnTo>
                    <a:pt x="466332" y="69068"/>
                  </a:lnTo>
                  <a:close/>
                </a:path>
                <a:path w="504190" h="171450">
                  <a:moveTo>
                    <a:pt x="354477" y="0"/>
                  </a:moveTo>
                  <a:lnTo>
                    <a:pt x="347190" y="488"/>
                  </a:lnTo>
                  <a:lnTo>
                    <a:pt x="340613" y="3643"/>
                  </a:lnTo>
                  <a:lnTo>
                    <a:pt x="335586" y="9251"/>
                  </a:lnTo>
                  <a:lnTo>
                    <a:pt x="333139" y="16446"/>
                  </a:lnTo>
                  <a:lnTo>
                    <a:pt x="333614" y="23760"/>
                  </a:lnTo>
                  <a:lnTo>
                    <a:pt x="336789" y="30360"/>
                  </a:lnTo>
                  <a:lnTo>
                    <a:pt x="342444" y="35413"/>
                  </a:lnTo>
                  <a:lnTo>
                    <a:pt x="428441" y="85578"/>
                  </a:lnTo>
                  <a:lnTo>
                    <a:pt x="456744" y="69068"/>
                  </a:lnTo>
                  <a:lnTo>
                    <a:pt x="466332" y="69068"/>
                  </a:lnTo>
                  <a:lnTo>
                    <a:pt x="466332" y="66528"/>
                  </a:lnTo>
                  <a:lnTo>
                    <a:pt x="471505" y="66528"/>
                  </a:lnTo>
                  <a:lnTo>
                    <a:pt x="361633" y="2393"/>
                  </a:lnTo>
                  <a:lnTo>
                    <a:pt x="354477" y="0"/>
                  </a:lnTo>
                  <a:close/>
                </a:path>
              </a:pathLst>
            </a:custGeom>
            <a:solidFill>
              <a:srgbClr val="00AF50"/>
            </a:solidFill>
          </p:spPr>
          <p:txBody>
            <a:bodyPr wrap="square" lIns="0" tIns="0" rIns="0" bIns="0" rtlCol="0"/>
            <a:lstStyle/>
            <a:p>
              <a:endParaRPr/>
            </a:p>
          </p:txBody>
        </p:sp>
      </p:grpSp>
      <p:grpSp>
        <p:nvGrpSpPr>
          <p:cNvPr id="12" name="Group 11"/>
          <p:cNvGrpSpPr/>
          <p:nvPr/>
        </p:nvGrpSpPr>
        <p:grpSpPr>
          <a:xfrm>
            <a:off x="1954911" y="2209800"/>
            <a:ext cx="1812772" cy="4257232"/>
            <a:chOff x="1986788" y="1493074"/>
            <a:chExt cx="1812772" cy="4257232"/>
          </a:xfrm>
        </p:grpSpPr>
        <p:sp>
          <p:nvSpPr>
            <p:cNvPr id="13" name="object 10"/>
            <p:cNvSpPr/>
            <p:nvPr/>
          </p:nvSpPr>
          <p:spPr>
            <a:xfrm>
              <a:off x="2539555" y="1493074"/>
              <a:ext cx="1260005" cy="2995041"/>
            </a:xfrm>
            <a:prstGeom prst="rect">
              <a:avLst/>
            </a:prstGeom>
            <a:blipFill>
              <a:blip r:embed="rId7" cstate="print"/>
              <a:stretch>
                <a:fillRect/>
              </a:stretch>
            </a:blipFill>
          </p:spPr>
          <p:txBody>
            <a:bodyPr wrap="square" lIns="0" tIns="0" rIns="0" bIns="0" rtlCol="0"/>
            <a:lstStyle/>
            <a:p>
              <a:endParaRPr/>
            </a:p>
          </p:txBody>
        </p:sp>
        <p:sp>
          <p:nvSpPr>
            <p:cNvPr id="14" name="object 11"/>
            <p:cNvSpPr txBox="1"/>
            <p:nvPr/>
          </p:nvSpPr>
          <p:spPr>
            <a:xfrm>
              <a:off x="1986788" y="5176266"/>
              <a:ext cx="1105535" cy="574040"/>
            </a:xfrm>
            <a:prstGeom prst="rect">
              <a:avLst/>
            </a:prstGeom>
          </p:spPr>
          <p:txBody>
            <a:bodyPr vert="horz" wrap="square" lIns="0" tIns="12700" rIns="0" bIns="0" rtlCol="0">
              <a:spAutoFit/>
            </a:bodyPr>
            <a:lstStyle/>
            <a:p>
              <a:pPr marL="12700" marR="5080">
                <a:lnSpc>
                  <a:spcPct val="100000"/>
                </a:lnSpc>
                <a:spcBef>
                  <a:spcPts val="100"/>
                </a:spcBef>
              </a:pPr>
              <a:r>
                <a:rPr sz="1800" i="1" spc="-5" dirty="0">
                  <a:solidFill>
                    <a:srgbClr val="C00000"/>
                  </a:solidFill>
                  <a:latin typeface="Calibri"/>
                  <a:cs typeface="Calibri"/>
                </a:rPr>
                <a:t>click</a:t>
              </a:r>
              <a:r>
                <a:rPr sz="1800" i="1" spc="-70" dirty="0">
                  <a:solidFill>
                    <a:srgbClr val="C00000"/>
                  </a:solidFill>
                  <a:latin typeface="Calibri"/>
                  <a:cs typeface="Calibri"/>
                </a:rPr>
                <a:t> </a:t>
              </a:r>
              <a:r>
                <a:rPr lang="en-US" sz="1800" spc="-5" dirty="0">
                  <a:solidFill>
                    <a:srgbClr val="C00000"/>
                  </a:solidFill>
                  <a:latin typeface="Calibri"/>
                  <a:cs typeface="Calibri"/>
                </a:rPr>
                <a:t>for </a:t>
              </a:r>
              <a:r>
                <a:rPr sz="1800" spc="-10" dirty="0">
                  <a:solidFill>
                    <a:srgbClr val="C00000"/>
                  </a:solidFill>
                  <a:latin typeface="Calibri"/>
                  <a:cs typeface="Calibri"/>
                </a:rPr>
                <a:t>edit</a:t>
              </a:r>
              <a:r>
                <a:rPr lang="en-US" sz="1800" spc="-10" dirty="0">
                  <a:solidFill>
                    <a:srgbClr val="C00000"/>
                  </a:solidFill>
                  <a:latin typeface="Calibri"/>
                  <a:cs typeface="Calibri"/>
                </a:rPr>
                <a:t>ing</a:t>
              </a:r>
              <a:endParaRPr sz="1800" dirty="0">
                <a:latin typeface="Calibri"/>
                <a:cs typeface="Calibri"/>
              </a:endParaRPr>
            </a:p>
          </p:txBody>
        </p:sp>
        <p:sp>
          <p:nvSpPr>
            <p:cNvPr id="15" name="object 12"/>
            <p:cNvSpPr/>
            <p:nvPr/>
          </p:nvSpPr>
          <p:spPr>
            <a:xfrm>
              <a:off x="2586735" y="4077080"/>
              <a:ext cx="833119" cy="1083945"/>
            </a:xfrm>
            <a:custGeom>
              <a:avLst/>
              <a:gdLst/>
              <a:ahLst/>
              <a:cxnLst/>
              <a:rect l="l" t="t" r="r" b="b"/>
              <a:pathLst>
                <a:path w="833120" h="1083945">
                  <a:moveTo>
                    <a:pt x="817776" y="20021"/>
                  </a:moveTo>
                  <a:lnTo>
                    <a:pt x="806074" y="24807"/>
                  </a:lnTo>
                  <a:lnTo>
                    <a:pt x="0" y="1076198"/>
                  </a:lnTo>
                  <a:lnTo>
                    <a:pt x="10032" y="1083945"/>
                  </a:lnTo>
                  <a:lnTo>
                    <a:pt x="816186" y="32614"/>
                  </a:lnTo>
                  <a:lnTo>
                    <a:pt x="817776" y="20021"/>
                  </a:lnTo>
                  <a:close/>
                </a:path>
                <a:path w="833120" h="1083945">
                  <a:moveTo>
                    <a:pt x="832348" y="6096"/>
                  </a:moveTo>
                  <a:lnTo>
                    <a:pt x="820419" y="6096"/>
                  </a:lnTo>
                  <a:lnTo>
                    <a:pt x="830579" y="13843"/>
                  </a:lnTo>
                  <a:lnTo>
                    <a:pt x="816186" y="32614"/>
                  </a:lnTo>
                  <a:lnTo>
                    <a:pt x="808101" y="96647"/>
                  </a:lnTo>
                  <a:lnTo>
                    <a:pt x="807719" y="100203"/>
                  </a:lnTo>
                  <a:lnTo>
                    <a:pt x="810133" y="103378"/>
                  </a:lnTo>
                  <a:lnTo>
                    <a:pt x="813562" y="103759"/>
                  </a:lnTo>
                  <a:lnTo>
                    <a:pt x="817117" y="104267"/>
                  </a:lnTo>
                  <a:lnTo>
                    <a:pt x="820292" y="101727"/>
                  </a:lnTo>
                  <a:lnTo>
                    <a:pt x="820674" y="98298"/>
                  </a:lnTo>
                  <a:lnTo>
                    <a:pt x="832348" y="6096"/>
                  </a:lnTo>
                  <a:close/>
                </a:path>
                <a:path w="833120" h="1083945">
                  <a:moveTo>
                    <a:pt x="833119" y="0"/>
                  </a:moveTo>
                  <a:lnTo>
                    <a:pt x="741426" y="37465"/>
                  </a:lnTo>
                  <a:lnTo>
                    <a:pt x="738251" y="38862"/>
                  </a:lnTo>
                  <a:lnTo>
                    <a:pt x="736600" y="42545"/>
                  </a:lnTo>
                  <a:lnTo>
                    <a:pt x="737997" y="45847"/>
                  </a:lnTo>
                  <a:lnTo>
                    <a:pt x="739266" y="49022"/>
                  </a:lnTo>
                  <a:lnTo>
                    <a:pt x="742950" y="50546"/>
                  </a:lnTo>
                  <a:lnTo>
                    <a:pt x="746251" y="49276"/>
                  </a:lnTo>
                  <a:lnTo>
                    <a:pt x="806074" y="24807"/>
                  </a:lnTo>
                  <a:lnTo>
                    <a:pt x="820419" y="6096"/>
                  </a:lnTo>
                  <a:lnTo>
                    <a:pt x="832348" y="6096"/>
                  </a:lnTo>
                  <a:lnTo>
                    <a:pt x="833119" y="0"/>
                  </a:lnTo>
                  <a:close/>
                </a:path>
                <a:path w="833120" h="1083945">
                  <a:moveTo>
                    <a:pt x="824417" y="9144"/>
                  </a:moveTo>
                  <a:lnTo>
                    <a:pt x="819150" y="9144"/>
                  </a:lnTo>
                  <a:lnTo>
                    <a:pt x="827913" y="15875"/>
                  </a:lnTo>
                  <a:lnTo>
                    <a:pt x="817776" y="20021"/>
                  </a:lnTo>
                  <a:lnTo>
                    <a:pt x="816186" y="32614"/>
                  </a:lnTo>
                  <a:lnTo>
                    <a:pt x="830579" y="13843"/>
                  </a:lnTo>
                  <a:lnTo>
                    <a:pt x="824417" y="9144"/>
                  </a:lnTo>
                  <a:close/>
                </a:path>
                <a:path w="833120" h="1083945">
                  <a:moveTo>
                    <a:pt x="820419" y="6096"/>
                  </a:moveTo>
                  <a:lnTo>
                    <a:pt x="806074" y="24807"/>
                  </a:lnTo>
                  <a:lnTo>
                    <a:pt x="817776" y="20021"/>
                  </a:lnTo>
                  <a:lnTo>
                    <a:pt x="819150" y="9144"/>
                  </a:lnTo>
                  <a:lnTo>
                    <a:pt x="824417" y="9144"/>
                  </a:lnTo>
                  <a:lnTo>
                    <a:pt x="820419" y="6096"/>
                  </a:lnTo>
                  <a:close/>
                </a:path>
                <a:path w="833120" h="1083945">
                  <a:moveTo>
                    <a:pt x="819150" y="9144"/>
                  </a:moveTo>
                  <a:lnTo>
                    <a:pt x="817776" y="20021"/>
                  </a:lnTo>
                  <a:lnTo>
                    <a:pt x="827913" y="15875"/>
                  </a:lnTo>
                  <a:lnTo>
                    <a:pt x="819150" y="9144"/>
                  </a:lnTo>
                  <a:close/>
                </a:path>
              </a:pathLst>
            </a:custGeom>
            <a:solidFill>
              <a:srgbClr val="C00000"/>
            </a:solidFill>
          </p:spPr>
          <p:txBody>
            <a:bodyPr wrap="square" lIns="0" tIns="0" rIns="0" bIns="0" rtlCol="0"/>
            <a:lstStyle/>
            <a:p>
              <a:endParaRPr/>
            </a:p>
          </p:txBody>
        </p:sp>
      </p:grpSp>
      <p:grpSp>
        <p:nvGrpSpPr>
          <p:cNvPr id="16" name="object 13"/>
          <p:cNvGrpSpPr/>
          <p:nvPr/>
        </p:nvGrpSpPr>
        <p:grpSpPr>
          <a:xfrm>
            <a:off x="4924505" y="3489514"/>
            <a:ext cx="5246370" cy="3235960"/>
            <a:chOff x="3119120" y="3065462"/>
            <a:chExt cx="5246370" cy="3235960"/>
          </a:xfrm>
        </p:grpSpPr>
        <p:sp>
          <p:nvSpPr>
            <p:cNvPr id="17" name="object 14"/>
            <p:cNvSpPr/>
            <p:nvPr/>
          </p:nvSpPr>
          <p:spPr>
            <a:xfrm>
              <a:off x="3131820" y="5445251"/>
              <a:ext cx="1152525" cy="144145"/>
            </a:xfrm>
            <a:custGeom>
              <a:avLst/>
              <a:gdLst/>
              <a:ahLst/>
              <a:cxnLst/>
              <a:rect l="l" t="t" r="r" b="b"/>
              <a:pathLst>
                <a:path w="1152525" h="144145">
                  <a:moveTo>
                    <a:pt x="0" y="35941"/>
                  </a:moveTo>
                  <a:lnTo>
                    <a:pt x="1080134" y="35941"/>
                  </a:lnTo>
                  <a:lnTo>
                    <a:pt x="1080134" y="0"/>
                  </a:lnTo>
                  <a:lnTo>
                    <a:pt x="1152144" y="72009"/>
                  </a:lnTo>
                  <a:lnTo>
                    <a:pt x="1080134" y="143992"/>
                  </a:lnTo>
                  <a:lnTo>
                    <a:pt x="1080134" y="107950"/>
                  </a:lnTo>
                  <a:lnTo>
                    <a:pt x="0" y="107950"/>
                  </a:lnTo>
                  <a:lnTo>
                    <a:pt x="0" y="35941"/>
                  </a:lnTo>
                  <a:close/>
                </a:path>
              </a:pathLst>
            </a:custGeom>
            <a:ln w="25400">
              <a:solidFill>
                <a:srgbClr val="0066FF"/>
              </a:solidFill>
            </a:ln>
          </p:spPr>
          <p:txBody>
            <a:bodyPr wrap="square" lIns="0" tIns="0" rIns="0" bIns="0" rtlCol="0"/>
            <a:lstStyle/>
            <a:p>
              <a:endParaRPr/>
            </a:p>
          </p:txBody>
        </p:sp>
        <p:sp>
          <p:nvSpPr>
            <p:cNvPr id="18" name="object 15"/>
            <p:cNvSpPr/>
            <p:nvPr/>
          </p:nvSpPr>
          <p:spPr>
            <a:xfrm>
              <a:off x="4283964" y="3065462"/>
              <a:ext cx="4081272" cy="3235960"/>
            </a:xfrm>
            <a:prstGeom prst="rect">
              <a:avLst/>
            </a:prstGeom>
            <a:blipFill>
              <a:blip r:embed="rId8" cstate="print"/>
              <a:stretch>
                <a:fillRect/>
              </a:stretch>
            </a:blipFill>
          </p:spPr>
          <p:txBody>
            <a:bodyPr wrap="square" lIns="0" tIns="0" rIns="0" bIns="0" rtlCol="0"/>
            <a:lstStyle/>
            <a:p>
              <a:endParaRPr/>
            </a:p>
          </p:txBody>
        </p:sp>
      </p:grpSp>
      <p:sp>
        <p:nvSpPr>
          <p:cNvPr id="19" name="object 16"/>
          <p:cNvSpPr txBox="1"/>
          <p:nvPr/>
        </p:nvSpPr>
        <p:spPr>
          <a:xfrm>
            <a:off x="7379434" y="3057269"/>
            <a:ext cx="1295400" cy="299720"/>
          </a:xfrm>
          <a:prstGeom prst="rect">
            <a:avLst/>
          </a:prstGeom>
        </p:spPr>
        <p:txBody>
          <a:bodyPr vert="horz" wrap="square" lIns="0" tIns="12700" rIns="0" bIns="0" rtlCol="0">
            <a:spAutoFit/>
          </a:bodyPr>
          <a:lstStyle/>
          <a:p>
            <a:pPr marL="12700">
              <a:lnSpc>
                <a:spcPct val="100000"/>
              </a:lnSpc>
              <a:spcBef>
                <a:spcPts val="100"/>
              </a:spcBef>
            </a:pPr>
            <a:r>
              <a:rPr sz="1800" i="1" spc="-15" dirty="0">
                <a:solidFill>
                  <a:srgbClr val="073D86"/>
                </a:solidFill>
                <a:latin typeface="Calibri"/>
                <a:cs typeface="Calibri"/>
              </a:rPr>
              <a:t>Pattern </a:t>
            </a:r>
            <a:r>
              <a:rPr sz="1800" i="1" dirty="0">
                <a:solidFill>
                  <a:srgbClr val="073D86"/>
                </a:solidFill>
                <a:latin typeface="Calibri"/>
                <a:cs typeface="Calibri"/>
              </a:rPr>
              <a:t>ID </a:t>
            </a:r>
            <a:r>
              <a:rPr sz="1800" dirty="0">
                <a:solidFill>
                  <a:srgbClr val="073D86"/>
                </a:solidFill>
                <a:latin typeface="Calibri"/>
                <a:cs typeface="Calibri"/>
              </a:rPr>
              <a:t>=</a:t>
            </a:r>
            <a:r>
              <a:rPr sz="1800" spc="-55" dirty="0">
                <a:solidFill>
                  <a:srgbClr val="073D86"/>
                </a:solidFill>
                <a:latin typeface="Calibri"/>
                <a:cs typeface="Calibri"/>
              </a:rPr>
              <a:t> </a:t>
            </a:r>
            <a:r>
              <a:rPr sz="1800" b="1" dirty="0">
                <a:solidFill>
                  <a:srgbClr val="0066FF"/>
                </a:solidFill>
                <a:latin typeface="Calibri"/>
                <a:cs typeface="Calibri"/>
              </a:rPr>
              <a:t>1</a:t>
            </a:r>
            <a:endParaRPr sz="1800" dirty="0">
              <a:latin typeface="Calibri"/>
              <a:cs typeface="Calibri"/>
            </a:endParaRPr>
          </a:p>
        </p:txBody>
      </p:sp>
      <p:sp>
        <p:nvSpPr>
          <p:cNvPr id="20" name="object 2"/>
          <p:cNvSpPr txBox="1"/>
          <p:nvPr/>
        </p:nvSpPr>
        <p:spPr>
          <a:xfrm>
            <a:off x="1502576" y="1191650"/>
            <a:ext cx="4106111" cy="560410"/>
          </a:xfrm>
          <a:prstGeom prst="rect">
            <a:avLst/>
          </a:prstGeom>
          <a:solidFill>
            <a:schemeClr val="bg1">
              <a:alpha val="50000"/>
            </a:schemeClr>
          </a:solidFill>
        </p:spPr>
        <p:txBody>
          <a:bodyPr vert="horz" wrap="square" lIns="0" tIns="67310" rIns="0" bIns="0" rtlCol="0">
            <a:spAutoFit/>
          </a:bodyPr>
          <a:lstStyle/>
          <a:p>
            <a:pPr marL="12700">
              <a:lnSpc>
                <a:spcPct val="100000"/>
              </a:lnSpc>
              <a:spcBef>
                <a:spcPts val="530"/>
              </a:spcBef>
              <a:tabLst>
                <a:tab pos="354965" algn="l"/>
                <a:tab pos="355600" algn="l"/>
              </a:tabLst>
            </a:pPr>
            <a:r>
              <a:rPr lang="en-US" sz="1600" spc="-15" dirty="0">
                <a:latin typeface="Arial" pitchFamily="34" charset="0"/>
                <a:cs typeface="Arial" pitchFamily="34" charset="0"/>
              </a:rPr>
              <a:t>Inserting the </a:t>
            </a:r>
            <a:r>
              <a:rPr lang="en-US" sz="1600" b="1" spc="-15" dirty="0">
                <a:solidFill>
                  <a:srgbClr val="FF0000"/>
                </a:solidFill>
                <a:latin typeface="Arial" pitchFamily="34" charset="0"/>
                <a:cs typeface="Arial" pitchFamily="34" charset="0"/>
              </a:rPr>
              <a:t>demand coefficient values</a:t>
            </a:r>
            <a:r>
              <a:rPr lang="en-US" sz="1600" spc="-15" dirty="0">
                <a:latin typeface="Arial" pitchFamily="34" charset="0"/>
                <a:cs typeface="Arial" pitchFamily="34" charset="0"/>
              </a:rPr>
              <a:t>, i</a:t>
            </a:r>
            <a:r>
              <a:rPr sz="1600" spc="-5" dirty="0">
                <a:latin typeface="Arial" pitchFamily="34" charset="0"/>
                <a:cs typeface="Arial" pitchFamily="34" charset="0"/>
              </a:rPr>
              <a:t>n</a:t>
            </a:r>
            <a:r>
              <a:rPr lang="en-US" sz="1600" dirty="0">
                <a:latin typeface="Arial" pitchFamily="34" charset="0"/>
                <a:cs typeface="Arial" pitchFamily="34" charset="0"/>
              </a:rPr>
              <a:t> </a:t>
            </a:r>
            <a:r>
              <a:rPr sz="1600" b="1" i="1" spc="-10" dirty="0">
                <a:solidFill>
                  <a:srgbClr val="00AF50"/>
                </a:solidFill>
                <a:latin typeface="Arial" pitchFamily="34" charset="0"/>
                <a:cs typeface="Arial" pitchFamily="34" charset="0"/>
              </a:rPr>
              <a:t>Data</a:t>
            </a:r>
            <a:r>
              <a:rPr sz="1600" spc="-10" dirty="0">
                <a:solidFill>
                  <a:srgbClr val="00AF50"/>
                </a:solidFill>
                <a:latin typeface="Arial" pitchFamily="34" charset="0"/>
                <a:cs typeface="Arial" pitchFamily="34" charset="0"/>
              </a:rPr>
              <a:t>/ </a:t>
            </a:r>
            <a:r>
              <a:rPr sz="1600" b="1" i="1" spc="-10" dirty="0">
                <a:solidFill>
                  <a:srgbClr val="00AF50"/>
                </a:solidFill>
                <a:latin typeface="Arial" pitchFamily="34" charset="0"/>
                <a:cs typeface="Arial" pitchFamily="34" charset="0"/>
              </a:rPr>
              <a:t>Patterns</a:t>
            </a:r>
            <a:r>
              <a:rPr sz="1600" spc="-10" dirty="0">
                <a:solidFill>
                  <a:srgbClr val="00AF50"/>
                </a:solidFill>
                <a:latin typeface="Arial" pitchFamily="34" charset="0"/>
                <a:cs typeface="Arial" pitchFamily="34" charset="0"/>
              </a:rPr>
              <a:t>/ </a:t>
            </a:r>
            <a:r>
              <a:rPr sz="1600" b="1" i="1" spc="-10" dirty="0">
                <a:latin typeface="Arial" pitchFamily="34" charset="0"/>
                <a:cs typeface="Arial" pitchFamily="34" charset="0"/>
              </a:rPr>
              <a:t>Pattern</a:t>
            </a:r>
            <a:r>
              <a:rPr sz="1600" b="1" i="1" spc="25" dirty="0">
                <a:latin typeface="Arial" pitchFamily="34" charset="0"/>
                <a:cs typeface="Arial" pitchFamily="34" charset="0"/>
              </a:rPr>
              <a:t> </a:t>
            </a:r>
            <a:r>
              <a:rPr sz="1600" b="1" i="1" spc="-10" dirty="0">
                <a:latin typeface="Arial" pitchFamily="34" charset="0"/>
                <a:cs typeface="Arial" pitchFamily="34" charset="0"/>
              </a:rPr>
              <a:t>Editor</a:t>
            </a:r>
            <a:r>
              <a:rPr sz="1600" spc="-10" dirty="0">
                <a:solidFill>
                  <a:srgbClr val="073D86"/>
                </a:solidFill>
                <a:latin typeface="Arial" pitchFamily="34" charset="0"/>
                <a:cs typeface="Arial" pitchFamily="34" charset="0"/>
              </a:rPr>
              <a:t>:</a:t>
            </a:r>
            <a:endParaRPr sz="1600" dirty="0">
              <a:latin typeface="Arial" pitchFamily="34" charset="0"/>
              <a:cs typeface="Arial" pitchFamily="34" charset="0"/>
            </a:endParaRPr>
          </a:p>
        </p:txBody>
      </p:sp>
      <p:sp>
        <p:nvSpPr>
          <p:cNvPr id="21" name="object 4"/>
          <p:cNvSpPr txBox="1"/>
          <p:nvPr/>
        </p:nvSpPr>
        <p:spPr>
          <a:xfrm>
            <a:off x="6570125" y="1413011"/>
            <a:ext cx="3361545" cy="1577996"/>
          </a:xfrm>
          <a:prstGeom prst="rect">
            <a:avLst/>
          </a:prstGeom>
          <a:solidFill>
            <a:schemeClr val="bg1">
              <a:alpha val="50000"/>
            </a:schemeClr>
          </a:solidFill>
        </p:spPr>
        <p:txBody>
          <a:bodyPr vert="horz" wrap="square" lIns="0" tIns="13335" rIns="0" bIns="0" rtlCol="0">
            <a:spAutoFit/>
          </a:bodyPr>
          <a:lstStyle/>
          <a:p>
            <a:pPr marL="38100">
              <a:lnSpc>
                <a:spcPct val="100000"/>
              </a:lnSpc>
              <a:spcBef>
                <a:spcPts val="105"/>
              </a:spcBef>
            </a:pPr>
            <a:r>
              <a:rPr lang="en-US" sz="2000" i="1" dirty="0">
                <a:solidFill>
                  <a:srgbClr val="073D86"/>
                </a:solidFill>
                <a:cs typeface="Calibri"/>
              </a:rPr>
              <a:t>t </a:t>
            </a:r>
            <a:r>
              <a:rPr lang="en-US" sz="2000" dirty="0">
                <a:solidFill>
                  <a:srgbClr val="073D86"/>
                </a:solidFill>
                <a:latin typeface="Symbol"/>
                <a:cs typeface="Symbol"/>
              </a:rPr>
              <a:t></a:t>
            </a:r>
            <a:r>
              <a:rPr lang="en-US" sz="2000" dirty="0">
                <a:solidFill>
                  <a:srgbClr val="073D86"/>
                </a:solidFill>
                <a:cs typeface="Calibri"/>
              </a:rPr>
              <a:t>[00:00÷06:00), </a:t>
            </a:r>
            <a:r>
              <a:rPr lang="en-US" sz="2000" i="1" spc="-5" dirty="0" err="1">
                <a:solidFill>
                  <a:srgbClr val="073D86"/>
                </a:solidFill>
                <a:latin typeface="Calibri"/>
                <a:cs typeface="Calibri"/>
              </a:rPr>
              <a:t>c</a:t>
            </a:r>
            <a:r>
              <a:rPr lang="en-US" sz="1950" i="1" spc="-7" baseline="-21367" dirty="0" err="1">
                <a:solidFill>
                  <a:srgbClr val="073D86"/>
                </a:solidFill>
                <a:latin typeface="Calibri"/>
                <a:cs typeface="Calibri"/>
              </a:rPr>
              <a:t>q</a:t>
            </a:r>
            <a:r>
              <a:rPr lang="en-US" sz="2000" spc="-5" dirty="0">
                <a:solidFill>
                  <a:srgbClr val="073D86"/>
                </a:solidFill>
                <a:latin typeface="Calibri"/>
                <a:cs typeface="Calibri"/>
              </a:rPr>
              <a:t>(</a:t>
            </a:r>
            <a:r>
              <a:rPr lang="en-US" sz="2000" i="1" spc="-5" dirty="0">
                <a:solidFill>
                  <a:srgbClr val="073D86"/>
                </a:solidFill>
                <a:latin typeface="Calibri"/>
                <a:cs typeface="Calibri"/>
              </a:rPr>
              <a:t>t</a:t>
            </a:r>
            <a:r>
              <a:rPr lang="en-US" sz="2000" spc="-5" dirty="0">
                <a:solidFill>
                  <a:srgbClr val="073D86"/>
                </a:solidFill>
                <a:latin typeface="Calibri"/>
                <a:cs typeface="Calibri"/>
              </a:rPr>
              <a:t>) </a:t>
            </a:r>
            <a:r>
              <a:rPr lang="en-US" sz="2000" dirty="0">
                <a:solidFill>
                  <a:srgbClr val="073D86"/>
                </a:solidFill>
                <a:cs typeface="Calibri"/>
              </a:rPr>
              <a:t>=</a:t>
            </a:r>
            <a:r>
              <a:rPr lang="en-US" sz="2000" dirty="0">
                <a:solidFill>
                  <a:srgbClr val="0070C0"/>
                </a:solidFill>
                <a:cs typeface="Calibri"/>
              </a:rPr>
              <a:t> </a:t>
            </a:r>
            <a:r>
              <a:rPr lang="en-US" sz="2000" b="1" dirty="0">
                <a:solidFill>
                  <a:srgbClr val="0070C0"/>
                </a:solidFill>
                <a:cs typeface="Calibri"/>
              </a:rPr>
              <a:t>0.7</a:t>
            </a:r>
            <a:r>
              <a:rPr lang="en-US" sz="2000" dirty="0">
                <a:solidFill>
                  <a:srgbClr val="0070C0"/>
                </a:solidFill>
                <a:latin typeface="Calibri"/>
                <a:cs typeface="Calibri"/>
              </a:rPr>
              <a:t> </a:t>
            </a:r>
            <a:endParaRPr lang="en-US" sz="2000" i="1" dirty="0">
              <a:solidFill>
                <a:srgbClr val="073D86"/>
              </a:solidFill>
              <a:latin typeface="Calibri"/>
              <a:cs typeface="Calibri"/>
            </a:endParaRPr>
          </a:p>
          <a:p>
            <a:pPr marL="38100">
              <a:lnSpc>
                <a:spcPct val="100000"/>
              </a:lnSpc>
              <a:spcBef>
                <a:spcPts val="105"/>
              </a:spcBef>
            </a:pPr>
            <a:r>
              <a:rPr lang="en-US" sz="2000" i="1" dirty="0">
                <a:solidFill>
                  <a:srgbClr val="073D86"/>
                </a:solidFill>
                <a:latin typeface="Calibri"/>
                <a:cs typeface="Calibri"/>
              </a:rPr>
              <a:t>t </a:t>
            </a:r>
            <a:r>
              <a:rPr sz="2000" dirty="0">
                <a:solidFill>
                  <a:srgbClr val="073D86"/>
                </a:solidFill>
                <a:latin typeface="Symbol"/>
                <a:cs typeface="Symbol"/>
              </a:rPr>
              <a:t></a:t>
            </a:r>
            <a:r>
              <a:rPr sz="2000" dirty="0">
                <a:solidFill>
                  <a:srgbClr val="073D86"/>
                </a:solidFill>
                <a:latin typeface="Calibri"/>
                <a:cs typeface="Calibri"/>
              </a:rPr>
              <a:t>[</a:t>
            </a:r>
            <a:r>
              <a:rPr sz="2000" b="1" dirty="0">
                <a:solidFill>
                  <a:srgbClr val="073D86"/>
                </a:solidFill>
                <a:latin typeface="Calibri"/>
                <a:cs typeface="Calibri"/>
              </a:rPr>
              <a:t>06:00</a:t>
            </a:r>
            <a:r>
              <a:rPr sz="2000" dirty="0">
                <a:solidFill>
                  <a:srgbClr val="073D86"/>
                </a:solidFill>
                <a:latin typeface="Calibri"/>
                <a:cs typeface="Calibri"/>
              </a:rPr>
              <a:t>÷12:00), </a:t>
            </a:r>
            <a:r>
              <a:rPr sz="2000" i="1" spc="-5" dirty="0">
                <a:solidFill>
                  <a:srgbClr val="073D86"/>
                </a:solidFill>
                <a:latin typeface="Calibri"/>
                <a:cs typeface="Calibri"/>
              </a:rPr>
              <a:t>c</a:t>
            </a:r>
            <a:r>
              <a:rPr sz="1950" i="1" spc="-7" baseline="-21367" dirty="0">
                <a:solidFill>
                  <a:srgbClr val="073D86"/>
                </a:solidFill>
                <a:latin typeface="Calibri"/>
                <a:cs typeface="Calibri"/>
              </a:rPr>
              <a:t>q</a:t>
            </a:r>
            <a:r>
              <a:rPr sz="2000" spc="-5" dirty="0">
                <a:solidFill>
                  <a:srgbClr val="073D86"/>
                </a:solidFill>
                <a:latin typeface="Calibri"/>
                <a:cs typeface="Calibri"/>
              </a:rPr>
              <a:t>(</a:t>
            </a:r>
            <a:r>
              <a:rPr sz="2000" i="1" spc="-5" dirty="0">
                <a:solidFill>
                  <a:srgbClr val="073D86"/>
                </a:solidFill>
                <a:latin typeface="Calibri"/>
                <a:cs typeface="Calibri"/>
              </a:rPr>
              <a:t>t</a:t>
            </a:r>
            <a:r>
              <a:rPr sz="2000" spc="-5" dirty="0">
                <a:solidFill>
                  <a:srgbClr val="073D86"/>
                </a:solidFill>
                <a:latin typeface="Calibri"/>
                <a:cs typeface="Calibri"/>
              </a:rPr>
              <a:t>) </a:t>
            </a:r>
            <a:r>
              <a:rPr sz="2000" dirty="0">
                <a:solidFill>
                  <a:srgbClr val="073D86"/>
                </a:solidFill>
                <a:latin typeface="Calibri"/>
                <a:cs typeface="Calibri"/>
              </a:rPr>
              <a:t>= </a:t>
            </a:r>
            <a:r>
              <a:rPr sz="2000" b="1" dirty="0">
                <a:solidFill>
                  <a:srgbClr val="0070C0"/>
                </a:solidFill>
                <a:latin typeface="Calibri"/>
                <a:cs typeface="Calibri"/>
              </a:rPr>
              <a:t>1 </a:t>
            </a:r>
            <a:endParaRPr lang="en-US" sz="2000" dirty="0">
              <a:solidFill>
                <a:srgbClr val="073D86"/>
              </a:solidFill>
              <a:latin typeface="Calibri"/>
              <a:cs typeface="Calibri"/>
            </a:endParaRPr>
          </a:p>
          <a:p>
            <a:pPr marL="38100">
              <a:lnSpc>
                <a:spcPct val="100000"/>
              </a:lnSpc>
              <a:spcBef>
                <a:spcPts val="105"/>
              </a:spcBef>
            </a:pPr>
            <a:r>
              <a:rPr lang="fr-FR" sz="2000" i="1" dirty="0">
                <a:solidFill>
                  <a:srgbClr val="073D86"/>
                </a:solidFill>
                <a:latin typeface="Calibri"/>
                <a:cs typeface="Calibri"/>
              </a:rPr>
              <a:t>t </a:t>
            </a:r>
            <a:r>
              <a:rPr lang="fr-FR" sz="2000" dirty="0">
                <a:solidFill>
                  <a:srgbClr val="073D86"/>
                </a:solidFill>
                <a:latin typeface="Symbol"/>
                <a:cs typeface="Symbol"/>
              </a:rPr>
              <a:t></a:t>
            </a:r>
            <a:r>
              <a:rPr lang="fr-FR" sz="2000" dirty="0">
                <a:solidFill>
                  <a:srgbClr val="073D86"/>
                </a:solidFill>
                <a:latin typeface="Calibri"/>
                <a:cs typeface="Calibri"/>
              </a:rPr>
              <a:t>[12:00÷18:00), </a:t>
            </a:r>
            <a:r>
              <a:rPr lang="fr-FR" sz="2000" i="1" spc="-5" dirty="0" err="1">
                <a:solidFill>
                  <a:srgbClr val="073D86"/>
                </a:solidFill>
                <a:latin typeface="Calibri"/>
                <a:cs typeface="Calibri"/>
              </a:rPr>
              <a:t>c</a:t>
            </a:r>
            <a:r>
              <a:rPr lang="fr-FR" sz="1950" i="1" spc="-7" baseline="-21367" dirty="0" err="1">
                <a:solidFill>
                  <a:srgbClr val="073D86"/>
                </a:solidFill>
                <a:latin typeface="Calibri"/>
                <a:cs typeface="Calibri"/>
              </a:rPr>
              <a:t>q</a:t>
            </a:r>
            <a:r>
              <a:rPr lang="fr-FR" sz="2000" spc="-5" dirty="0">
                <a:solidFill>
                  <a:srgbClr val="073D86"/>
                </a:solidFill>
                <a:latin typeface="Calibri"/>
                <a:cs typeface="Calibri"/>
              </a:rPr>
              <a:t>(</a:t>
            </a:r>
            <a:r>
              <a:rPr lang="fr-FR" sz="2000" i="1" spc="-5" dirty="0">
                <a:solidFill>
                  <a:srgbClr val="073D86"/>
                </a:solidFill>
                <a:latin typeface="Calibri"/>
                <a:cs typeface="Calibri"/>
              </a:rPr>
              <a:t>t</a:t>
            </a:r>
            <a:r>
              <a:rPr lang="fr-FR" sz="2000" spc="-5" dirty="0">
                <a:solidFill>
                  <a:srgbClr val="073D86"/>
                </a:solidFill>
                <a:latin typeface="Calibri"/>
                <a:cs typeface="Calibri"/>
              </a:rPr>
              <a:t>) </a:t>
            </a:r>
            <a:r>
              <a:rPr lang="fr-FR" sz="2000" dirty="0">
                <a:solidFill>
                  <a:srgbClr val="073D86"/>
                </a:solidFill>
                <a:latin typeface="Calibri"/>
                <a:cs typeface="Calibri"/>
              </a:rPr>
              <a:t>=</a:t>
            </a:r>
            <a:r>
              <a:rPr lang="fr-FR" sz="2000" spc="-80" dirty="0">
                <a:solidFill>
                  <a:srgbClr val="073D86"/>
                </a:solidFill>
                <a:latin typeface="Calibri"/>
                <a:cs typeface="Calibri"/>
              </a:rPr>
              <a:t> </a:t>
            </a:r>
            <a:r>
              <a:rPr lang="fr-FR" sz="2000" b="1" dirty="0">
                <a:solidFill>
                  <a:srgbClr val="0070C0"/>
                </a:solidFill>
                <a:latin typeface="Calibri"/>
                <a:cs typeface="Calibri"/>
              </a:rPr>
              <a:t>1.3</a:t>
            </a:r>
            <a:endParaRPr lang="fr-FR" sz="2000" dirty="0">
              <a:solidFill>
                <a:srgbClr val="0070C0"/>
              </a:solidFill>
              <a:latin typeface="Calibri"/>
              <a:cs typeface="Calibri"/>
            </a:endParaRPr>
          </a:p>
          <a:p>
            <a:pPr marL="38100">
              <a:lnSpc>
                <a:spcPct val="100000"/>
              </a:lnSpc>
            </a:pPr>
            <a:r>
              <a:rPr lang="fr-FR" sz="2000" i="1" dirty="0">
                <a:solidFill>
                  <a:srgbClr val="073D86"/>
                </a:solidFill>
                <a:latin typeface="Calibri"/>
                <a:cs typeface="Calibri"/>
              </a:rPr>
              <a:t>t </a:t>
            </a:r>
            <a:r>
              <a:rPr lang="fr-FR" sz="2000" dirty="0">
                <a:solidFill>
                  <a:srgbClr val="073D86"/>
                </a:solidFill>
                <a:latin typeface="Symbol"/>
                <a:cs typeface="Symbol"/>
              </a:rPr>
              <a:t></a:t>
            </a:r>
            <a:r>
              <a:rPr lang="fr-FR" sz="2000" dirty="0">
                <a:solidFill>
                  <a:srgbClr val="073D86"/>
                </a:solidFill>
                <a:latin typeface="Calibri"/>
                <a:cs typeface="Calibri"/>
              </a:rPr>
              <a:t>[18:00÷24:00), </a:t>
            </a:r>
            <a:r>
              <a:rPr lang="fr-FR" sz="2000" i="1" spc="-5" dirty="0" err="1">
                <a:solidFill>
                  <a:srgbClr val="073D86"/>
                </a:solidFill>
                <a:latin typeface="Calibri"/>
                <a:cs typeface="Calibri"/>
              </a:rPr>
              <a:t>c</a:t>
            </a:r>
            <a:r>
              <a:rPr lang="fr-FR" sz="1950" i="1" spc="-7" baseline="-21367" dirty="0" err="1">
                <a:solidFill>
                  <a:srgbClr val="073D86"/>
                </a:solidFill>
                <a:latin typeface="Calibri"/>
                <a:cs typeface="Calibri"/>
              </a:rPr>
              <a:t>q</a:t>
            </a:r>
            <a:r>
              <a:rPr lang="fr-FR" sz="2000" spc="-5" dirty="0">
                <a:solidFill>
                  <a:srgbClr val="073D86"/>
                </a:solidFill>
                <a:latin typeface="Calibri"/>
                <a:cs typeface="Calibri"/>
              </a:rPr>
              <a:t>(</a:t>
            </a:r>
            <a:r>
              <a:rPr lang="fr-FR" sz="2000" i="1" spc="-5" dirty="0">
                <a:solidFill>
                  <a:srgbClr val="073D86"/>
                </a:solidFill>
                <a:latin typeface="Calibri"/>
                <a:cs typeface="Calibri"/>
              </a:rPr>
              <a:t>t</a:t>
            </a:r>
            <a:r>
              <a:rPr lang="fr-FR" sz="2000" spc="-5" dirty="0">
                <a:solidFill>
                  <a:srgbClr val="073D86"/>
                </a:solidFill>
                <a:latin typeface="Calibri"/>
                <a:cs typeface="Calibri"/>
              </a:rPr>
              <a:t>) </a:t>
            </a:r>
            <a:r>
              <a:rPr lang="fr-FR" sz="2000" dirty="0">
                <a:solidFill>
                  <a:srgbClr val="073D86"/>
                </a:solidFill>
                <a:latin typeface="Calibri"/>
                <a:cs typeface="Calibri"/>
              </a:rPr>
              <a:t>=</a:t>
            </a:r>
            <a:r>
              <a:rPr lang="fr-FR" sz="2000" spc="-80" dirty="0">
                <a:solidFill>
                  <a:srgbClr val="073D86"/>
                </a:solidFill>
                <a:latin typeface="Calibri"/>
                <a:cs typeface="Calibri"/>
              </a:rPr>
              <a:t> </a:t>
            </a:r>
            <a:r>
              <a:rPr lang="fr-FR" sz="2000" b="1" dirty="0">
                <a:solidFill>
                  <a:srgbClr val="0070C0"/>
                </a:solidFill>
                <a:latin typeface="Calibri"/>
                <a:cs typeface="Calibri"/>
              </a:rPr>
              <a:t>0.7</a:t>
            </a:r>
            <a:endParaRPr lang="fr-FR" sz="2000" dirty="0">
              <a:solidFill>
                <a:srgbClr val="0070C0"/>
              </a:solidFill>
              <a:latin typeface="Calibri"/>
              <a:cs typeface="Calibri"/>
            </a:endParaRPr>
          </a:p>
          <a:p>
            <a:pPr marL="38100">
              <a:lnSpc>
                <a:spcPct val="100000"/>
              </a:lnSpc>
              <a:spcBef>
                <a:spcPts val="105"/>
              </a:spcBef>
            </a:pPr>
            <a:endParaRPr sz="2000" dirty="0">
              <a:latin typeface="Calibri"/>
              <a:cs typeface="Calibri"/>
            </a:endParaRPr>
          </a:p>
        </p:txBody>
      </p:sp>
    </p:spTree>
    <p:extLst>
      <p:ext uri="{BB962C8B-B14F-4D97-AF65-F5344CB8AC3E}">
        <p14:creationId xmlns:p14="http://schemas.microsoft.com/office/powerpoint/2010/main" val="22697682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object 2"/>
          <p:cNvSpPr txBox="1"/>
          <p:nvPr/>
        </p:nvSpPr>
        <p:spPr>
          <a:xfrm>
            <a:off x="2478972" y="1272465"/>
            <a:ext cx="7501051" cy="289823"/>
          </a:xfrm>
          <a:prstGeom prst="rect">
            <a:avLst/>
          </a:prstGeom>
          <a:solidFill>
            <a:schemeClr val="bg1">
              <a:alpha val="50000"/>
            </a:schemeClr>
          </a:solidFill>
        </p:spPr>
        <p:txBody>
          <a:bodyPr vert="horz" wrap="square" lIns="0" tIns="12700" rIns="0" bIns="0" rtlCol="0">
            <a:spAutoFit/>
          </a:bodyPr>
          <a:lstStyle/>
          <a:p>
            <a:pPr marL="12700">
              <a:lnSpc>
                <a:spcPct val="100000"/>
              </a:lnSpc>
              <a:spcBef>
                <a:spcPts val="100"/>
              </a:spcBef>
            </a:pPr>
            <a:r>
              <a:rPr sz="1800" spc="-15" dirty="0">
                <a:latin typeface="Calibri"/>
                <a:cs typeface="Calibri"/>
              </a:rPr>
              <a:t>Set</a:t>
            </a:r>
            <a:r>
              <a:rPr lang="en-US" sz="1800" spc="-15" dirty="0">
                <a:latin typeface="Calibri"/>
                <a:cs typeface="Calibri"/>
              </a:rPr>
              <a:t>ting up the </a:t>
            </a:r>
            <a:r>
              <a:rPr sz="1800" b="1" dirty="0">
                <a:latin typeface="Calibri"/>
                <a:cs typeface="Calibri"/>
              </a:rPr>
              <a:t>ID</a:t>
            </a:r>
            <a:r>
              <a:rPr lang="en-US" sz="1800" b="1" dirty="0">
                <a:latin typeface="Calibri"/>
                <a:cs typeface="Calibri"/>
              </a:rPr>
              <a:t> of </a:t>
            </a:r>
            <a:r>
              <a:rPr sz="1800" b="1" spc="-5" dirty="0">
                <a:latin typeface="Calibri"/>
                <a:cs typeface="Calibri"/>
              </a:rPr>
              <a:t> </a:t>
            </a:r>
            <a:r>
              <a:rPr sz="1800" b="1" i="1" dirty="0">
                <a:solidFill>
                  <a:srgbClr val="C00000"/>
                </a:solidFill>
                <a:latin typeface="Calibri"/>
                <a:cs typeface="Calibri"/>
              </a:rPr>
              <a:t>Demad </a:t>
            </a:r>
            <a:r>
              <a:rPr sz="1800" b="1" i="1" spc="-10" dirty="0">
                <a:solidFill>
                  <a:srgbClr val="C00000"/>
                </a:solidFill>
                <a:latin typeface="Calibri"/>
                <a:cs typeface="Calibri"/>
              </a:rPr>
              <a:t>Pattern </a:t>
            </a:r>
            <a:r>
              <a:rPr lang="en-US" b="1" dirty="0">
                <a:latin typeface="Calibri"/>
                <a:cs typeface="Calibri"/>
              </a:rPr>
              <a:t>i</a:t>
            </a:r>
            <a:r>
              <a:rPr sz="1800" b="1" dirty="0">
                <a:latin typeface="Calibri"/>
                <a:cs typeface="Calibri"/>
              </a:rPr>
              <a:t>n </a:t>
            </a:r>
            <a:r>
              <a:rPr lang="en-US" sz="1800" b="1" spc="-5" dirty="0">
                <a:latin typeface="Calibri"/>
                <a:cs typeface="Calibri"/>
              </a:rPr>
              <a:t>WDN’s junctions</a:t>
            </a:r>
            <a:r>
              <a:rPr sz="1800" spc="-5" dirty="0">
                <a:solidFill>
                  <a:srgbClr val="073D86"/>
                </a:solidFill>
                <a:latin typeface="Calibri"/>
                <a:cs typeface="Calibri"/>
              </a:rPr>
              <a:t>,</a:t>
            </a:r>
            <a:r>
              <a:rPr sz="1800" spc="-5" dirty="0">
                <a:latin typeface="Calibri"/>
                <a:cs typeface="Calibri"/>
              </a:rPr>
              <a:t> </a:t>
            </a:r>
            <a:r>
              <a:rPr lang="en-US" sz="1800" spc="-5" dirty="0">
                <a:latin typeface="Calibri"/>
                <a:cs typeface="Calibri"/>
              </a:rPr>
              <a:t>using </a:t>
            </a:r>
            <a:r>
              <a:rPr sz="1800" spc="-5" dirty="0">
                <a:latin typeface="Calibri"/>
                <a:cs typeface="Calibri"/>
              </a:rPr>
              <a:t> </a:t>
            </a:r>
            <a:r>
              <a:rPr sz="1800" b="1" i="1" spc="-5" dirty="0">
                <a:solidFill>
                  <a:srgbClr val="C00000"/>
                </a:solidFill>
                <a:latin typeface="Calibri"/>
                <a:cs typeface="Calibri"/>
              </a:rPr>
              <a:t>Group</a:t>
            </a:r>
            <a:r>
              <a:rPr sz="1800" b="1" i="1" spc="30" dirty="0">
                <a:solidFill>
                  <a:srgbClr val="C00000"/>
                </a:solidFill>
                <a:latin typeface="Calibri"/>
                <a:cs typeface="Calibri"/>
              </a:rPr>
              <a:t> </a:t>
            </a:r>
            <a:r>
              <a:rPr sz="1800" b="1" i="1" spc="-10" dirty="0">
                <a:solidFill>
                  <a:srgbClr val="C00000"/>
                </a:solidFill>
                <a:latin typeface="Calibri"/>
                <a:cs typeface="Calibri"/>
              </a:rPr>
              <a:t>Edit</a:t>
            </a:r>
            <a:r>
              <a:rPr sz="1800" spc="-10" dirty="0">
                <a:solidFill>
                  <a:srgbClr val="073D86"/>
                </a:solidFill>
                <a:latin typeface="Calibri"/>
                <a:cs typeface="Calibri"/>
              </a:rPr>
              <a:t>:</a:t>
            </a:r>
            <a:endParaRPr sz="1800" dirty="0">
              <a:latin typeface="Calibri"/>
              <a:cs typeface="Calibri"/>
            </a:endParaRPr>
          </a:p>
        </p:txBody>
      </p:sp>
      <p:grpSp>
        <p:nvGrpSpPr>
          <p:cNvPr id="10" name="Group 9"/>
          <p:cNvGrpSpPr/>
          <p:nvPr/>
        </p:nvGrpSpPr>
        <p:grpSpPr>
          <a:xfrm>
            <a:off x="2343081" y="2070327"/>
            <a:ext cx="7084587" cy="3818784"/>
            <a:chOff x="30271" y="1676400"/>
            <a:chExt cx="8423275" cy="4099199"/>
          </a:xfrm>
        </p:grpSpPr>
        <p:grpSp>
          <p:nvGrpSpPr>
            <p:cNvPr id="11" name="object 3"/>
            <p:cNvGrpSpPr/>
            <p:nvPr/>
          </p:nvGrpSpPr>
          <p:grpSpPr>
            <a:xfrm>
              <a:off x="30271" y="1676400"/>
              <a:ext cx="8423275" cy="2288540"/>
              <a:chOff x="0" y="4188714"/>
              <a:chExt cx="8423275" cy="2288540"/>
            </a:xfrm>
          </p:grpSpPr>
          <p:sp>
            <p:nvSpPr>
              <p:cNvPr id="14" name="object 4"/>
              <p:cNvSpPr/>
              <p:nvPr/>
            </p:nvSpPr>
            <p:spPr>
              <a:xfrm>
                <a:off x="472948" y="4262259"/>
                <a:ext cx="1943989" cy="2077974"/>
              </a:xfrm>
              <a:prstGeom prst="rect">
                <a:avLst/>
              </a:prstGeom>
              <a:blipFill>
                <a:blip r:embed="rId6" cstate="print"/>
                <a:stretch>
                  <a:fillRect/>
                </a:stretch>
              </a:blipFill>
            </p:spPr>
            <p:txBody>
              <a:bodyPr wrap="square" lIns="0" tIns="0" rIns="0" bIns="0" rtlCol="0"/>
              <a:lstStyle/>
              <a:p>
                <a:endParaRPr/>
              </a:p>
            </p:txBody>
          </p:sp>
          <p:sp>
            <p:nvSpPr>
              <p:cNvPr id="15" name="object 5"/>
              <p:cNvSpPr/>
              <p:nvPr/>
            </p:nvSpPr>
            <p:spPr>
              <a:xfrm>
                <a:off x="468185" y="4257497"/>
                <a:ext cx="1953895" cy="2087880"/>
              </a:xfrm>
              <a:custGeom>
                <a:avLst/>
                <a:gdLst/>
                <a:ahLst/>
                <a:cxnLst/>
                <a:rect l="l" t="t" r="r" b="b"/>
                <a:pathLst>
                  <a:path w="1953895" h="2087879">
                    <a:moveTo>
                      <a:pt x="0" y="2087499"/>
                    </a:moveTo>
                    <a:lnTo>
                      <a:pt x="1953514" y="2087499"/>
                    </a:lnTo>
                    <a:lnTo>
                      <a:pt x="1953514" y="0"/>
                    </a:lnTo>
                    <a:lnTo>
                      <a:pt x="0" y="0"/>
                    </a:lnTo>
                    <a:lnTo>
                      <a:pt x="0" y="2087499"/>
                    </a:lnTo>
                    <a:close/>
                  </a:path>
                </a:pathLst>
              </a:custGeom>
              <a:ln w="9525">
                <a:solidFill>
                  <a:srgbClr val="30B6FC"/>
                </a:solidFill>
              </a:ln>
            </p:spPr>
            <p:txBody>
              <a:bodyPr wrap="square" lIns="0" tIns="0" rIns="0" bIns="0" rtlCol="0"/>
              <a:lstStyle/>
              <a:p>
                <a:endParaRPr/>
              </a:p>
            </p:txBody>
          </p:sp>
          <p:sp>
            <p:nvSpPr>
              <p:cNvPr id="16" name="object 6"/>
              <p:cNvSpPr/>
              <p:nvPr/>
            </p:nvSpPr>
            <p:spPr>
              <a:xfrm>
                <a:off x="0" y="6034544"/>
                <a:ext cx="534035" cy="132715"/>
              </a:xfrm>
              <a:custGeom>
                <a:avLst/>
                <a:gdLst/>
                <a:ahLst/>
                <a:cxnLst/>
                <a:rect l="l" t="t" r="r" b="b"/>
                <a:pathLst>
                  <a:path w="534035" h="132714">
                    <a:moveTo>
                      <a:pt x="476761" y="66325"/>
                    </a:moveTo>
                    <a:lnTo>
                      <a:pt x="405371" y="107962"/>
                    </a:lnTo>
                    <a:lnTo>
                      <a:pt x="403072" y="116712"/>
                    </a:lnTo>
                    <a:lnTo>
                      <a:pt x="411022" y="130352"/>
                    </a:lnTo>
                    <a:lnTo>
                      <a:pt x="419773" y="132651"/>
                    </a:lnTo>
                    <a:lnTo>
                      <a:pt x="508970" y="80619"/>
                    </a:lnTo>
                    <a:lnTo>
                      <a:pt x="505117" y="80619"/>
                    </a:lnTo>
                    <a:lnTo>
                      <a:pt x="505117" y="78663"/>
                    </a:lnTo>
                    <a:lnTo>
                      <a:pt x="497916" y="78663"/>
                    </a:lnTo>
                    <a:lnTo>
                      <a:pt x="476761" y="66325"/>
                    </a:lnTo>
                    <a:close/>
                  </a:path>
                  <a:path w="534035" h="132714">
                    <a:moveTo>
                      <a:pt x="452275" y="52044"/>
                    </a:moveTo>
                    <a:lnTo>
                      <a:pt x="0" y="52044"/>
                    </a:lnTo>
                    <a:lnTo>
                      <a:pt x="0" y="80619"/>
                    </a:lnTo>
                    <a:lnTo>
                      <a:pt x="452253" y="80619"/>
                    </a:lnTo>
                    <a:lnTo>
                      <a:pt x="476761" y="66325"/>
                    </a:lnTo>
                    <a:lnTo>
                      <a:pt x="452275" y="52044"/>
                    </a:lnTo>
                    <a:close/>
                  </a:path>
                  <a:path w="534035" h="132714">
                    <a:moveTo>
                      <a:pt x="508973" y="52044"/>
                    </a:moveTo>
                    <a:lnTo>
                      <a:pt x="505117" y="52044"/>
                    </a:lnTo>
                    <a:lnTo>
                      <a:pt x="505117" y="80619"/>
                    </a:lnTo>
                    <a:lnTo>
                      <a:pt x="508970" y="80619"/>
                    </a:lnTo>
                    <a:lnTo>
                      <a:pt x="533463" y="66332"/>
                    </a:lnTo>
                    <a:lnTo>
                      <a:pt x="508973" y="52044"/>
                    </a:lnTo>
                    <a:close/>
                  </a:path>
                  <a:path w="534035" h="132714">
                    <a:moveTo>
                      <a:pt x="497916" y="53987"/>
                    </a:moveTo>
                    <a:lnTo>
                      <a:pt x="476761" y="66325"/>
                    </a:lnTo>
                    <a:lnTo>
                      <a:pt x="497916" y="78663"/>
                    </a:lnTo>
                    <a:lnTo>
                      <a:pt x="497916" y="53987"/>
                    </a:lnTo>
                    <a:close/>
                  </a:path>
                  <a:path w="534035" h="132714">
                    <a:moveTo>
                      <a:pt x="505117" y="53987"/>
                    </a:moveTo>
                    <a:lnTo>
                      <a:pt x="497916" y="53987"/>
                    </a:lnTo>
                    <a:lnTo>
                      <a:pt x="497916" y="78663"/>
                    </a:lnTo>
                    <a:lnTo>
                      <a:pt x="505117" y="78663"/>
                    </a:lnTo>
                    <a:lnTo>
                      <a:pt x="505117" y="53987"/>
                    </a:lnTo>
                    <a:close/>
                  </a:path>
                  <a:path w="534035" h="132714">
                    <a:moveTo>
                      <a:pt x="419773" y="0"/>
                    </a:moveTo>
                    <a:lnTo>
                      <a:pt x="411022" y="2311"/>
                    </a:lnTo>
                    <a:lnTo>
                      <a:pt x="403072" y="15938"/>
                    </a:lnTo>
                    <a:lnTo>
                      <a:pt x="405371" y="24688"/>
                    </a:lnTo>
                    <a:lnTo>
                      <a:pt x="476761" y="66325"/>
                    </a:lnTo>
                    <a:lnTo>
                      <a:pt x="497916" y="53987"/>
                    </a:lnTo>
                    <a:lnTo>
                      <a:pt x="505117" y="53987"/>
                    </a:lnTo>
                    <a:lnTo>
                      <a:pt x="505117" y="52044"/>
                    </a:lnTo>
                    <a:lnTo>
                      <a:pt x="508973" y="52044"/>
                    </a:lnTo>
                    <a:lnTo>
                      <a:pt x="419773" y="0"/>
                    </a:lnTo>
                    <a:close/>
                  </a:path>
                </a:pathLst>
              </a:custGeom>
              <a:solidFill>
                <a:srgbClr val="C00000"/>
              </a:solidFill>
            </p:spPr>
            <p:txBody>
              <a:bodyPr wrap="square" lIns="0" tIns="0" rIns="0" bIns="0" rtlCol="0"/>
              <a:lstStyle/>
              <a:p>
                <a:endParaRPr/>
              </a:p>
            </p:txBody>
          </p:sp>
          <p:sp>
            <p:nvSpPr>
              <p:cNvPr id="17" name="object 7"/>
              <p:cNvSpPr/>
              <p:nvPr/>
            </p:nvSpPr>
            <p:spPr>
              <a:xfrm>
                <a:off x="2411095" y="5395722"/>
                <a:ext cx="1551305" cy="713740"/>
              </a:xfrm>
              <a:custGeom>
                <a:avLst/>
                <a:gdLst/>
                <a:ahLst/>
                <a:cxnLst/>
                <a:rect l="l" t="t" r="r" b="b"/>
                <a:pathLst>
                  <a:path w="1551304" h="713739">
                    <a:moveTo>
                      <a:pt x="1471493" y="34334"/>
                    </a:moveTo>
                    <a:lnTo>
                      <a:pt x="0" y="687222"/>
                    </a:lnTo>
                    <a:lnTo>
                      <a:pt x="11556" y="713333"/>
                    </a:lnTo>
                    <a:lnTo>
                      <a:pt x="1482973" y="60406"/>
                    </a:lnTo>
                    <a:lnTo>
                      <a:pt x="1499554" y="37440"/>
                    </a:lnTo>
                    <a:lnTo>
                      <a:pt x="1471493" y="34334"/>
                    </a:lnTo>
                    <a:close/>
                  </a:path>
                  <a:path w="1551304" h="713739">
                    <a:moveTo>
                      <a:pt x="1537645" y="12953"/>
                    </a:moveTo>
                    <a:lnTo>
                      <a:pt x="1519682" y="12953"/>
                    </a:lnTo>
                    <a:lnTo>
                      <a:pt x="1531239" y="38988"/>
                    </a:lnTo>
                    <a:lnTo>
                      <a:pt x="1482973" y="60406"/>
                    </a:lnTo>
                    <a:lnTo>
                      <a:pt x="1455801" y="98043"/>
                    </a:lnTo>
                    <a:lnTo>
                      <a:pt x="1451229" y="104520"/>
                    </a:lnTo>
                    <a:lnTo>
                      <a:pt x="1452626" y="113410"/>
                    </a:lnTo>
                    <a:lnTo>
                      <a:pt x="1465453" y="122681"/>
                    </a:lnTo>
                    <a:lnTo>
                      <a:pt x="1474343" y="121157"/>
                    </a:lnTo>
                    <a:lnTo>
                      <a:pt x="1551305" y="14477"/>
                    </a:lnTo>
                    <a:lnTo>
                      <a:pt x="1537645" y="12953"/>
                    </a:lnTo>
                    <a:close/>
                  </a:path>
                  <a:path w="1551304" h="713739">
                    <a:moveTo>
                      <a:pt x="1499554" y="37440"/>
                    </a:moveTo>
                    <a:lnTo>
                      <a:pt x="1482973" y="60406"/>
                    </a:lnTo>
                    <a:lnTo>
                      <a:pt x="1528663" y="40131"/>
                    </a:lnTo>
                    <a:lnTo>
                      <a:pt x="1523872" y="40131"/>
                    </a:lnTo>
                    <a:lnTo>
                      <a:pt x="1499554" y="37440"/>
                    </a:lnTo>
                    <a:close/>
                  </a:path>
                  <a:path w="1551304" h="713739">
                    <a:moveTo>
                      <a:pt x="1513840" y="17652"/>
                    </a:moveTo>
                    <a:lnTo>
                      <a:pt x="1499554" y="37440"/>
                    </a:lnTo>
                    <a:lnTo>
                      <a:pt x="1523872" y="40131"/>
                    </a:lnTo>
                    <a:lnTo>
                      <a:pt x="1513840" y="17652"/>
                    </a:lnTo>
                    <a:close/>
                  </a:path>
                  <a:path w="1551304" h="713739">
                    <a:moveTo>
                      <a:pt x="1521767" y="17652"/>
                    </a:moveTo>
                    <a:lnTo>
                      <a:pt x="1513840" y="17652"/>
                    </a:lnTo>
                    <a:lnTo>
                      <a:pt x="1523872" y="40131"/>
                    </a:lnTo>
                    <a:lnTo>
                      <a:pt x="1528663" y="40131"/>
                    </a:lnTo>
                    <a:lnTo>
                      <a:pt x="1531239" y="38988"/>
                    </a:lnTo>
                    <a:lnTo>
                      <a:pt x="1521767" y="17652"/>
                    </a:lnTo>
                    <a:close/>
                  </a:path>
                  <a:path w="1551304" h="713739">
                    <a:moveTo>
                      <a:pt x="1519682" y="12953"/>
                    </a:moveTo>
                    <a:lnTo>
                      <a:pt x="1471493" y="34334"/>
                    </a:lnTo>
                    <a:lnTo>
                      <a:pt x="1499554" y="37440"/>
                    </a:lnTo>
                    <a:lnTo>
                      <a:pt x="1513840" y="17652"/>
                    </a:lnTo>
                    <a:lnTo>
                      <a:pt x="1521767" y="17652"/>
                    </a:lnTo>
                    <a:lnTo>
                      <a:pt x="1519682" y="12953"/>
                    </a:lnTo>
                    <a:close/>
                  </a:path>
                  <a:path w="1551304" h="713739">
                    <a:moveTo>
                      <a:pt x="1420495" y="0"/>
                    </a:moveTo>
                    <a:lnTo>
                      <a:pt x="1413509" y="5587"/>
                    </a:lnTo>
                    <a:lnTo>
                      <a:pt x="1411732" y="21335"/>
                    </a:lnTo>
                    <a:lnTo>
                      <a:pt x="1417446" y="28320"/>
                    </a:lnTo>
                    <a:lnTo>
                      <a:pt x="1471493" y="34334"/>
                    </a:lnTo>
                    <a:lnTo>
                      <a:pt x="1519682" y="12953"/>
                    </a:lnTo>
                    <a:lnTo>
                      <a:pt x="1537645" y="12953"/>
                    </a:lnTo>
                    <a:lnTo>
                      <a:pt x="1428369" y="761"/>
                    </a:lnTo>
                    <a:lnTo>
                      <a:pt x="1420495" y="0"/>
                    </a:lnTo>
                    <a:close/>
                  </a:path>
                </a:pathLst>
              </a:custGeom>
              <a:solidFill>
                <a:srgbClr val="00AF50"/>
              </a:solidFill>
            </p:spPr>
            <p:txBody>
              <a:bodyPr wrap="square" lIns="0" tIns="0" rIns="0" bIns="0" rtlCol="0"/>
              <a:lstStyle/>
              <a:p>
                <a:endParaRPr/>
              </a:p>
            </p:txBody>
          </p:sp>
          <p:sp>
            <p:nvSpPr>
              <p:cNvPr id="18" name="object 8"/>
              <p:cNvSpPr/>
              <p:nvPr/>
            </p:nvSpPr>
            <p:spPr>
              <a:xfrm>
                <a:off x="3962400" y="4188714"/>
                <a:ext cx="4460748" cy="2288286"/>
              </a:xfrm>
              <a:prstGeom prst="rect">
                <a:avLst/>
              </a:prstGeom>
              <a:blipFill>
                <a:blip r:embed="rId7" cstate="print"/>
                <a:stretch>
                  <a:fillRect/>
                </a:stretch>
              </a:blipFill>
            </p:spPr>
            <p:txBody>
              <a:bodyPr wrap="square" lIns="0" tIns="0" rIns="0" bIns="0" rtlCol="0"/>
              <a:lstStyle/>
              <a:p>
                <a:endParaRPr/>
              </a:p>
            </p:txBody>
          </p:sp>
        </p:grpSp>
        <p:sp>
          <p:nvSpPr>
            <p:cNvPr id="12" name="object 12"/>
            <p:cNvSpPr/>
            <p:nvPr/>
          </p:nvSpPr>
          <p:spPr>
            <a:xfrm flipV="1">
              <a:off x="5645835" y="3704987"/>
              <a:ext cx="132715" cy="676085"/>
            </a:xfrm>
            <a:custGeom>
              <a:avLst/>
              <a:gdLst/>
              <a:ahLst/>
              <a:cxnLst/>
              <a:rect l="l" t="t" r="r" b="b"/>
              <a:pathLst>
                <a:path w="132714" h="576579">
                  <a:moveTo>
                    <a:pt x="66294" y="56664"/>
                  </a:moveTo>
                  <a:lnTo>
                    <a:pt x="52070" y="81033"/>
                  </a:lnTo>
                  <a:lnTo>
                    <a:pt x="51943" y="576072"/>
                  </a:lnTo>
                  <a:lnTo>
                    <a:pt x="80518" y="576072"/>
                  </a:lnTo>
                  <a:lnTo>
                    <a:pt x="80518" y="81033"/>
                  </a:lnTo>
                  <a:lnTo>
                    <a:pt x="66294" y="56664"/>
                  </a:lnTo>
                  <a:close/>
                </a:path>
                <a:path w="132714" h="576579">
                  <a:moveTo>
                    <a:pt x="66294" y="0"/>
                  </a:moveTo>
                  <a:lnTo>
                    <a:pt x="0" y="113665"/>
                  </a:lnTo>
                  <a:lnTo>
                    <a:pt x="2286" y="122428"/>
                  </a:lnTo>
                  <a:lnTo>
                    <a:pt x="9144" y="126365"/>
                  </a:lnTo>
                  <a:lnTo>
                    <a:pt x="15875" y="130429"/>
                  </a:lnTo>
                  <a:lnTo>
                    <a:pt x="24638" y="128143"/>
                  </a:lnTo>
                  <a:lnTo>
                    <a:pt x="28575" y="121285"/>
                  </a:lnTo>
                  <a:lnTo>
                    <a:pt x="51943" y="81250"/>
                  </a:lnTo>
                  <a:lnTo>
                    <a:pt x="51943" y="28321"/>
                  </a:lnTo>
                  <a:lnTo>
                    <a:pt x="82808" y="28321"/>
                  </a:lnTo>
                  <a:lnTo>
                    <a:pt x="66294" y="0"/>
                  </a:lnTo>
                  <a:close/>
                </a:path>
                <a:path w="132714" h="576579">
                  <a:moveTo>
                    <a:pt x="82808" y="28321"/>
                  </a:moveTo>
                  <a:lnTo>
                    <a:pt x="80518" y="28321"/>
                  </a:lnTo>
                  <a:lnTo>
                    <a:pt x="80645" y="81250"/>
                  </a:lnTo>
                  <a:lnTo>
                    <a:pt x="104013" y="121285"/>
                  </a:lnTo>
                  <a:lnTo>
                    <a:pt x="107950" y="128143"/>
                  </a:lnTo>
                  <a:lnTo>
                    <a:pt x="116713" y="130429"/>
                  </a:lnTo>
                  <a:lnTo>
                    <a:pt x="123444" y="126365"/>
                  </a:lnTo>
                  <a:lnTo>
                    <a:pt x="130302" y="122428"/>
                  </a:lnTo>
                  <a:lnTo>
                    <a:pt x="132588" y="113665"/>
                  </a:lnTo>
                  <a:lnTo>
                    <a:pt x="82808" y="28321"/>
                  </a:lnTo>
                  <a:close/>
                </a:path>
                <a:path w="132714" h="576579">
                  <a:moveTo>
                    <a:pt x="80518" y="28321"/>
                  </a:moveTo>
                  <a:lnTo>
                    <a:pt x="51943" y="28321"/>
                  </a:lnTo>
                  <a:lnTo>
                    <a:pt x="51943" y="81250"/>
                  </a:lnTo>
                  <a:lnTo>
                    <a:pt x="66294" y="56664"/>
                  </a:lnTo>
                  <a:lnTo>
                    <a:pt x="53975" y="35560"/>
                  </a:lnTo>
                  <a:lnTo>
                    <a:pt x="80518" y="35560"/>
                  </a:lnTo>
                  <a:lnTo>
                    <a:pt x="80518" y="28321"/>
                  </a:lnTo>
                  <a:close/>
                </a:path>
                <a:path w="132714" h="576579">
                  <a:moveTo>
                    <a:pt x="80518" y="35560"/>
                  </a:moveTo>
                  <a:lnTo>
                    <a:pt x="78613" y="35560"/>
                  </a:lnTo>
                  <a:lnTo>
                    <a:pt x="66294" y="56664"/>
                  </a:lnTo>
                  <a:lnTo>
                    <a:pt x="80518" y="81033"/>
                  </a:lnTo>
                  <a:lnTo>
                    <a:pt x="80518" y="35560"/>
                  </a:lnTo>
                  <a:close/>
                </a:path>
                <a:path w="132714" h="576579">
                  <a:moveTo>
                    <a:pt x="78613" y="35560"/>
                  </a:moveTo>
                  <a:lnTo>
                    <a:pt x="53975" y="35560"/>
                  </a:lnTo>
                  <a:lnTo>
                    <a:pt x="66294" y="56664"/>
                  </a:lnTo>
                  <a:lnTo>
                    <a:pt x="78613" y="35560"/>
                  </a:lnTo>
                  <a:close/>
                </a:path>
              </a:pathLst>
            </a:custGeom>
            <a:solidFill>
              <a:srgbClr val="C00000"/>
            </a:solidFill>
          </p:spPr>
          <p:txBody>
            <a:bodyPr wrap="square" lIns="0" tIns="0" rIns="0" bIns="0" rtlCol="0"/>
            <a:lstStyle/>
            <a:p>
              <a:endParaRPr/>
            </a:p>
          </p:txBody>
        </p:sp>
        <p:pic>
          <p:nvPicPr>
            <p:cNvPr id="13" name="Picture 2"/>
            <p:cNvPicPr>
              <a:picLocks noChangeAspect="1" noChangeArrowheads="1"/>
            </p:cNvPicPr>
            <p:nvPr/>
          </p:nvPicPr>
          <p:blipFill rotWithShape="1">
            <a:blip r:embed="rId8">
              <a:extLst>
                <a:ext uri="{28A0092B-C50C-407E-A947-70E740481C1C}">
                  <a14:useLocalDpi xmlns:a14="http://schemas.microsoft.com/office/drawing/2010/main" val="0"/>
                </a:ext>
              </a:extLst>
            </a:blip>
            <a:srcRect l="41478" t="39814" r="41911" b="40784"/>
            <a:stretch/>
          </p:blipFill>
          <p:spPr bwMode="auto">
            <a:xfrm>
              <a:off x="4631537" y="4392947"/>
              <a:ext cx="2161309" cy="1382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3182893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10" name="object 3"/>
          <p:cNvSpPr txBox="1"/>
          <p:nvPr/>
        </p:nvSpPr>
        <p:spPr>
          <a:xfrm>
            <a:off x="548640" y="2316001"/>
            <a:ext cx="6273481" cy="1749197"/>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vert="horz" wrap="square" lIns="0" tIns="12700" rIns="0" bIns="0" rtlCol="0">
            <a:spAutoFit/>
          </a:bodyPr>
          <a:lstStyle/>
          <a:p>
            <a:pPr marL="50800" algn="just">
              <a:lnSpc>
                <a:spcPct val="100000"/>
              </a:lnSpc>
              <a:spcBef>
                <a:spcPts val="100"/>
              </a:spcBef>
            </a:pPr>
            <a:r>
              <a:rPr lang="en-US" sz="1600" spc="-10" dirty="0">
                <a:solidFill>
                  <a:schemeClr val="tx1"/>
                </a:solidFill>
                <a:latin typeface="Arial" pitchFamily="34" charset="0"/>
                <a:cs typeface="Arial" pitchFamily="34" charset="0"/>
              </a:rPr>
              <a:t>The hydraulic analysis will have errors, because of the demand coefficient </a:t>
            </a:r>
            <a:r>
              <a:rPr sz="1600" i="1" spc="-10" dirty="0" err="1">
                <a:solidFill>
                  <a:schemeClr val="tx1"/>
                </a:solidFill>
                <a:latin typeface="Arial" pitchFamily="34" charset="0"/>
                <a:cs typeface="Arial" pitchFamily="34" charset="0"/>
              </a:rPr>
              <a:t>c</a:t>
            </a:r>
            <a:r>
              <a:rPr sz="1600" i="1" spc="-15" baseline="-20833" dirty="0" err="1">
                <a:solidFill>
                  <a:schemeClr val="tx1"/>
                </a:solidFill>
                <a:latin typeface="Arial" pitchFamily="34" charset="0"/>
                <a:cs typeface="Arial" pitchFamily="34" charset="0"/>
              </a:rPr>
              <a:t>q</a:t>
            </a:r>
            <a:r>
              <a:rPr sz="1600" spc="-10" dirty="0">
                <a:solidFill>
                  <a:schemeClr val="tx1"/>
                </a:solidFill>
                <a:latin typeface="Arial" pitchFamily="34" charset="0"/>
                <a:cs typeface="Arial" pitchFamily="34" charset="0"/>
              </a:rPr>
              <a:t>(</a:t>
            </a:r>
            <a:r>
              <a:rPr sz="1600" i="1" spc="-10" dirty="0">
                <a:solidFill>
                  <a:schemeClr val="tx1"/>
                </a:solidFill>
                <a:latin typeface="Arial" pitchFamily="34" charset="0"/>
                <a:cs typeface="Arial" pitchFamily="34" charset="0"/>
              </a:rPr>
              <a:t>t</a:t>
            </a:r>
            <a:r>
              <a:rPr sz="1600" spc="-10" dirty="0">
                <a:solidFill>
                  <a:schemeClr val="tx1"/>
                </a:solidFill>
                <a:latin typeface="Arial" pitchFamily="34" charset="0"/>
                <a:cs typeface="Arial" pitchFamily="34" charset="0"/>
              </a:rPr>
              <a:t>) </a:t>
            </a:r>
            <a:r>
              <a:rPr sz="1600" dirty="0">
                <a:solidFill>
                  <a:schemeClr val="tx1"/>
                </a:solidFill>
                <a:latin typeface="Arial" pitchFamily="34" charset="0"/>
                <a:cs typeface="Arial" pitchFamily="34" charset="0"/>
              </a:rPr>
              <a:t>= </a:t>
            </a:r>
            <a:r>
              <a:rPr sz="1600" b="1" spc="-5" dirty="0">
                <a:solidFill>
                  <a:schemeClr val="tx1"/>
                </a:solidFill>
                <a:latin typeface="Arial" pitchFamily="34" charset="0"/>
                <a:cs typeface="Arial" pitchFamily="34" charset="0"/>
              </a:rPr>
              <a:t>1.3</a:t>
            </a:r>
            <a:r>
              <a:rPr sz="1600" spc="-5" dirty="0">
                <a:solidFill>
                  <a:schemeClr val="tx1"/>
                </a:solidFill>
                <a:latin typeface="Arial" pitchFamily="34" charset="0"/>
                <a:cs typeface="Arial" pitchFamily="34" charset="0"/>
              </a:rPr>
              <a:t>,</a:t>
            </a:r>
            <a:r>
              <a:rPr sz="1600" spc="375" dirty="0">
                <a:solidFill>
                  <a:schemeClr val="tx1"/>
                </a:solidFill>
                <a:latin typeface="Arial" pitchFamily="34" charset="0"/>
                <a:cs typeface="Arial" pitchFamily="34" charset="0"/>
              </a:rPr>
              <a:t> </a:t>
            </a:r>
            <a:r>
              <a:rPr lang="en-US" sz="1600" spc="-15" dirty="0">
                <a:solidFill>
                  <a:schemeClr val="tx1"/>
                </a:solidFill>
                <a:latin typeface="Arial" pitchFamily="34" charset="0"/>
                <a:cs typeface="Arial" pitchFamily="34" charset="0"/>
              </a:rPr>
              <a:t>which imply a demand 30% greater than the medium regime.  </a:t>
            </a:r>
            <a:endParaRPr lang="en-US" sz="1600" dirty="0">
              <a:solidFill>
                <a:schemeClr val="tx1"/>
              </a:solidFill>
              <a:latin typeface="Arial" pitchFamily="34" charset="0"/>
              <a:cs typeface="Arial" pitchFamily="34" charset="0"/>
            </a:endParaRPr>
          </a:p>
          <a:p>
            <a:pPr marL="50800" algn="just">
              <a:lnSpc>
                <a:spcPct val="100000"/>
              </a:lnSpc>
              <a:spcBef>
                <a:spcPts val="100"/>
              </a:spcBef>
            </a:pPr>
            <a:r>
              <a:rPr lang="en-US" sz="1600" spc="-5" dirty="0">
                <a:solidFill>
                  <a:schemeClr val="tx1"/>
                </a:solidFill>
                <a:latin typeface="Arial" pitchFamily="34" charset="0"/>
                <a:cs typeface="Arial" pitchFamily="34" charset="0"/>
              </a:rPr>
              <a:t>In this case is necessary to identify the pressure deficit in the network (the most disadvantaged consumer)	and to increase the Total Head at the reservoir.</a:t>
            </a:r>
            <a:r>
              <a:rPr sz="1600" spc="-15" dirty="0">
                <a:solidFill>
                  <a:schemeClr val="tx1"/>
                </a:solidFill>
                <a:latin typeface="Arial" pitchFamily="34" charset="0"/>
                <a:cs typeface="Arial" pitchFamily="34" charset="0"/>
              </a:rPr>
              <a:t> </a:t>
            </a:r>
            <a:r>
              <a:rPr lang="en-US" sz="1600" spc="-15" dirty="0">
                <a:solidFill>
                  <a:schemeClr val="tx1"/>
                </a:solidFill>
                <a:latin typeface="Arial" pitchFamily="34" charset="0"/>
                <a:cs typeface="Arial" pitchFamily="34" charset="0"/>
              </a:rPr>
              <a:t>After this, a new run of the network will be ok - </a:t>
            </a:r>
            <a:r>
              <a:rPr sz="1600" i="1" spc="-5" dirty="0">
                <a:solidFill>
                  <a:schemeClr val="tx1"/>
                </a:solidFill>
                <a:latin typeface="Arial" pitchFamily="34" charset="0"/>
                <a:cs typeface="Arial" pitchFamily="34" charset="0"/>
              </a:rPr>
              <a:t>Run </a:t>
            </a:r>
            <a:r>
              <a:rPr sz="1600" i="1" dirty="0">
                <a:solidFill>
                  <a:schemeClr val="tx1"/>
                </a:solidFill>
                <a:latin typeface="Arial" pitchFamily="34" charset="0"/>
                <a:cs typeface="Arial" pitchFamily="34" charset="0"/>
              </a:rPr>
              <a:t>was</a:t>
            </a:r>
            <a:r>
              <a:rPr sz="1600" i="1" spc="120" dirty="0">
                <a:solidFill>
                  <a:schemeClr val="tx1"/>
                </a:solidFill>
                <a:latin typeface="Arial" pitchFamily="34" charset="0"/>
                <a:cs typeface="Arial" pitchFamily="34" charset="0"/>
              </a:rPr>
              <a:t> </a:t>
            </a:r>
            <a:r>
              <a:rPr sz="1600" i="1" spc="-10" dirty="0">
                <a:solidFill>
                  <a:schemeClr val="tx1"/>
                </a:solidFill>
                <a:latin typeface="Arial" pitchFamily="34" charset="0"/>
                <a:cs typeface="Arial" pitchFamily="34" charset="0"/>
              </a:rPr>
              <a:t>succesful.</a:t>
            </a:r>
            <a:endParaRPr sz="1600" dirty="0">
              <a:solidFill>
                <a:schemeClr val="tx1"/>
              </a:solidFill>
              <a:latin typeface="Arial" pitchFamily="34" charset="0"/>
              <a:cs typeface="Arial" pitchFamily="34" charset="0"/>
            </a:endParaRPr>
          </a:p>
        </p:txBody>
      </p:sp>
      <p:pic>
        <p:nvPicPr>
          <p:cNvPr id="11" name="Picture 2"/>
          <p:cNvPicPr>
            <a:picLocks noChangeAspect="1" noChangeArrowheads="1"/>
          </p:cNvPicPr>
          <p:nvPr/>
        </p:nvPicPr>
        <p:blipFill rotWithShape="1">
          <a:blip r:embed="rId6">
            <a:extLst>
              <a:ext uri="{28A0092B-C50C-407E-A947-70E740481C1C}">
                <a14:useLocalDpi xmlns:a14="http://schemas.microsoft.com/office/drawing/2010/main" val="0"/>
              </a:ext>
            </a:extLst>
          </a:blip>
          <a:srcRect l="55310" t="17370" r="27258" b="23038"/>
          <a:stretch/>
        </p:blipFill>
        <p:spPr bwMode="auto">
          <a:xfrm>
            <a:off x="8823780" y="1818590"/>
            <a:ext cx="1823818"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096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10" name="object 3"/>
          <p:cNvSpPr txBox="1"/>
          <p:nvPr/>
        </p:nvSpPr>
        <p:spPr>
          <a:xfrm>
            <a:off x="1675519" y="1394528"/>
            <a:ext cx="9192669" cy="566822"/>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vert="horz" wrap="square" lIns="0" tIns="12700" rIns="0" bIns="0" rtlCol="0">
            <a:spAutoFit/>
          </a:bodyPr>
          <a:lstStyle/>
          <a:p>
            <a:pPr marL="12700">
              <a:lnSpc>
                <a:spcPct val="100000"/>
              </a:lnSpc>
              <a:spcBef>
                <a:spcPts val="100"/>
              </a:spcBef>
            </a:pPr>
            <a:r>
              <a:rPr lang="en-US" sz="1800" spc="-10" dirty="0">
                <a:latin typeface="Calibri"/>
                <a:cs typeface="Calibri"/>
              </a:rPr>
              <a:t>	Data can be saved as </a:t>
            </a:r>
            <a:r>
              <a:rPr lang="en-US" sz="1800" b="1" spc="-10" dirty="0">
                <a:latin typeface="Calibri"/>
                <a:cs typeface="Calibri"/>
              </a:rPr>
              <a:t>Table </a:t>
            </a:r>
            <a:r>
              <a:rPr sz="1800" spc="-20" dirty="0">
                <a:solidFill>
                  <a:srgbClr val="073D86"/>
                </a:solidFill>
                <a:latin typeface="Calibri"/>
                <a:cs typeface="Calibri"/>
              </a:rPr>
              <a:t>(</a:t>
            </a:r>
            <a:r>
              <a:rPr sz="1800" b="1" i="1" spc="-20" dirty="0">
                <a:solidFill>
                  <a:srgbClr val="C00000"/>
                </a:solidFill>
                <a:latin typeface="Calibri"/>
                <a:cs typeface="Calibri"/>
              </a:rPr>
              <a:t>Toolbar</a:t>
            </a:r>
            <a:r>
              <a:rPr sz="1800" spc="-20" dirty="0">
                <a:solidFill>
                  <a:srgbClr val="C00000"/>
                </a:solidFill>
                <a:latin typeface="Calibri"/>
                <a:cs typeface="Calibri"/>
              </a:rPr>
              <a:t>/ </a:t>
            </a:r>
            <a:r>
              <a:rPr sz="1800" b="1" i="1" spc="-25" dirty="0">
                <a:solidFill>
                  <a:srgbClr val="C00000"/>
                </a:solidFill>
                <a:latin typeface="Calibri"/>
                <a:cs typeface="Calibri"/>
              </a:rPr>
              <a:t>Table</a:t>
            </a:r>
            <a:r>
              <a:rPr sz="1800" spc="-25" dirty="0">
                <a:solidFill>
                  <a:srgbClr val="C00000"/>
                </a:solidFill>
                <a:latin typeface="Calibri"/>
                <a:cs typeface="Calibri"/>
              </a:rPr>
              <a:t>/ </a:t>
            </a:r>
            <a:r>
              <a:rPr sz="1800" spc="-10" dirty="0">
                <a:solidFill>
                  <a:srgbClr val="C00000"/>
                </a:solidFill>
                <a:latin typeface="Calibri"/>
                <a:cs typeface="Calibri"/>
              </a:rPr>
              <a:t>editorul </a:t>
            </a:r>
            <a:r>
              <a:rPr sz="1800" b="1" i="1" spc="-30" dirty="0">
                <a:solidFill>
                  <a:srgbClr val="C00000"/>
                </a:solidFill>
                <a:latin typeface="Calibri"/>
                <a:cs typeface="Calibri"/>
              </a:rPr>
              <a:t>Table </a:t>
            </a:r>
            <a:r>
              <a:rPr sz="1800" b="1" i="1" dirty="0">
                <a:solidFill>
                  <a:srgbClr val="C00000"/>
                </a:solidFill>
                <a:latin typeface="Calibri"/>
                <a:cs typeface="Calibri"/>
              </a:rPr>
              <a:t>Selection</a:t>
            </a:r>
            <a:r>
              <a:rPr sz="1800" dirty="0">
                <a:solidFill>
                  <a:srgbClr val="C00000"/>
                </a:solidFill>
                <a:latin typeface="Calibri"/>
                <a:cs typeface="Calibri"/>
              </a:rPr>
              <a:t>/ </a:t>
            </a:r>
            <a:r>
              <a:rPr sz="1800" i="1" spc="-5" dirty="0">
                <a:solidFill>
                  <a:srgbClr val="C00000"/>
                </a:solidFill>
                <a:latin typeface="Calibri"/>
                <a:cs typeface="Calibri"/>
              </a:rPr>
              <a:t>select</a:t>
            </a:r>
            <a:r>
              <a:rPr sz="1800" i="1" spc="135" dirty="0">
                <a:solidFill>
                  <a:srgbClr val="C00000"/>
                </a:solidFill>
                <a:latin typeface="Calibri"/>
                <a:cs typeface="Calibri"/>
              </a:rPr>
              <a:t> </a:t>
            </a:r>
            <a:r>
              <a:rPr sz="1800" i="1" spc="-5" dirty="0">
                <a:solidFill>
                  <a:srgbClr val="C00000"/>
                </a:solidFill>
                <a:latin typeface="Calibri"/>
                <a:cs typeface="Calibri"/>
              </a:rPr>
              <a:t>all</a:t>
            </a:r>
            <a:r>
              <a:rPr sz="1800" spc="-5" dirty="0">
                <a:solidFill>
                  <a:srgbClr val="C00000"/>
                </a:solidFill>
                <a:latin typeface="Calibri"/>
                <a:cs typeface="Calibri"/>
              </a:rPr>
              <a:t>/</a:t>
            </a:r>
            <a:r>
              <a:rPr lang="en-US" dirty="0">
                <a:latin typeface="Calibri"/>
                <a:cs typeface="Calibri"/>
              </a:rPr>
              <a:t> </a:t>
            </a:r>
            <a:r>
              <a:rPr sz="1800" b="1" i="1" spc="-10" dirty="0">
                <a:solidFill>
                  <a:srgbClr val="C00000"/>
                </a:solidFill>
                <a:latin typeface="Calibri"/>
                <a:cs typeface="Calibri"/>
              </a:rPr>
              <a:t>Edit</a:t>
            </a:r>
            <a:r>
              <a:rPr sz="1800" spc="-10" dirty="0">
                <a:solidFill>
                  <a:srgbClr val="C00000"/>
                </a:solidFill>
                <a:latin typeface="Calibri"/>
                <a:cs typeface="Calibri"/>
              </a:rPr>
              <a:t>/ </a:t>
            </a:r>
            <a:r>
              <a:rPr sz="1800" b="1" i="1" spc="-5" dirty="0">
                <a:solidFill>
                  <a:srgbClr val="C00000"/>
                </a:solidFill>
                <a:latin typeface="Calibri"/>
                <a:cs typeface="Calibri"/>
              </a:rPr>
              <a:t>Copy </a:t>
            </a:r>
            <a:r>
              <a:rPr sz="1800" b="1" i="1" spc="-15" dirty="0">
                <a:solidFill>
                  <a:srgbClr val="C00000"/>
                </a:solidFill>
                <a:latin typeface="Calibri"/>
                <a:cs typeface="Calibri"/>
              </a:rPr>
              <a:t>to </a:t>
            </a:r>
            <a:r>
              <a:rPr sz="1800" b="1" i="1" dirty="0">
                <a:solidFill>
                  <a:srgbClr val="C00000"/>
                </a:solidFill>
                <a:latin typeface="Calibri"/>
                <a:cs typeface="Calibri"/>
              </a:rPr>
              <a:t>Clipboard </a:t>
            </a:r>
            <a:r>
              <a:rPr lang="en-US" sz="1800" dirty="0">
                <a:latin typeface="Calibri"/>
                <a:cs typeface="Calibri"/>
              </a:rPr>
              <a:t>then </a:t>
            </a:r>
            <a:r>
              <a:rPr sz="1800" i="1" spc="-15" dirty="0">
                <a:solidFill>
                  <a:srgbClr val="FF0000"/>
                </a:solidFill>
                <a:latin typeface="Calibri"/>
                <a:cs typeface="Calibri"/>
              </a:rPr>
              <a:t>paste</a:t>
            </a:r>
            <a:r>
              <a:rPr sz="1800" i="1" spc="-15" dirty="0">
                <a:latin typeface="Calibri"/>
                <a:cs typeface="Calibri"/>
              </a:rPr>
              <a:t> </a:t>
            </a:r>
            <a:r>
              <a:rPr lang="en-US" sz="1800" spc="-5" dirty="0">
                <a:latin typeface="Calibri"/>
                <a:cs typeface="Calibri"/>
              </a:rPr>
              <a:t>in</a:t>
            </a:r>
            <a:r>
              <a:rPr sz="1800" spc="-5" dirty="0">
                <a:latin typeface="Calibri"/>
                <a:cs typeface="Calibri"/>
              </a:rPr>
              <a:t> </a:t>
            </a:r>
            <a:r>
              <a:rPr sz="1800" spc="-10" dirty="0">
                <a:latin typeface="Calibri"/>
                <a:cs typeface="Calibri"/>
              </a:rPr>
              <a:t>Excel).</a:t>
            </a:r>
            <a:endParaRPr sz="1800" dirty="0">
              <a:latin typeface="Calibri"/>
              <a:cs typeface="Calibri"/>
            </a:endParaRPr>
          </a:p>
        </p:txBody>
      </p:sp>
      <p:grpSp>
        <p:nvGrpSpPr>
          <p:cNvPr id="11" name="object 4"/>
          <p:cNvGrpSpPr/>
          <p:nvPr/>
        </p:nvGrpSpPr>
        <p:grpSpPr>
          <a:xfrm>
            <a:off x="3019698" y="2429903"/>
            <a:ext cx="6379021" cy="4173093"/>
            <a:chOff x="97979" y="1636902"/>
            <a:chExt cx="8179434" cy="5147945"/>
          </a:xfrm>
        </p:grpSpPr>
        <p:sp>
          <p:nvSpPr>
            <p:cNvPr id="12" name="object 5"/>
            <p:cNvSpPr/>
            <p:nvPr/>
          </p:nvSpPr>
          <p:spPr>
            <a:xfrm>
              <a:off x="431546" y="1636902"/>
              <a:ext cx="3105150" cy="2919349"/>
            </a:xfrm>
            <a:prstGeom prst="rect">
              <a:avLst/>
            </a:prstGeom>
            <a:blipFill>
              <a:blip r:embed="rId6" cstate="print"/>
              <a:stretch>
                <a:fillRect/>
              </a:stretch>
            </a:blipFill>
          </p:spPr>
          <p:txBody>
            <a:bodyPr wrap="square" lIns="0" tIns="0" rIns="0" bIns="0" rtlCol="0"/>
            <a:lstStyle/>
            <a:p>
              <a:endParaRPr/>
            </a:p>
          </p:txBody>
        </p:sp>
        <p:sp>
          <p:nvSpPr>
            <p:cNvPr id="13" name="object 6"/>
            <p:cNvSpPr/>
            <p:nvPr/>
          </p:nvSpPr>
          <p:spPr>
            <a:xfrm>
              <a:off x="107504" y="3501008"/>
              <a:ext cx="3162300" cy="3143250"/>
            </a:xfrm>
            <a:prstGeom prst="rect">
              <a:avLst/>
            </a:prstGeom>
            <a:blipFill>
              <a:blip r:embed="rId7" cstate="print"/>
              <a:stretch>
                <a:fillRect/>
              </a:stretch>
            </a:blipFill>
          </p:spPr>
          <p:txBody>
            <a:bodyPr wrap="square" lIns="0" tIns="0" rIns="0" bIns="0" rtlCol="0"/>
            <a:lstStyle/>
            <a:p>
              <a:endParaRPr/>
            </a:p>
          </p:txBody>
        </p:sp>
        <p:sp>
          <p:nvSpPr>
            <p:cNvPr id="14" name="object 7"/>
            <p:cNvSpPr/>
            <p:nvPr/>
          </p:nvSpPr>
          <p:spPr>
            <a:xfrm>
              <a:off x="102741" y="3496246"/>
              <a:ext cx="3171825" cy="3152775"/>
            </a:xfrm>
            <a:custGeom>
              <a:avLst/>
              <a:gdLst/>
              <a:ahLst/>
              <a:cxnLst/>
              <a:rect l="l" t="t" r="r" b="b"/>
              <a:pathLst>
                <a:path w="3171825" h="3152775">
                  <a:moveTo>
                    <a:pt x="0" y="3152775"/>
                  </a:moveTo>
                  <a:lnTo>
                    <a:pt x="3171825" y="3152775"/>
                  </a:lnTo>
                  <a:lnTo>
                    <a:pt x="3171825" y="0"/>
                  </a:lnTo>
                  <a:lnTo>
                    <a:pt x="0" y="0"/>
                  </a:lnTo>
                  <a:lnTo>
                    <a:pt x="0" y="3152775"/>
                  </a:lnTo>
                  <a:close/>
                </a:path>
              </a:pathLst>
            </a:custGeom>
            <a:ln w="9525">
              <a:solidFill>
                <a:srgbClr val="0066FF"/>
              </a:solidFill>
            </a:ln>
          </p:spPr>
          <p:txBody>
            <a:bodyPr wrap="square" lIns="0" tIns="0" rIns="0" bIns="0" rtlCol="0"/>
            <a:lstStyle/>
            <a:p>
              <a:endParaRPr/>
            </a:p>
          </p:txBody>
        </p:sp>
        <p:sp>
          <p:nvSpPr>
            <p:cNvPr id="15" name="object 8"/>
            <p:cNvSpPr/>
            <p:nvPr/>
          </p:nvSpPr>
          <p:spPr>
            <a:xfrm>
              <a:off x="395541" y="4365117"/>
              <a:ext cx="1368425" cy="360045"/>
            </a:xfrm>
            <a:custGeom>
              <a:avLst/>
              <a:gdLst/>
              <a:ahLst/>
              <a:cxnLst/>
              <a:rect l="l" t="t" r="r" b="b"/>
              <a:pathLst>
                <a:path w="1368425" h="360045">
                  <a:moveTo>
                    <a:pt x="0" y="179958"/>
                  </a:moveTo>
                  <a:lnTo>
                    <a:pt x="13897" y="143712"/>
                  </a:lnTo>
                  <a:lnTo>
                    <a:pt x="53756" y="109942"/>
                  </a:lnTo>
                  <a:lnTo>
                    <a:pt x="116826" y="79374"/>
                  </a:lnTo>
                  <a:lnTo>
                    <a:pt x="156205" y="65519"/>
                  </a:lnTo>
                  <a:lnTo>
                    <a:pt x="200356" y="52736"/>
                  </a:lnTo>
                  <a:lnTo>
                    <a:pt x="248935" y="41117"/>
                  </a:lnTo>
                  <a:lnTo>
                    <a:pt x="301597" y="30753"/>
                  </a:lnTo>
                  <a:lnTo>
                    <a:pt x="357998" y="21735"/>
                  </a:lnTo>
                  <a:lnTo>
                    <a:pt x="417796" y="14152"/>
                  </a:lnTo>
                  <a:lnTo>
                    <a:pt x="480647" y="8096"/>
                  </a:lnTo>
                  <a:lnTo>
                    <a:pt x="546205" y="3659"/>
                  </a:lnTo>
                  <a:lnTo>
                    <a:pt x="614128" y="929"/>
                  </a:lnTo>
                  <a:lnTo>
                    <a:pt x="684072" y="0"/>
                  </a:lnTo>
                  <a:lnTo>
                    <a:pt x="754020" y="929"/>
                  </a:lnTo>
                  <a:lnTo>
                    <a:pt x="821945" y="3659"/>
                  </a:lnTo>
                  <a:lnTo>
                    <a:pt x="887504" y="8096"/>
                  </a:lnTo>
                  <a:lnTo>
                    <a:pt x="950353" y="14152"/>
                  </a:lnTo>
                  <a:lnTo>
                    <a:pt x="1010149" y="21735"/>
                  </a:lnTo>
                  <a:lnTo>
                    <a:pt x="1066547" y="30753"/>
                  </a:lnTo>
                  <a:lnTo>
                    <a:pt x="1119205" y="41117"/>
                  </a:lnTo>
                  <a:lnTo>
                    <a:pt x="1167779" y="52736"/>
                  </a:lnTo>
                  <a:lnTo>
                    <a:pt x="1211925" y="65519"/>
                  </a:lnTo>
                  <a:lnTo>
                    <a:pt x="1251299" y="79375"/>
                  </a:lnTo>
                  <a:lnTo>
                    <a:pt x="1314360" y="109942"/>
                  </a:lnTo>
                  <a:lnTo>
                    <a:pt x="1354212" y="143712"/>
                  </a:lnTo>
                  <a:lnTo>
                    <a:pt x="1368107" y="179958"/>
                  </a:lnTo>
                  <a:lnTo>
                    <a:pt x="1364576" y="198368"/>
                  </a:lnTo>
                  <a:lnTo>
                    <a:pt x="1337359" y="233504"/>
                  </a:lnTo>
                  <a:lnTo>
                    <a:pt x="1285559" y="265790"/>
                  </a:lnTo>
                  <a:lnTo>
                    <a:pt x="1211925" y="294503"/>
                  </a:lnTo>
                  <a:lnTo>
                    <a:pt x="1167779" y="307292"/>
                  </a:lnTo>
                  <a:lnTo>
                    <a:pt x="1119205" y="318916"/>
                  </a:lnTo>
                  <a:lnTo>
                    <a:pt x="1066547" y="329284"/>
                  </a:lnTo>
                  <a:lnTo>
                    <a:pt x="1010149" y="338306"/>
                  </a:lnTo>
                  <a:lnTo>
                    <a:pt x="950353" y="345890"/>
                  </a:lnTo>
                  <a:lnTo>
                    <a:pt x="887504" y="351947"/>
                  </a:lnTo>
                  <a:lnTo>
                    <a:pt x="821945" y="356385"/>
                  </a:lnTo>
                  <a:lnTo>
                    <a:pt x="754020" y="359115"/>
                  </a:lnTo>
                  <a:lnTo>
                    <a:pt x="684072" y="360044"/>
                  </a:lnTo>
                  <a:lnTo>
                    <a:pt x="614128" y="359115"/>
                  </a:lnTo>
                  <a:lnTo>
                    <a:pt x="546205" y="356385"/>
                  </a:lnTo>
                  <a:lnTo>
                    <a:pt x="480647" y="351947"/>
                  </a:lnTo>
                  <a:lnTo>
                    <a:pt x="417796" y="345890"/>
                  </a:lnTo>
                  <a:lnTo>
                    <a:pt x="357998" y="338306"/>
                  </a:lnTo>
                  <a:lnTo>
                    <a:pt x="301597" y="329284"/>
                  </a:lnTo>
                  <a:lnTo>
                    <a:pt x="248935" y="318916"/>
                  </a:lnTo>
                  <a:lnTo>
                    <a:pt x="200356" y="307292"/>
                  </a:lnTo>
                  <a:lnTo>
                    <a:pt x="156205" y="294503"/>
                  </a:lnTo>
                  <a:lnTo>
                    <a:pt x="116826" y="280638"/>
                  </a:lnTo>
                  <a:lnTo>
                    <a:pt x="53756" y="250049"/>
                  </a:lnTo>
                  <a:lnTo>
                    <a:pt x="13897" y="216247"/>
                  </a:lnTo>
                  <a:lnTo>
                    <a:pt x="0" y="179958"/>
                  </a:lnTo>
                  <a:close/>
                </a:path>
              </a:pathLst>
            </a:custGeom>
            <a:ln w="25400">
              <a:solidFill>
                <a:srgbClr val="0066FF"/>
              </a:solidFill>
            </a:ln>
          </p:spPr>
          <p:txBody>
            <a:bodyPr wrap="square" lIns="0" tIns="0" rIns="0" bIns="0" rtlCol="0"/>
            <a:lstStyle/>
            <a:p>
              <a:endParaRPr/>
            </a:p>
          </p:txBody>
        </p:sp>
        <p:sp>
          <p:nvSpPr>
            <p:cNvPr id="16" name="object 9"/>
            <p:cNvSpPr/>
            <p:nvPr/>
          </p:nvSpPr>
          <p:spPr>
            <a:xfrm>
              <a:off x="384289" y="6309271"/>
              <a:ext cx="371475" cy="468630"/>
            </a:xfrm>
            <a:custGeom>
              <a:avLst/>
              <a:gdLst/>
              <a:ahLst/>
              <a:cxnLst/>
              <a:rect l="l" t="t" r="r" b="b"/>
              <a:pathLst>
                <a:path w="371475" h="468629">
                  <a:moveTo>
                    <a:pt x="336351" y="44632"/>
                  </a:moveTo>
                  <a:lnTo>
                    <a:pt x="309996" y="55097"/>
                  </a:lnTo>
                  <a:lnTo>
                    <a:pt x="0" y="450667"/>
                  </a:lnTo>
                  <a:lnTo>
                    <a:pt x="22491" y="468293"/>
                  </a:lnTo>
                  <a:lnTo>
                    <a:pt x="332488" y="72724"/>
                  </a:lnTo>
                  <a:lnTo>
                    <a:pt x="336351" y="44632"/>
                  </a:lnTo>
                  <a:close/>
                </a:path>
                <a:path w="371475" h="468629">
                  <a:moveTo>
                    <a:pt x="369466" y="13500"/>
                  </a:moveTo>
                  <a:lnTo>
                    <a:pt x="342595" y="13500"/>
                  </a:lnTo>
                  <a:lnTo>
                    <a:pt x="365086" y="31127"/>
                  </a:lnTo>
                  <a:lnTo>
                    <a:pt x="332488" y="72724"/>
                  </a:lnTo>
                  <a:lnTo>
                    <a:pt x="325094" y="126504"/>
                  </a:lnTo>
                  <a:lnTo>
                    <a:pt x="330555" y="133718"/>
                  </a:lnTo>
                  <a:lnTo>
                    <a:pt x="346189" y="135864"/>
                  </a:lnTo>
                  <a:lnTo>
                    <a:pt x="353402" y="130403"/>
                  </a:lnTo>
                  <a:lnTo>
                    <a:pt x="369466" y="13500"/>
                  </a:lnTo>
                  <a:close/>
                </a:path>
                <a:path w="371475" h="468629">
                  <a:moveTo>
                    <a:pt x="371322" y="0"/>
                  </a:moveTo>
                  <a:lnTo>
                    <a:pt x="248996" y="48577"/>
                  </a:lnTo>
                  <a:lnTo>
                    <a:pt x="245414" y="56883"/>
                  </a:lnTo>
                  <a:lnTo>
                    <a:pt x="251231" y="71551"/>
                  </a:lnTo>
                  <a:lnTo>
                    <a:pt x="259537" y="75133"/>
                  </a:lnTo>
                  <a:lnTo>
                    <a:pt x="309996" y="55097"/>
                  </a:lnTo>
                  <a:lnTo>
                    <a:pt x="342595" y="13500"/>
                  </a:lnTo>
                  <a:lnTo>
                    <a:pt x="369466" y="13500"/>
                  </a:lnTo>
                  <a:lnTo>
                    <a:pt x="371322" y="0"/>
                  </a:lnTo>
                  <a:close/>
                </a:path>
                <a:path w="371475" h="468629">
                  <a:moveTo>
                    <a:pt x="351361" y="20370"/>
                  </a:moveTo>
                  <a:lnTo>
                    <a:pt x="339686" y="20370"/>
                  </a:lnTo>
                  <a:lnTo>
                    <a:pt x="359105" y="35598"/>
                  </a:lnTo>
                  <a:lnTo>
                    <a:pt x="336351" y="44632"/>
                  </a:lnTo>
                  <a:lnTo>
                    <a:pt x="332488" y="72724"/>
                  </a:lnTo>
                  <a:lnTo>
                    <a:pt x="365086" y="31127"/>
                  </a:lnTo>
                  <a:lnTo>
                    <a:pt x="351361" y="20370"/>
                  </a:lnTo>
                  <a:close/>
                </a:path>
                <a:path w="371475" h="468629">
                  <a:moveTo>
                    <a:pt x="342595" y="13500"/>
                  </a:moveTo>
                  <a:lnTo>
                    <a:pt x="309996" y="55097"/>
                  </a:lnTo>
                  <a:lnTo>
                    <a:pt x="336351" y="44632"/>
                  </a:lnTo>
                  <a:lnTo>
                    <a:pt x="339686" y="20370"/>
                  </a:lnTo>
                  <a:lnTo>
                    <a:pt x="351361" y="20370"/>
                  </a:lnTo>
                  <a:lnTo>
                    <a:pt x="342595" y="13500"/>
                  </a:lnTo>
                  <a:close/>
                </a:path>
                <a:path w="371475" h="468629">
                  <a:moveTo>
                    <a:pt x="339686" y="20370"/>
                  </a:moveTo>
                  <a:lnTo>
                    <a:pt x="336351" y="44632"/>
                  </a:lnTo>
                  <a:lnTo>
                    <a:pt x="359105" y="35598"/>
                  </a:lnTo>
                  <a:lnTo>
                    <a:pt x="339686" y="20370"/>
                  </a:lnTo>
                  <a:close/>
                </a:path>
              </a:pathLst>
            </a:custGeom>
            <a:solidFill>
              <a:srgbClr val="0066FF"/>
            </a:solidFill>
          </p:spPr>
          <p:txBody>
            <a:bodyPr wrap="square" lIns="0" tIns="0" rIns="0" bIns="0" rtlCol="0"/>
            <a:lstStyle/>
            <a:p>
              <a:endParaRPr/>
            </a:p>
          </p:txBody>
        </p:sp>
        <p:sp>
          <p:nvSpPr>
            <p:cNvPr id="17" name="object 10"/>
            <p:cNvSpPr/>
            <p:nvPr/>
          </p:nvSpPr>
          <p:spPr>
            <a:xfrm>
              <a:off x="179514" y="3789045"/>
              <a:ext cx="2376805" cy="1080135"/>
            </a:xfrm>
            <a:custGeom>
              <a:avLst/>
              <a:gdLst/>
              <a:ahLst/>
              <a:cxnLst/>
              <a:rect l="l" t="t" r="r" b="b"/>
              <a:pathLst>
                <a:path w="2376805" h="1080135">
                  <a:moveTo>
                    <a:pt x="0" y="179958"/>
                  </a:moveTo>
                  <a:lnTo>
                    <a:pt x="6656" y="138719"/>
                  </a:lnTo>
                  <a:lnTo>
                    <a:pt x="25616" y="100850"/>
                  </a:lnTo>
                  <a:lnTo>
                    <a:pt x="55368" y="67435"/>
                  </a:lnTo>
                  <a:lnTo>
                    <a:pt x="94399" y="39558"/>
                  </a:lnTo>
                  <a:lnTo>
                    <a:pt x="141194" y="18304"/>
                  </a:lnTo>
                  <a:lnTo>
                    <a:pt x="194243" y="4756"/>
                  </a:lnTo>
                  <a:lnTo>
                    <a:pt x="252031" y="0"/>
                  </a:lnTo>
                  <a:lnTo>
                    <a:pt x="309814" y="4756"/>
                  </a:lnTo>
                  <a:lnTo>
                    <a:pt x="362859" y="18304"/>
                  </a:lnTo>
                  <a:lnTo>
                    <a:pt x="409653" y="39558"/>
                  </a:lnTo>
                  <a:lnTo>
                    <a:pt x="448682" y="67435"/>
                  </a:lnTo>
                  <a:lnTo>
                    <a:pt x="478433" y="100850"/>
                  </a:lnTo>
                  <a:lnTo>
                    <a:pt x="497393" y="138719"/>
                  </a:lnTo>
                  <a:lnTo>
                    <a:pt x="504050" y="179958"/>
                  </a:lnTo>
                  <a:lnTo>
                    <a:pt x="497393" y="221245"/>
                  </a:lnTo>
                  <a:lnTo>
                    <a:pt x="478433" y="259148"/>
                  </a:lnTo>
                  <a:lnTo>
                    <a:pt x="448682" y="292586"/>
                  </a:lnTo>
                  <a:lnTo>
                    <a:pt x="409653" y="320476"/>
                  </a:lnTo>
                  <a:lnTo>
                    <a:pt x="362859" y="341737"/>
                  </a:lnTo>
                  <a:lnTo>
                    <a:pt x="309814" y="355287"/>
                  </a:lnTo>
                  <a:lnTo>
                    <a:pt x="252031" y="360044"/>
                  </a:lnTo>
                  <a:lnTo>
                    <a:pt x="194243" y="355287"/>
                  </a:lnTo>
                  <a:lnTo>
                    <a:pt x="141194" y="341737"/>
                  </a:lnTo>
                  <a:lnTo>
                    <a:pt x="94399" y="320476"/>
                  </a:lnTo>
                  <a:lnTo>
                    <a:pt x="55368" y="292586"/>
                  </a:lnTo>
                  <a:lnTo>
                    <a:pt x="25616" y="259148"/>
                  </a:lnTo>
                  <a:lnTo>
                    <a:pt x="6656" y="221245"/>
                  </a:lnTo>
                  <a:lnTo>
                    <a:pt x="0" y="179958"/>
                  </a:lnTo>
                  <a:close/>
                </a:path>
                <a:path w="2376805" h="1080135">
                  <a:moveTo>
                    <a:pt x="1728152" y="900048"/>
                  </a:moveTo>
                  <a:lnTo>
                    <a:pt x="1748435" y="837285"/>
                  </a:lnTo>
                  <a:lnTo>
                    <a:pt x="1804395" y="784134"/>
                  </a:lnTo>
                  <a:lnTo>
                    <a:pt x="1843462" y="762438"/>
                  </a:lnTo>
                  <a:lnTo>
                    <a:pt x="1888699" y="744676"/>
                  </a:lnTo>
                  <a:lnTo>
                    <a:pt x="1939188" y="731357"/>
                  </a:lnTo>
                  <a:lnTo>
                    <a:pt x="1994012" y="722991"/>
                  </a:lnTo>
                  <a:lnTo>
                    <a:pt x="2052256" y="720089"/>
                  </a:lnTo>
                  <a:lnTo>
                    <a:pt x="2110495" y="722991"/>
                  </a:lnTo>
                  <a:lnTo>
                    <a:pt x="2165308" y="731357"/>
                  </a:lnTo>
                  <a:lnTo>
                    <a:pt x="2215780" y="744676"/>
                  </a:lnTo>
                  <a:lnTo>
                    <a:pt x="2260997" y="762438"/>
                  </a:lnTo>
                  <a:lnTo>
                    <a:pt x="2300043" y="784134"/>
                  </a:lnTo>
                  <a:lnTo>
                    <a:pt x="2332004" y="809253"/>
                  </a:lnTo>
                  <a:lnTo>
                    <a:pt x="2371014" y="867720"/>
                  </a:lnTo>
                  <a:lnTo>
                    <a:pt x="2376233" y="900048"/>
                  </a:lnTo>
                  <a:lnTo>
                    <a:pt x="2371014" y="932415"/>
                  </a:lnTo>
                  <a:lnTo>
                    <a:pt x="2332004" y="990933"/>
                  </a:lnTo>
                  <a:lnTo>
                    <a:pt x="2300043" y="1016068"/>
                  </a:lnTo>
                  <a:lnTo>
                    <a:pt x="2260997" y="1037775"/>
                  </a:lnTo>
                  <a:lnTo>
                    <a:pt x="2215780" y="1055544"/>
                  </a:lnTo>
                  <a:lnTo>
                    <a:pt x="2165308" y="1068866"/>
                  </a:lnTo>
                  <a:lnTo>
                    <a:pt x="2110495" y="1077232"/>
                  </a:lnTo>
                  <a:lnTo>
                    <a:pt x="2052256" y="1080134"/>
                  </a:lnTo>
                  <a:lnTo>
                    <a:pt x="1994012" y="1077232"/>
                  </a:lnTo>
                  <a:lnTo>
                    <a:pt x="1939188" y="1068866"/>
                  </a:lnTo>
                  <a:lnTo>
                    <a:pt x="1888699" y="1055544"/>
                  </a:lnTo>
                  <a:lnTo>
                    <a:pt x="1843462" y="1037775"/>
                  </a:lnTo>
                  <a:lnTo>
                    <a:pt x="1804395" y="1016068"/>
                  </a:lnTo>
                  <a:lnTo>
                    <a:pt x="1772414" y="990933"/>
                  </a:lnTo>
                  <a:lnTo>
                    <a:pt x="1733376" y="932415"/>
                  </a:lnTo>
                  <a:lnTo>
                    <a:pt x="1728152" y="900048"/>
                  </a:lnTo>
                  <a:close/>
                </a:path>
              </a:pathLst>
            </a:custGeom>
            <a:ln w="25400">
              <a:solidFill>
                <a:srgbClr val="0066FF"/>
              </a:solidFill>
            </a:ln>
          </p:spPr>
          <p:txBody>
            <a:bodyPr wrap="square" lIns="0" tIns="0" rIns="0" bIns="0" rtlCol="0"/>
            <a:lstStyle/>
            <a:p>
              <a:endParaRPr/>
            </a:p>
          </p:txBody>
        </p:sp>
        <p:sp>
          <p:nvSpPr>
            <p:cNvPr id="18" name="object 11"/>
            <p:cNvSpPr/>
            <p:nvPr/>
          </p:nvSpPr>
          <p:spPr>
            <a:xfrm>
              <a:off x="5148072" y="1697354"/>
              <a:ext cx="2457450" cy="1828800"/>
            </a:xfrm>
            <a:prstGeom prst="rect">
              <a:avLst/>
            </a:prstGeom>
            <a:blipFill>
              <a:blip r:embed="rId8" cstate="print"/>
              <a:stretch>
                <a:fillRect/>
              </a:stretch>
            </a:blipFill>
          </p:spPr>
          <p:txBody>
            <a:bodyPr wrap="square" lIns="0" tIns="0" rIns="0" bIns="0" rtlCol="0"/>
            <a:lstStyle/>
            <a:p>
              <a:endParaRPr/>
            </a:p>
          </p:txBody>
        </p:sp>
        <p:sp>
          <p:nvSpPr>
            <p:cNvPr id="19" name="object 12"/>
            <p:cNvSpPr/>
            <p:nvPr/>
          </p:nvSpPr>
          <p:spPr>
            <a:xfrm>
              <a:off x="5143246" y="1692655"/>
              <a:ext cx="2466975" cy="1838325"/>
            </a:xfrm>
            <a:custGeom>
              <a:avLst/>
              <a:gdLst/>
              <a:ahLst/>
              <a:cxnLst/>
              <a:rect l="l" t="t" r="r" b="b"/>
              <a:pathLst>
                <a:path w="2466975" h="1838325">
                  <a:moveTo>
                    <a:pt x="0" y="1838325"/>
                  </a:moveTo>
                  <a:lnTo>
                    <a:pt x="2466975" y="1838325"/>
                  </a:lnTo>
                  <a:lnTo>
                    <a:pt x="2466975" y="0"/>
                  </a:lnTo>
                  <a:lnTo>
                    <a:pt x="0" y="0"/>
                  </a:lnTo>
                  <a:lnTo>
                    <a:pt x="0" y="1838325"/>
                  </a:lnTo>
                  <a:close/>
                </a:path>
              </a:pathLst>
            </a:custGeom>
            <a:ln w="9525">
              <a:solidFill>
                <a:srgbClr val="00AF50"/>
              </a:solidFill>
            </a:ln>
          </p:spPr>
          <p:txBody>
            <a:bodyPr wrap="square" lIns="0" tIns="0" rIns="0" bIns="0" rtlCol="0"/>
            <a:lstStyle/>
            <a:p>
              <a:endParaRPr/>
            </a:p>
          </p:txBody>
        </p:sp>
        <p:sp>
          <p:nvSpPr>
            <p:cNvPr id="20" name="object 13"/>
            <p:cNvSpPr/>
            <p:nvPr/>
          </p:nvSpPr>
          <p:spPr>
            <a:xfrm>
              <a:off x="1907667" y="2877672"/>
              <a:ext cx="6369558" cy="3907028"/>
            </a:xfrm>
            <a:prstGeom prst="rect">
              <a:avLst/>
            </a:prstGeom>
            <a:blipFill>
              <a:blip r:embed="rId9" cstate="print"/>
              <a:stretch>
                <a:fillRect/>
              </a:stretch>
            </a:blipFill>
          </p:spPr>
          <p:txBody>
            <a:bodyPr wrap="square" lIns="0" tIns="0" rIns="0" bIns="0" rtlCol="0"/>
            <a:lstStyle/>
            <a:p>
              <a:endParaRPr/>
            </a:p>
          </p:txBody>
        </p:sp>
        <p:sp>
          <p:nvSpPr>
            <p:cNvPr id="21" name="object 14"/>
            <p:cNvSpPr/>
            <p:nvPr/>
          </p:nvSpPr>
          <p:spPr>
            <a:xfrm>
              <a:off x="3532631" y="2352166"/>
              <a:ext cx="1801495" cy="857250"/>
            </a:xfrm>
            <a:custGeom>
              <a:avLst/>
              <a:gdLst/>
              <a:ahLst/>
              <a:cxnLst/>
              <a:rect l="l" t="t" r="r" b="b"/>
              <a:pathLst>
                <a:path w="1801495" h="857250">
                  <a:moveTo>
                    <a:pt x="1748449" y="24244"/>
                  </a:moveTo>
                  <a:lnTo>
                    <a:pt x="0" y="839597"/>
                  </a:lnTo>
                  <a:lnTo>
                    <a:pt x="8127" y="856869"/>
                  </a:lnTo>
                  <a:lnTo>
                    <a:pt x="1756379" y="41550"/>
                  </a:lnTo>
                  <a:lnTo>
                    <a:pt x="1767197" y="25951"/>
                  </a:lnTo>
                  <a:lnTo>
                    <a:pt x="1748449" y="24244"/>
                  </a:lnTo>
                  <a:close/>
                </a:path>
                <a:path w="1801495" h="857250">
                  <a:moveTo>
                    <a:pt x="1794525" y="9398"/>
                  </a:moveTo>
                  <a:lnTo>
                    <a:pt x="1780285" y="9398"/>
                  </a:lnTo>
                  <a:lnTo>
                    <a:pt x="1788287" y="26670"/>
                  </a:lnTo>
                  <a:lnTo>
                    <a:pt x="1756379" y="41550"/>
                  </a:lnTo>
                  <a:lnTo>
                    <a:pt x="1726183" y="85090"/>
                  </a:lnTo>
                  <a:lnTo>
                    <a:pt x="1723135" y="89408"/>
                  </a:lnTo>
                  <a:lnTo>
                    <a:pt x="1724278" y="95377"/>
                  </a:lnTo>
                  <a:lnTo>
                    <a:pt x="1728596" y="98298"/>
                  </a:lnTo>
                  <a:lnTo>
                    <a:pt x="1732914" y="101346"/>
                  </a:lnTo>
                  <a:lnTo>
                    <a:pt x="1738883" y="100203"/>
                  </a:lnTo>
                  <a:lnTo>
                    <a:pt x="1741804" y="95885"/>
                  </a:lnTo>
                  <a:lnTo>
                    <a:pt x="1801367" y="10033"/>
                  </a:lnTo>
                  <a:lnTo>
                    <a:pt x="1794525" y="9398"/>
                  </a:lnTo>
                  <a:close/>
                </a:path>
                <a:path w="1801495" h="857250">
                  <a:moveTo>
                    <a:pt x="1767197" y="25951"/>
                  </a:moveTo>
                  <a:lnTo>
                    <a:pt x="1756379" y="41550"/>
                  </a:lnTo>
                  <a:lnTo>
                    <a:pt x="1786653" y="27432"/>
                  </a:lnTo>
                  <a:lnTo>
                    <a:pt x="1783460" y="27432"/>
                  </a:lnTo>
                  <a:lnTo>
                    <a:pt x="1767197" y="25951"/>
                  </a:lnTo>
                  <a:close/>
                </a:path>
                <a:path w="1801495" h="857250">
                  <a:moveTo>
                    <a:pt x="1776476" y="12573"/>
                  </a:moveTo>
                  <a:lnTo>
                    <a:pt x="1767197" y="25951"/>
                  </a:lnTo>
                  <a:lnTo>
                    <a:pt x="1783460" y="27432"/>
                  </a:lnTo>
                  <a:lnTo>
                    <a:pt x="1776476" y="12573"/>
                  </a:lnTo>
                  <a:close/>
                </a:path>
                <a:path w="1801495" h="857250">
                  <a:moveTo>
                    <a:pt x="1781756" y="12573"/>
                  </a:moveTo>
                  <a:lnTo>
                    <a:pt x="1776476" y="12573"/>
                  </a:lnTo>
                  <a:lnTo>
                    <a:pt x="1783460" y="27432"/>
                  </a:lnTo>
                  <a:lnTo>
                    <a:pt x="1786653" y="27432"/>
                  </a:lnTo>
                  <a:lnTo>
                    <a:pt x="1788287" y="26670"/>
                  </a:lnTo>
                  <a:lnTo>
                    <a:pt x="1781756" y="12573"/>
                  </a:lnTo>
                  <a:close/>
                </a:path>
                <a:path w="1801495" h="857250">
                  <a:moveTo>
                    <a:pt x="1780285" y="9398"/>
                  </a:moveTo>
                  <a:lnTo>
                    <a:pt x="1748449" y="24244"/>
                  </a:lnTo>
                  <a:lnTo>
                    <a:pt x="1767197" y="25951"/>
                  </a:lnTo>
                  <a:lnTo>
                    <a:pt x="1776476" y="12573"/>
                  </a:lnTo>
                  <a:lnTo>
                    <a:pt x="1781756" y="12573"/>
                  </a:lnTo>
                  <a:lnTo>
                    <a:pt x="1780285" y="9398"/>
                  </a:lnTo>
                  <a:close/>
                </a:path>
                <a:path w="1801495" h="857250">
                  <a:moveTo>
                    <a:pt x="1692020" y="0"/>
                  </a:moveTo>
                  <a:lnTo>
                    <a:pt x="1687448" y="3810"/>
                  </a:lnTo>
                  <a:lnTo>
                    <a:pt x="1686432" y="14350"/>
                  </a:lnTo>
                  <a:lnTo>
                    <a:pt x="1690369" y="18923"/>
                  </a:lnTo>
                  <a:lnTo>
                    <a:pt x="1748449" y="24244"/>
                  </a:lnTo>
                  <a:lnTo>
                    <a:pt x="1780285" y="9398"/>
                  </a:lnTo>
                  <a:lnTo>
                    <a:pt x="1794525" y="9398"/>
                  </a:lnTo>
                  <a:lnTo>
                    <a:pt x="1697354" y="381"/>
                  </a:lnTo>
                  <a:lnTo>
                    <a:pt x="1692020" y="0"/>
                  </a:lnTo>
                  <a:close/>
                </a:path>
              </a:pathLst>
            </a:custGeom>
            <a:solidFill>
              <a:srgbClr val="2BB3FB"/>
            </a:solidFill>
          </p:spPr>
          <p:txBody>
            <a:bodyPr wrap="square" lIns="0" tIns="0" rIns="0" bIns="0" rtlCol="0"/>
            <a:lstStyle/>
            <a:p>
              <a:endParaRPr/>
            </a:p>
          </p:txBody>
        </p:sp>
      </p:grpSp>
    </p:spTree>
    <p:extLst>
      <p:ext uri="{BB962C8B-B14F-4D97-AF65-F5344CB8AC3E}">
        <p14:creationId xmlns:p14="http://schemas.microsoft.com/office/powerpoint/2010/main" val="4045807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9" name="object 12"/>
          <p:cNvSpPr txBox="1"/>
          <p:nvPr/>
        </p:nvSpPr>
        <p:spPr>
          <a:xfrm>
            <a:off x="1134318" y="1346793"/>
            <a:ext cx="10120070" cy="1774845"/>
          </a:xfrm>
          <a:prstGeom prst="rect">
            <a:avLst/>
          </a:prstGeom>
          <a:solidFill>
            <a:schemeClr val="lt1">
              <a:alpha val="50000"/>
            </a:schemeClr>
          </a:solidFill>
        </p:spPr>
        <p:style>
          <a:lnRef idx="2">
            <a:schemeClr val="accent5"/>
          </a:lnRef>
          <a:fillRef idx="1">
            <a:schemeClr val="lt1"/>
          </a:fillRef>
          <a:effectRef idx="0">
            <a:schemeClr val="accent5"/>
          </a:effectRef>
          <a:fontRef idx="minor">
            <a:schemeClr val="dk1"/>
          </a:fontRef>
        </p:style>
        <p:txBody>
          <a:bodyPr vert="horz" wrap="square" lIns="0" tIns="12700" rIns="0" bIns="0" rtlCol="0">
            <a:spAutoFit/>
          </a:bodyPr>
          <a:lstStyle/>
          <a:p>
            <a:pPr marL="88900" marR="5080">
              <a:spcBef>
                <a:spcPts val="100"/>
              </a:spcBef>
            </a:pPr>
            <a:r>
              <a:rPr lang="en-US" sz="1600" dirty="0">
                <a:solidFill>
                  <a:schemeClr val="tx1"/>
                </a:solidFill>
                <a:latin typeface="Arial" pitchFamily="34" charset="0"/>
                <a:cs typeface="Arial" pitchFamily="34" charset="0"/>
              </a:rPr>
              <a:t>Graphical representation of </a:t>
            </a:r>
            <a:r>
              <a:rPr lang="en-US" sz="1600" b="1" spc="-10" dirty="0">
                <a:solidFill>
                  <a:srgbClr val="C00000"/>
                </a:solidFill>
                <a:latin typeface="Arial" pitchFamily="34" charset="0"/>
                <a:cs typeface="Arial" pitchFamily="34" charset="0"/>
              </a:rPr>
              <a:t>time variation of the parameters </a:t>
            </a:r>
            <a:r>
              <a:rPr lang="en-US" sz="1600" dirty="0">
                <a:solidFill>
                  <a:schemeClr val="tx1"/>
                </a:solidFill>
                <a:latin typeface="Arial" pitchFamily="34" charset="0"/>
                <a:cs typeface="Arial" pitchFamily="34" charset="0"/>
              </a:rPr>
              <a:t>can be drawn for the selected pipes or for the selected nodes (</a:t>
            </a:r>
            <a:r>
              <a:rPr lang="en-US" sz="1600" b="1" i="1" spc="-20" dirty="0">
                <a:solidFill>
                  <a:srgbClr val="C00000"/>
                </a:solidFill>
                <a:latin typeface="Arial" pitchFamily="34" charset="0"/>
                <a:cs typeface="Arial" pitchFamily="34" charset="0"/>
              </a:rPr>
              <a:t>Toolbar / Graph</a:t>
            </a:r>
            <a:r>
              <a:rPr lang="en-US" sz="1600" dirty="0">
                <a:solidFill>
                  <a:schemeClr val="tx1"/>
                </a:solidFill>
                <a:latin typeface="Arial" pitchFamily="34" charset="0"/>
                <a:cs typeface="Arial" pitchFamily="34" charset="0"/>
              </a:rPr>
              <a:t>). Graphics can be saved via </a:t>
            </a:r>
            <a:r>
              <a:rPr lang="en-US" sz="1600" b="1" i="1" spc="-5" dirty="0">
                <a:solidFill>
                  <a:srgbClr val="C00000"/>
                </a:solidFill>
                <a:latin typeface="Arial" pitchFamily="34" charset="0"/>
                <a:cs typeface="Arial" pitchFamily="34" charset="0"/>
              </a:rPr>
              <a:t>Print Screen</a:t>
            </a:r>
            <a:r>
              <a:rPr lang="en-US" sz="1600" dirty="0">
                <a:solidFill>
                  <a:schemeClr val="tx1"/>
                </a:solidFill>
                <a:latin typeface="Arial" pitchFamily="34" charset="0"/>
                <a:cs typeface="Arial" pitchFamily="34" charset="0"/>
              </a:rPr>
              <a:t>. Here is an example for the flow variation on the pipe j = 10.</a:t>
            </a:r>
          </a:p>
          <a:p>
            <a:pPr marL="88900" marR="5080">
              <a:spcBef>
                <a:spcPts val="100"/>
              </a:spcBef>
            </a:pPr>
            <a:r>
              <a:rPr lang="en-US" sz="1600" dirty="0">
                <a:solidFill>
                  <a:schemeClr val="tx1"/>
                </a:solidFill>
                <a:latin typeface="Arial" pitchFamily="34" charset="0"/>
                <a:cs typeface="Arial" pitchFamily="34" charset="0"/>
              </a:rPr>
              <a:t>Using the </a:t>
            </a:r>
            <a:r>
              <a:rPr lang="en-US" sz="1600" b="1" i="1" dirty="0">
                <a:solidFill>
                  <a:srgbClr val="C00000"/>
                </a:solidFill>
                <a:latin typeface="Arial" pitchFamily="34" charset="0"/>
                <a:cs typeface="Arial" pitchFamily="34" charset="0"/>
              </a:rPr>
              <a:t>Add</a:t>
            </a:r>
            <a:r>
              <a:rPr lang="en-US" sz="1600" dirty="0">
                <a:solidFill>
                  <a:schemeClr val="tx1"/>
                </a:solidFill>
                <a:latin typeface="Arial" pitchFamily="34" charset="0"/>
                <a:cs typeface="Arial" pitchFamily="34" charset="0"/>
              </a:rPr>
              <a:t> button up to 5 pipes can be added and 5 curves result, with the corresponding legend.</a:t>
            </a:r>
          </a:p>
          <a:p>
            <a:pPr marL="88900" marR="5080">
              <a:spcBef>
                <a:spcPts val="100"/>
              </a:spcBef>
            </a:pPr>
            <a:r>
              <a:rPr lang="en-US" sz="1600" dirty="0">
                <a:solidFill>
                  <a:schemeClr val="tx1"/>
                </a:solidFill>
                <a:latin typeface="Arial" pitchFamily="34" charset="0"/>
                <a:cs typeface="Arial" pitchFamily="34" charset="0"/>
              </a:rPr>
              <a:t>Right-clicking on the graph opens the </a:t>
            </a:r>
            <a:r>
              <a:rPr lang="en-US" sz="1600" b="1" i="1" spc="-5" dirty="0">
                <a:solidFill>
                  <a:srgbClr val="C00000"/>
                </a:solidFill>
                <a:latin typeface="Arial" pitchFamily="34" charset="0"/>
                <a:cs typeface="Arial" pitchFamily="34" charset="0"/>
              </a:rPr>
              <a:t>Graph Options </a:t>
            </a:r>
            <a:r>
              <a:rPr lang="en-US" sz="1600" dirty="0">
                <a:solidFill>
                  <a:schemeClr val="tx1"/>
                </a:solidFill>
                <a:latin typeface="Arial" pitchFamily="34" charset="0"/>
                <a:cs typeface="Arial" pitchFamily="34" charset="0"/>
              </a:rPr>
              <a:t>editor in which can be choose </a:t>
            </a:r>
            <a:r>
              <a:rPr lang="en-US" sz="1600" i="1" dirty="0">
                <a:solidFill>
                  <a:schemeClr val="tx1"/>
                </a:solidFill>
                <a:latin typeface="Arial" pitchFamily="34" charset="0"/>
                <a:cs typeface="Arial" pitchFamily="34" charset="0"/>
              </a:rPr>
              <a:t>Vertical Axis </a:t>
            </a:r>
            <a:r>
              <a:rPr lang="en-US" sz="1600" dirty="0">
                <a:solidFill>
                  <a:schemeClr val="tx1"/>
                </a:solidFill>
                <a:latin typeface="Arial" pitchFamily="34" charset="0"/>
                <a:cs typeface="Arial" pitchFamily="34" charset="0"/>
              </a:rPr>
              <a:t>between the desired min / max limits (uncheck </a:t>
            </a:r>
            <a:r>
              <a:rPr lang="en-US" sz="1600" i="1" dirty="0">
                <a:solidFill>
                  <a:schemeClr val="tx1"/>
                </a:solidFill>
                <a:latin typeface="Arial" pitchFamily="34" charset="0"/>
                <a:cs typeface="Arial" pitchFamily="34" charset="0"/>
              </a:rPr>
              <a:t>Auto Scale</a:t>
            </a:r>
            <a:r>
              <a:rPr lang="en-US" sz="1600" dirty="0">
                <a:solidFill>
                  <a:schemeClr val="tx1"/>
                </a:solidFill>
                <a:latin typeface="Arial" pitchFamily="34" charset="0"/>
                <a:cs typeface="Arial" pitchFamily="34" charset="0"/>
              </a:rPr>
              <a:t>), change the color / type of the curve (in the </a:t>
            </a:r>
            <a:r>
              <a:rPr lang="en-US" sz="1600" i="1" dirty="0">
                <a:solidFill>
                  <a:schemeClr val="tx1"/>
                </a:solidFill>
                <a:latin typeface="Arial" pitchFamily="34" charset="0"/>
                <a:cs typeface="Arial" pitchFamily="34" charset="0"/>
              </a:rPr>
              <a:t>Series</a:t>
            </a:r>
            <a:r>
              <a:rPr lang="en-US" sz="1600" dirty="0">
                <a:solidFill>
                  <a:schemeClr val="tx1"/>
                </a:solidFill>
                <a:latin typeface="Arial" pitchFamily="34" charset="0"/>
                <a:cs typeface="Arial" pitchFamily="34" charset="0"/>
              </a:rPr>
              <a:t> field) etc.</a:t>
            </a:r>
          </a:p>
          <a:p>
            <a:pPr marL="88900" marR="5080">
              <a:lnSpc>
                <a:spcPct val="100000"/>
              </a:lnSpc>
              <a:spcBef>
                <a:spcPts val="100"/>
              </a:spcBef>
            </a:pPr>
            <a:endParaRPr lang="en-US" sz="1600" spc="-20" dirty="0">
              <a:solidFill>
                <a:schemeClr val="tx1"/>
              </a:solidFill>
              <a:latin typeface="Arial" pitchFamily="34" charset="0"/>
              <a:cs typeface="Arial" pitchFamily="34" charset="0"/>
            </a:endParaRPr>
          </a:p>
        </p:txBody>
      </p:sp>
      <p:sp>
        <p:nvSpPr>
          <p:cNvPr id="10" name="object 14"/>
          <p:cNvSpPr/>
          <p:nvPr/>
        </p:nvSpPr>
        <p:spPr>
          <a:xfrm>
            <a:off x="931817" y="4010919"/>
            <a:ext cx="4159043" cy="2213706"/>
          </a:xfrm>
          <a:prstGeom prst="rect">
            <a:avLst/>
          </a:prstGeom>
          <a:blipFill>
            <a:blip r:embed="rId6" cstate="print"/>
            <a:stretch>
              <a:fillRect/>
            </a:stretch>
          </a:blipFill>
        </p:spPr>
        <p:txBody>
          <a:bodyPr wrap="square" lIns="0" tIns="0" rIns="0" bIns="0" rtlCol="0"/>
          <a:lstStyle/>
          <a:p>
            <a:endParaRPr/>
          </a:p>
        </p:txBody>
      </p:sp>
      <p:grpSp>
        <p:nvGrpSpPr>
          <p:cNvPr id="12" name="object 3"/>
          <p:cNvGrpSpPr/>
          <p:nvPr/>
        </p:nvGrpSpPr>
        <p:grpSpPr>
          <a:xfrm>
            <a:off x="7188709" y="3540709"/>
            <a:ext cx="2549237" cy="2898218"/>
            <a:chOff x="5118735" y="1862455"/>
            <a:chExt cx="3240024" cy="3349752"/>
          </a:xfrm>
        </p:grpSpPr>
        <p:sp>
          <p:nvSpPr>
            <p:cNvPr id="13" name="object 4"/>
            <p:cNvSpPr/>
            <p:nvPr/>
          </p:nvSpPr>
          <p:spPr>
            <a:xfrm>
              <a:off x="5118735" y="1862455"/>
              <a:ext cx="3240024" cy="3349752"/>
            </a:xfrm>
            <a:prstGeom prst="rect">
              <a:avLst/>
            </a:prstGeom>
            <a:blipFill>
              <a:blip r:embed="rId7" cstate="print"/>
              <a:stretch>
                <a:fillRect/>
              </a:stretch>
            </a:blipFill>
          </p:spPr>
          <p:txBody>
            <a:bodyPr wrap="square" lIns="0" tIns="0" rIns="0" bIns="0" rtlCol="0"/>
            <a:lstStyle/>
            <a:p>
              <a:endParaRPr/>
            </a:p>
          </p:txBody>
        </p:sp>
        <p:sp>
          <p:nvSpPr>
            <p:cNvPr id="14" name="object 5"/>
            <p:cNvSpPr/>
            <p:nvPr/>
          </p:nvSpPr>
          <p:spPr>
            <a:xfrm>
              <a:off x="5262753" y="1934591"/>
              <a:ext cx="288290" cy="360045"/>
            </a:xfrm>
            <a:custGeom>
              <a:avLst/>
              <a:gdLst/>
              <a:ahLst/>
              <a:cxnLst/>
              <a:rect l="l" t="t" r="r" b="b"/>
              <a:pathLst>
                <a:path w="288289" h="360044">
                  <a:moveTo>
                    <a:pt x="0" y="179959"/>
                  </a:moveTo>
                  <a:lnTo>
                    <a:pt x="5147" y="132100"/>
                  </a:lnTo>
                  <a:lnTo>
                    <a:pt x="19670" y="89106"/>
                  </a:lnTo>
                  <a:lnTo>
                    <a:pt x="42195" y="52689"/>
                  </a:lnTo>
                  <a:lnTo>
                    <a:pt x="71345" y="24558"/>
                  </a:lnTo>
                  <a:lnTo>
                    <a:pt x="105745" y="6424"/>
                  </a:lnTo>
                  <a:lnTo>
                    <a:pt x="144018" y="0"/>
                  </a:lnTo>
                  <a:lnTo>
                    <a:pt x="182290" y="6424"/>
                  </a:lnTo>
                  <a:lnTo>
                    <a:pt x="216690" y="24558"/>
                  </a:lnTo>
                  <a:lnTo>
                    <a:pt x="245840" y="52689"/>
                  </a:lnTo>
                  <a:lnTo>
                    <a:pt x="268365" y="89106"/>
                  </a:lnTo>
                  <a:lnTo>
                    <a:pt x="282888" y="132100"/>
                  </a:lnTo>
                  <a:lnTo>
                    <a:pt x="288036" y="179959"/>
                  </a:lnTo>
                  <a:lnTo>
                    <a:pt x="282888" y="227826"/>
                  </a:lnTo>
                  <a:lnTo>
                    <a:pt x="268365" y="270843"/>
                  </a:lnTo>
                  <a:lnTo>
                    <a:pt x="245840" y="307292"/>
                  </a:lnTo>
                  <a:lnTo>
                    <a:pt x="216690" y="335454"/>
                  </a:lnTo>
                  <a:lnTo>
                    <a:pt x="182290" y="353610"/>
                  </a:lnTo>
                  <a:lnTo>
                    <a:pt x="144018" y="360045"/>
                  </a:lnTo>
                  <a:lnTo>
                    <a:pt x="105745" y="353610"/>
                  </a:lnTo>
                  <a:lnTo>
                    <a:pt x="71345" y="335454"/>
                  </a:lnTo>
                  <a:lnTo>
                    <a:pt x="42195" y="307292"/>
                  </a:lnTo>
                  <a:lnTo>
                    <a:pt x="19670" y="270843"/>
                  </a:lnTo>
                  <a:lnTo>
                    <a:pt x="5147" y="227826"/>
                  </a:lnTo>
                  <a:lnTo>
                    <a:pt x="0" y="179959"/>
                  </a:lnTo>
                  <a:close/>
                </a:path>
              </a:pathLst>
            </a:custGeom>
            <a:ln w="25400">
              <a:solidFill>
                <a:srgbClr val="C00000"/>
              </a:solidFill>
            </a:ln>
          </p:spPr>
          <p:txBody>
            <a:bodyPr wrap="square" lIns="0" tIns="0" rIns="0" bIns="0" rtlCol="0"/>
            <a:lstStyle/>
            <a:p>
              <a:endParaRPr/>
            </a:p>
          </p:txBody>
        </p:sp>
        <p:sp>
          <p:nvSpPr>
            <p:cNvPr id="15" name="object 7"/>
            <p:cNvSpPr/>
            <p:nvPr/>
          </p:nvSpPr>
          <p:spPr>
            <a:xfrm>
              <a:off x="6414897" y="3374771"/>
              <a:ext cx="792480" cy="432434"/>
            </a:xfrm>
            <a:custGeom>
              <a:avLst/>
              <a:gdLst/>
              <a:ahLst/>
              <a:cxnLst/>
              <a:rect l="l" t="t" r="r" b="b"/>
              <a:pathLst>
                <a:path w="792479" h="432435">
                  <a:moveTo>
                    <a:pt x="0" y="216026"/>
                  </a:moveTo>
                  <a:lnTo>
                    <a:pt x="16765" y="153609"/>
                  </a:lnTo>
                  <a:lnTo>
                    <a:pt x="63796" y="98366"/>
                  </a:lnTo>
                  <a:lnTo>
                    <a:pt x="97129" y="74268"/>
                  </a:lnTo>
                  <a:lnTo>
                    <a:pt x="136191" y="52963"/>
                  </a:lnTo>
                  <a:lnTo>
                    <a:pt x="180368" y="34785"/>
                  </a:lnTo>
                  <a:lnTo>
                    <a:pt x="229049" y="20066"/>
                  </a:lnTo>
                  <a:lnTo>
                    <a:pt x="281621" y="9140"/>
                  </a:lnTo>
                  <a:lnTo>
                    <a:pt x="337470" y="2340"/>
                  </a:lnTo>
                  <a:lnTo>
                    <a:pt x="395985" y="0"/>
                  </a:lnTo>
                  <a:lnTo>
                    <a:pt x="454504" y="2340"/>
                  </a:lnTo>
                  <a:lnTo>
                    <a:pt x="510361" y="9140"/>
                  </a:lnTo>
                  <a:lnTo>
                    <a:pt x="562945" y="20066"/>
                  </a:lnTo>
                  <a:lnTo>
                    <a:pt x="611641" y="34785"/>
                  </a:lnTo>
                  <a:lnTo>
                    <a:pt x="655835" y="52963"/>
                  </a:lnTo>
                  <a:lnTo>
                    <a:pt x="694914" y="74268"/>
                  </a:lnTo>
                  <a:lnTo>
                    <a:pt x="728264" y="98366"/>
                  </a:lnTo>
                  <a:lnTo>
                    <a:pt x="775322" y="153609"/>
                  </a:lnTo>
                  <a:lnTo>
                    <a:pt x="792099" y="216026"/>
                  </a:lnTo>
                  <a:lnTo>
                    <a:pt x="787802" y="247934"/>
                  </a:lnTo>
                  <a:lnTo>
                    <a:pt x="755271" y="307051"/>
                  </a:lnTo>
                  <a:lnTo>
                    <a:pt x="694914" y="357679"/>
                  </a:lnTo>
                  <a:lnTo>
                    <a:pt x="655835" y="378975"/>
                  </a:lnTo>
                  <a:lnTo>
                    <a:pt x="611641" y="397147"/>
                  </a:lnTo>
                  <a:lnTo>
                    <a:pt x="562945" y="411863"/>
                  </a:lnTo>
                  <a:lnTo>
                    <a:pt x="510361" y="422787"/>
                  </a:lnTo>
                  <a:lnTo>
                    <a:pt x="454504" y="429586"/>
                  </a:lnTo>
                  <a:lnTo>
                    <a:pt x="395985" y="431926"/>
                  </a:lnTo>
                  <a:lnTo>
                    <a:pt x="337470" y="429586"/>
                  </a:lnTo>
                  <a:lnTo>
                    <a:pt x="281621" y="422787"/>
                  </a:lnTo>
                  <a:lnTo>
                    <a:pt x="229049" y="411863"/>
                  </a:lnTo>
                  <a:lnTo>
                    <a:pt x="180368" y="397147"/>
                  </a:lnTo>
                  <a:lnTo>
                    <a:pt x="136191" y="378975"/>
                  </a:lnTo>
                  <a:lnTo>
                    <a:pt x="97129" y="357679"/>
                  </a:lnTo>
                  <a:lnTo>
                    <a:pt x="63796" y="333593"/>
                  </a:lnTo>
                  <a:lnTo>
                    <a:pt x="16765" y="278387"/>
                  </a:lnTo>
                  <a:lnTo>
                    <a:pt x="0" y="216026"/>
                  </a:lnTo>
                  <a:close/>
                </a:path>
              </a:pathLst>
            </a:custGeom>
            <a:ln w="25400">
              <a:solidFill>
                <a:srgbClr val="00AF50"/>
              </a:solidFill>
            </a:ln>
          </p:spPr>
          <p:txBody>
            <a:bodyPr wrap="square" lIns="0" tIns="0" rIns="0" bIns="0" rtlCol="0"/>
            <a:lstStyle/>
            <a:p>
              <a:endParaRPr/>
            </a:p>
          </p:txBody>
        </p:sp>
        <p:sp>
          <p:nvSpPr>
            <p:cNvPr id="16" name="object 9"/>
            <p:cNvSpPr/>
            <p:nvPr/>
          </p:nvSpPr>
          <p:spPr>
            <a:xfrm>
              <a:off x="5262753" y="3806697"/>
              <a:ext cx="1080135" cy="720090"/>
            </a:xfrm>
            <a:custGeom>
              <a:avLst/>
              <a:gdLst/>
              <a:ahLst/>
              <a:cxnLst/>
              <a:rect l="l" t="t" r="r" b="b"/>
              <a:pathLst>
                <a:path w="1080135" h="720089">
                  <a:moveTo>
                    <a:pt x="0" y="360044"/>
                  </a:moveTo>
                  <a:lnTo>
                    <a:pt x="10972" y="287509"/>
                  </a:lnTo>
                  <a:lnTo>
                    <a:pt x="42441" y="219938"/>
                  </a:lnTo>
                  <a:lnTo>
                    <a:pt x="65183" y="188467"/>
                  </a:lnTo>
                  <a:lnTo>
                    <a:pt x="92234" y="158781"/>
                  </a:lnTo>
                  <a:lnTo>
                    <a:pt x="123323" y="131061"/>
                  </a:lnTo>
                  <a:lnTo>
                    <a:pt x="158178" y="105489"/>
                  </a:lnTo>
                  <a:lnTo>
                    <a:pt x="196527" y="82246"/>
                  </a:lnTo>
                  <a:lnTo>
                    <a:pt x="238100" y="61514"/>
                  </a:lnTo>
                  <a:lnTo>
                    <a:pt x="282623" y="43474"/>
                  </a:lnTo>
                  <a:lnTo>
                    <a:pt x="329826" y="28307"/>
                  </a:lnTo>
                  <a:lnTo>
                    <a:pt x="379438" y="16194"/>
                  </a:lnTo>
                  <a:lnTo>
                    <a:pt x="431185" y="7318"/>
                  </a:lnTo>
                  <a:lnTo>
                    <a:pt x="484798" y="1859"/>
                  </a:lnTo>
                  <a:lnTo>
                    <a:pt x="540004" y="0"/>
                  </a:lnTo>
                  <a:lnTo>
                    <a:pt x="595232" y="1859"/>
                  </a:lnTo>
                  <a:lnTo>
                    <a:pt x="648864" y="7318"/>
                  </a:lnTo>
                  <a:lnTo>
                    <a:pt x="700628" y="16194"/>
                  </a:lnTo>
                  <a:lnTo>
                    <a:pt x="750254" y="28307"/>
                  </a:lnTo>
                  <a:lnTo>
                    <a:pt x="797469" y="43474"/>
                  </a:lnTo>
                  <a:lnTo>
                    <a:pt x="842003" y="61514"/>
                  </a:lnTo>
                  <a:lnTo>
                    <a:pt x="883584" y="82246"/>
                  </a:lnTo>
                  <a:lnTo>
                    <a:pt x="921940" y="105489"/>
                  </a:lnTo>
                  <a:lnTo>
                    <a:pt x="956800" y="131061"/>
                  </a:lnTo>
                  <a:lnTo>
                    <a:pt x="987893" y="158781"/>
                  </a:lnTo>
                  <a:lnTo>
                    <a:pt x="1014947" y="188467"/>
                  </a:lnTo>
                  <a:lnTo>
                    <a:pt x="1037691" y="219938"/>
                  </a:lnTo>
                  <a:lnTo>
                    <a:pt x="1069162" y="287509"/>
                  </a:lnTo>
                  <a:lnTo>
                    <a:pt x="1080135" y="360044"/>
                  </a:lnTo>
                  <a:lnTo>
                    <a:pt x="1077346" y="396863"/>
                  </a:lnTo>
                  <a:lnTo>
                    <a:pt x="1055853" y="467124"/>
                  </a:lnTo>
                  <a:lnTo>
                    <a:pt x="1014947" y="531679"/>
                  </a:lnTo>
                  <a:lnTo>
                    <a:pt x="987893" y="561364"/>
                  </a:lnTo>
                  <a:lnTo>
                    <a:pt x="956800" y="589081"/>
                  </a:lnTo>
                  <a:lnTo>
                    <a:pt x="921940" y="614648"/>
                  </a:lnTo>
                  <a:lnTo>
                    <a:pt x="883584" y="637884"/>
                  </a:lnTo>
                  <a:lnTo>
                    <a:pt x="842003" y="658609"/>
                  </a:lnTo>
                  <a:lnTo>
                    <a:pt x="797469" y="676641"/>
                  </a:lnTo>
                  <a:lnTo>
                    <a:pt x="750254" y="691800"/>
                  </a:lnTo>
                  <a:lnTo>
                    <a:pt x="700628" y="703906"/>
                  </a:lnTo>
                  <a:lnTo>
                    <a:pt x="648864" y="712776"/>
                  </a:lnTo>
                  <a:lnTo>
                    <a:pt x="595232" y="718231"/>
                  </a:lnTo>
                  <a:lnTo>
                    <a:pt x="540004" y="720089"/>
                  </a:lnTo>
                  <a:lnTo>
                    <a:pt x="484798" y="718231"/>
                  </a:lnTo>
                  <a:lnTo>
                    <a:pt x="431185" y="712776"/>
                  </a:lnTo>
                  <a:lnTo>
                    <a:pt x="379438" y="703906"/>
                  </a:lnTo>
                  <a:lnTo>
                    <a:pt x="329826" y="691800"/>
                  </a:lnTo>
                  <a:lnTo>
                    <a:pt x="282623" y="676641"/>
                  </a:lnTo>
                  <a:lnTo>
                    <a:pt x="238100" y="658609"/>
                  </a:lnTo>
                  <a:lnTo>
                    <a:pt x="196527" y="637884"/>
                  </a:lnTo>
                  <a:lnTo>
                    <a:pt x="158178" y="614648"/>
                  </a:lnTo>
                  <a:lnTo>
                    <a:pt x="123323" y="589081"/>
                  </a:lnTo>
                  <a:lnTo>
                    <a:pt x="92234" y="561364"/>
                  </a:lnTo>
                  <a:lnTo>
                    <a:pt x="65183" y="531679"/>
                  </a:lnTo>
                  <a:lnTo>
                    <a:pt x="42441" y="500205"/>
                  </a:lnTo>
                  <a:lnTo>
                    <a:pt x="10972" y="432616"/>
                  </a:lnTo>
                  <a:lnTo>
                    <a:pt x="0" y="360044"/>
                  </a:lnTo>
                  <a:close/>
                </a:path>
              </a:pathLst>
            </a:custGeom>
            <a:ln w="25399">
              <a:solidFill>
                <a:srgbClr val="0066FF"/>
              </a:solidFill>
            </a:ln>
          </p:spPr>
          <p:txBody>
            <a:bodyPr wrap="square" lIns="0" tIns="0" rIns="0" bIns="0" rtlCol="0"/>
            <a:lstStyle/>
            <a:p>
              <a:endParaRPr/>
            </a:p>
          </p:txBody>
        </p:sp>
        <p:sp>
          <p:nvSpPr>
            <p:cNvPr id="17" name="object 11"/>
            <p:cNvSpPr/>
            <p:nvPr/>
          </p:nvSpPr>
          <p:spPr>
            <a:xfrm>
              <a:off x="7567041" y="3302762"/>
              <a:ext cx="576580" cy="504190"/>
            </a:xfrm>
            <a:custGeom>
              <a:avLst/>
              <a:gdLst/>
              <a:ahLst/>
              <a:cxnLst/>
              <a:rect l="l" t="t" r="r" b="b"/>
              <a:pathLst>
                <a:path w="576579" h="504189">
                  <a:moveTo>
                    <a:pt x="0" y="251967"/>
                  </a:moveTo>
                  <a:lnTo>
                    <a:pt x="4638" y="206667"/>
                  </a:lnTo>
                  <a:lnTo>
                    <a:pt x="18014" y="164034"/>
                  </a:lnTo>
                  <a:lnTo>
                    <a:pt x="39313" y="124779"/>
                  </a:lnTo>
                  <a:lnTo>
                    <a:pt x="67724" y="89614"/>
                  </a:lnTo>
                  <a:lnTo>
                    <a:pt x="102436" y="59248"/>
                  </a:lnTo>
                  <a:lnTo>
                    <a:pt x="142635" y="34393"/>
                  </a:lnTo>
                  <a:lnTo>
                    <a:pt x="187509" y="15759"/>
                  </a:lnTo>
                  <a:lnTo>
                    <a:pt x="236247" y="4058"/>
                  </a:lnTo>
                  <a:lnTo>
                    <a:pt x="288035" y="0"/>
                  </a:lnTo>
                  <a:lnTo>
                    <a:pt x="339791" y="4058"/>
                  </a:lnTo>
                  <a:lnTo>
                    <a:pt x="388511" y="15759"/>
                  </a:lnTo>
                  <a:lnTo>
                    <a:pt x="433380" y="34393"/>
                  </a:lnTo>
                  <a:lnTo>
                    <a:pt x="473583" y="59248"/>
                  </a:lnTo>
                  <a:lnTo>
                    <a:pt x="508305" y="89614"/>
                  </a:lnTo>
                  <a:lnTo>
                    <a:pt x="536730" y="124779"/>
                  </a:lnTo>
                  <a:lnTo>
                    <a:pt x="558043" y="164034"/>
                  </a:lnTo>
                  <a:lnTo>
                    <a:pt x="571428" y="206667"/>
                  </a:lnTo>
                  <a:lnTo>
                    <a:pt x="576072" y="251967"/>
                  </a:lnTo>
                  <a:lnTo>
                    <a:pt x="571428" y="297268"/>
                  </a:lnTo>
                  <a:lnTo>
                    <a:pt x="558043" y="339901"/>
                  </a:lnTo>
                  <a:lnTo>
                    <a:pt x="536730" y="379156"/>
                  </a:lnTo>
                  <a:lnTo>
                    <a:pt x="508305" y="414321"/>
                  </a:lnTo>
                  <a:lnTo>
                    <a:pt x="473583" y="444687"/>
                  </a:lnTo>
                  <a:lnTo>
                    <a:pt x="433380" y="469542"/>
                  </a:lnTo>
                  <a:lnTo>
                    <a:pt x="388511" y="488176"/>
                  </a:lnTo>
                  <a:lnTo>
                    <a:pt x="339791" y="499877"/>
                  </a:lnTo>
                  <a:lnTo>
                    <a:pt x="288035" y="503936"/>
                  </a:lnTo>
                  <a:lnTo>
                    <a:pt x="236247" y="499877"/>
                  </a:lnTo>
                  <a:lnTo>
                    <a:pt x="187509" y="488176"/>
                  </a:lnTo>
                  <a:lnTo>
                    <a:pt x="142635" y="469542"/>
                  </a:lnTo>
                  <a:lnTo>
                    <a:pt x="102436" y="444687"/>
                  </a:lnTo>
                  <a:lnTo>
                    <a:pt x="67724" y="414321"/>
                  </a:lnTo>
                  <a:lnTo>
                    <a:pt x="39313" y="379156"/>
                  </a:lnTo>
                  <a:lnTo>
                    <a:pt x="18014" y="339901"/>
                  </a:lnTo>
                  <a:lnTo>
                    <a:pt x="4638" y="297268"/>
                  </a:lnTo>
                  <a:lnTo>
                    <a:pt x="0" y="251967"/>
                  </a:lnTo>
                  <a:close/>
                </a:path>
              </a:pathLst>
            </a:custGeom>
            <a:ln w="28575">
              <a:solidFill>
                <a:srgbClr val="FF3399"/>
              </a:solidFill>
            </a:ln>
          </p:spPr>
          <p:txBody>
            <a:bodyPr wrap="square" lIns="0" tIns="0" rIns="0" bIns="0" rtlCol="0"/>
            <a:lstStyle/>
            <a:p>
              <a:endParaRPr/>
            </a:p>
          </p:txBody>
        </p:sp>
      </p:grpSp>
    </p:spTree>
    <p:extLst>
      <p:ext uri="{BB962C8B-B14F-4D97-AF65-F5344CB8AC3E}">
        <p14:creationId xmlns:p14="http://schemas.microsoft.com/office/powerpoint/2010/main" val="2328904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2" name="Picture 1"/>
          <p:cNvPicPr>
            <a:picLocks noChangeAspect="1"/>
          </p:cNvPicPr>
          <p:nvPr/>
        </p:nvPicPr>
        <p:blipFill>
          <a:blip r:embed="rId6"/>
          <a:stretch>
            <a:fillRect/>
          </a:stretch>
        </p:blipFill>
        <p:spPr>
          <a:xfrm>
            <a:off x="1403567" y="1099594"/>
            <a:ext cx="9638145" cy="5421457"/>
          </a:xfrm>
          <a:prstGeom prst="rect">
            <a:avLst/>
          </a:prstGeom>
        </p:spPr>
      </p:pic>
    </p:spTree>
    <p:extLst>
      <p:ext uri="{BB962C8B-B14F-4D97-AF65-F5344CB8AC3E}">
        <p14:creationId xmlns:p14="http://schemas.microsoft.com/office/powerpoint/2010/main" val="1670458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4" name="Picture 3"/>
          <p:cNvPicPr>
            <a:picLocks noChangeAspect="1"/>
          </p:cNvPicPr>
          <p:nvPr/>
        </p:nvPicPr>
        <p:blipFill rotWithShape="1">
          <a:blip r:embed="rId6"/>
          <a:srcRect r="60871" b="34747"/>
          <a:stretch/>
        </p:blipFill>
        <p:spPr>
          <a:xfrm>
            <a:off x="4456546" y="1654478"/>
            <a:ext cx="4770582" cy="4475018"/>
          </a:xfrm>
          <a:prstGeom prst="rect">
            <a:avLst/>
          </a:prstGeom>
        </p:spPr>
      </p:pic>
      <p:sp>
        <p:nvSpPr>
          <p:cNvPr id="5" name="TextBox 4"/>
          <p:cNvSpPr txBox="1"/>
          <p:nvPr/>
        </p:nvSpPr>
        <p:spPr>
          <a:xfrm>
            <a:off x="5948218" y="2325414"/>
            <a:ext cx="2992582" cy="338554"/>
          </a:xfrm>
          <a:prstGeom prst="rect">
            <a:avLst/>
          </a:prstGeom>
          <a:solidFill>
            <a:schemeClr val="accent6">
              <a:lumMod val="60000"/>
              <a:lumOff val="40000"/>
              <a:alpha val="50000"/>
            </a:schemeClr>
          </a:solidFill>
        </p:spPr>
        <p:txBody>
          <a:bodyPr wrap="square" rtlCol="0">
            <a:spAutoFit/>
          </a:bodyPr>
          <a:lstStyle/>
          <a:p>
            <a:r>
              <a:rPr lang="en-US" sz="1600" dirty="0"/>
              <a:t>Import network data or map</a:t>
            </a:r>
          </a:p>
        </p:txBody>
      </p:sp>
      <p:sp>
        <p:nvSpPr>
          <p:cNvPr id="9" name="TextBox 8"/>
          <p:cNvSpPr txBox="1"/>
          <p:nvPr/>
        </p:nvSpPr>
        <p:spPr>
          <a:xfrm>
            <a:off x="5948217" y="2752595"/>
            <a:ext cx="2909455" cy="338554"/>
          </a:xfrm>
          <a:prstGeom prst="rect">
            <a:avLst/>
          </a:prstGeom>
          <a:solidFill>
            <a:schemeClr val="accent6">
              <a:lumMod val="60000"/>
              <a:lumOff val="40000"/>
              <a:alpha val="50000"/>
            </a:schemeClr>
          </a:solidFill>
        </p:spPr>
        <p:txBody>
          <a:bodyPr wrap="square" rtlCol="0">
            <a:spAutoFit/>
          </a:bodyPr>
          <a:lstStyle/>
          <a:p>
            <a:r>
              <a:rPr lang="en-US" sz="1600" dirty="0"/>
              <a:t>Export network data or map</a:t>
            </a:r>
          </a:p>
        </p:txBody>
      </p:sp>
      <p:sp>
        <p:nvSpPr>
          <p:cNvPr id="10" name="TextBox 9"/>
          <p:cNvSpPr txBox="1"/>
          <p:nvPr/>
        </p:nvSpPr>
        <p:spPr>
          <a:xfrm>
            <a:off x="5948217" y="3179776"/>
            <a:ext cx="3990110" cy="338554"/>
          </a:xfrm>
          <a:prstGeom prst="rect">
            <a:avLst/>
          </a:prstGeom>
          <a:solidFill>
            <a:schemeClr val="accent6">
              <a:lumMod val="60000"/>
              <a:lumOff val="40000"/>
              <a:alpha val="50000"/>
            </a:schemeClr>
          </a:solidFill>
        </p:spPr>
        <p:txBody>
          <a:bodyPr wrap="square" rtlCol="0">
            <a:spAutoFit/>
          </a:bodyPr>
          <a:lstStyle/>
          <a:p>
            <a:r>
              <a:rPr lang="en-US" sz="1600" dirty="0"/>
              <a:t>Sets page layout/preferences for printing</a:t>
            </a:r>
          </a:p>
        </p:txBody>
      </p:sp>
      <p:sp>
        <p:nvSpPr>
          <p:cNvPr id="11" name="TextBox 10"/>
          <p:cNvSpPr txBox="1"/>
          <p:nvPr/>
        </p:nvSpPr>
        <p:spPr>
          <a:xfrm>
            <a:off x="5948217" y="3606957"/>
            <a:ext cx="2447638" cy="338554"/>
          </a:xfrm>
          <a:prstGeom prst="rect">
            <a:avLst/>
          </a:prstGeom>
          <a:solidFill>
            <a:schemeClr val="accent6">
              <a:lumMod val="60000"/>
              <a:lumOff val="40000"/>
              <a:alpha val="50000"/>
            </a:schemeClr>
          </a:solidFill>
        </p:spPr>
        <p:txBody>
          <a:bodyPr wrap="square" rtlCol="0">
            <a:spAutoFit/>
          </a:bodyPr>
          <a:lstStyle/>
          <a:p>
            <a:r>
              <a:rPr lang="en-US" sz="1600" dirty="0"/>
              <a:t>Previews before printing</a:t>
            </a:r>
          </a:p>
        </p:txBody>
      </p:sp>
      <p:sp>
        <p:nvSpPr>
          <p:cNvPr id="12" name="TextBox 11"/>
          <p:cNvSpPr txBox="1"/>
          <p:nvPr/>
        </p:nvSpPr>
        <p:spPr>
          <a:xfrm>
            <a:off x="1718188" y="1615784"/>
            <a:ext cx="2429163" cy="338554"/>
          </a:xfrm>
          <a:prstGeom prst="rect">
            <a:avLst/>
          </a:prstGeom>
          <a:solidFill>
            <a:schemeClr val="accent6">
              <a:lumMod val="60000"/>
              <a:lumOff val="40000"/>
              <a:alpha val="50000"/>
            </a:schemeClr>
          </a:solidFill>
        </p:spPr>
        <p:txBody>
          <a:bodyPr wrap="square" rtlCol="0">
            <a:spAutoFit/>
          </a:bodyPr>
          <a:lstStyle/>
          <a:p>
            <a:pPr algn="r"/>
            <a:r>
              <a:rPr lang="en-US" sz="1600" dirty="0"/>
              <a:t>Creates a new project</a:t>
            </a:r>
          </a:p>
        </p:txBody>
      </p:sp>
      <p:sp>
        <p:nvSpPr>
          <p:cNvPr id="13" name="TextBox 12"/>
          <p:cNvSpPr txBox="1"/>
          <p:nvPr/>
        </p:nvSpPr>
        <p:spPr>
          <a:xfrm>
            <a:off x="1556550" y="2038241"/>
            <a:ext cx="2590800" cy="338554"/>
          </a:xfrm>
          <a:prstGeom prst="rect">
            <a:avLst/>
          </a:prstGeom>
          <a:solidFill>
            <a:schemeClr val="accent6">
              <a:lumMod val="60000"/>
              <a:lumOff val="40000"/>
              <a:alpha val="50000"/>
            </a:schemeClr>
          </a:solidFill>
        </p:spPr>
        <p:txBody>
          <a:bodyPr wrap="square" rtlCol="0">
            <a:spAutoFit/>
          </a:bodyPr>
          <a:lstStyle/>
          <a:p>
            <a:pPr algn="r"/>
            <a:r>
              <a:rPr lang="en-US" sz="1600" dirty="0"/>
              <a:t>Opens an existing project</a:t>
            </a:r>
          </a:p>
        </p:txBody>
      </p:sp>
      <p:sp>
        <p:nvSpPr>
          <p:cNvPr id="14" name="TextBox 13"/>
          <p:cNvSpPr txBox="1"/>
          <p:nvPr/>
        </p:nvSpPr>
        <p:spPr>
          <a:xfrm>
            <a:off x="1718187" y="2470146"/>
            <a:ext cx="2429163" cy="338554"/>
          </a:xfrm>
          <a:prstGeom prst="rect">
            <a:avLst/>
          </a:prstGeom>
          <a:solidFill>
            <a:schemeClr val="accent6">
              <a:lumMod val="60000"/>
              <a:lumOff val="40000"/>
              <a:alpha val="50000"/>
            </a:schemeClr>
          </a:solidFill>
        </p:spPr>
        <p:txBody>
          <a:bodyPr wrap="square" rtlCol="0">
            <a:spAutoFit/>
          </a:bodyPr>
          <a:lstStyle/>
          <a:p>
            <a:pPr algn="r"/>
            <a:r>
              <a:rPr lang="en-US" sz="1600" dirty="0"/>
              <a:t>Saves the current project</a:t>
            </a:r>
          </a:p>
        </p:txBody>
      </p:sp>
      <p:sp>
        <p:nvSpPr>
          <p:cNvPr id="15" name="TextBox 14"/>
          <p:cNvSpPr txBox="1"/>
          <p:nvPr/>
        </p:nvSpPr>
        <p:spPr>
          <a:xfrm>
            <a:off x="64876" y="2901590"/>
            <a:ext cx="4082474" cy="584775"/>
          </a:xfrm>
          <a:prstGeom prst="rect">
            <a:avLst/>
          </a:prstGeom>
          <a:solidFill>
            <a:schemeClr val="accent6">
              <a:lumMod val="60000"/>
              <a:lumOff val="40000"/>
              <a:alpha val="50000"/>
            </a:schemeClr>
          </a:solidFill>
        </p:spPr>
        <p:txBody>
          <a:bodyPr wrap="square" rtlCol="0">
            <a:spAutoFit/>
          </a:bodyPr>
          <a:lstStyle/>
          <a:p>
            <a:pPr algn="r"/>
            <a:r>
              <a:rPr lang="en-US" sz="1600" dirty="0"/>
              <a:t>Saves the current project under different name or at a different location</a:t>
            </a:r>
          </a:p>
        </p:txBody>
      </p:sp>
      <p:sp>
        <p:nvSpPr>
          <p:cNvPr id="16" name="TextBox 15"/>
          <p:cNvSpPr txBox="1"/>
          <p:nvPr/>
        </p:nvSpPr>
        <p:spPr>
          <a:xfrm>
            <a:off x="5948217" y="4058178"/>
            <a:ext cx="2447638" cy="338554"/>
          </a:xfrm>
          <a:prstGeom prst="rect">
            <a:avLst/>
          </a:prstGeom>
          <a:solidFill>
            <a:schemeClr val="accent6">
              <a:lumMod val="60000"/>
              <a:lumOff val="40000"/>
              <a:alpha val="50000"/>
            </a:schemeClr>
          </a:solidFill>
        </p:spPr>
        <p:txBody>
          <a:bodyPr wrap="square" rtlCol="0">
            <a:spAutoFit/>
          </a:bodyPr>
          <a:lstStyle/>
          <a:p>
            <a:r>
              <a:rPr lang="en-US" sz="1600" dirty="0"/>
              <a:t>Prints the current view</a:t>
            </a:r>
          </a:p>
        </p:txBody>
      </p:sp>
      <p:sp>
        <p:nvSpPr>
          <p:cNvPr id="18" name="TextBox 17"/>
          <p:cNvSpPr txBox="1"/>
          <p:nvPr/>
        </p:nvSpPr>
        <p:spPr>
          <a:xfrm>
            <a:off x="1256146" y="3591399"/>
            <a:ext cx="2891204" cy="338554"/>
          </a:xfrm>
          <a:prstGeom prst="rect">
            <a:avLst/>
          </a:prstGeom>
          <a:solidFill>
            <a:schemeClr val="accent6">
              <a:lumMod val="60000"/>
              <a:lumOff val="40000"/>
              <a:alpha val="50000"/>
            </a:schemeClr>
          </a:solidFill>
        </p:spPr>
        <p:txBody>
          <a:bodyPr wrap="square" rtlCol="0">
            <a:spAutoFit/>
          </a:bodyPr>
          <a:lstStyle/>
          <a:p>
            <a:pPr algn="r"/>
            <a:r>
              <a:rPr lang="en-US" sz="1600" dirty="0"/>
              <a:t>Sets the general preferences</a:t>
            </a:r>
          </a:p>
        </p:txBody>
      </p:sp>
      <p:sp>
        <p:nvSpPr>
          <p:cNvPr id="19" name="TextBox 18"/>
          <p:cNvSpPr txBox="1"/>
          <p:nvPr/>
        </p:nvSpPr>
        <p:spPr>
          <a:xfrm>
            <a:off x="4400053" y="4459236"/>
            <a:ext cx="1265380" cy="338554"/>
          </a:xfrm>
          <a:prstGeom prst="rect">
            <a:avLst/>
          </a:prstGeom>
          <a:solidFill>
            <a:schemeClr val="accent6">
              <a:lumMod val="60000"/>
              <a:lumOff val="40000"/>
              <a:alpha val="50000"/>
            </a:schemeClr>
          </a:solidFill>
        </p:spPr>
        <p:txBody>
          <a:bodyPr wrap="square" rtlCol="0">
            <a:spAutoFit/>
          </a:bodyPr>
          <a:lstStyle/>
          <a:p>
            <a:r>
              <a:rPr lang="en-US" sz="1600" dirty="0"/>
              <a:t>Exit EPANET</a:t>
            </a:r>
          </a:p>
        </p:txBody>
      </p:sp>
      <p:cxnSp>
        <p:nvCxnSpPr>
          <p:cNvPr id="21" name="Straight Arrow Connector 20"/>
          <p:cNvCxnSpPr/>
          <p:nvPr/>
        </p:nvCxnSpPr>
        <p:spPr>
          <a:xfrm flipH="1" flipV="1">
            <a:off x="4147350" y="1744505"/>
            <a:ext cx="526250" cy="29373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147350" y="2143275"/>
            <a:ext cx="526250" cy="64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endCxn id="14" idx="3"/>
          </p:cNvCxnSpPr>
          <p:nvPr/>
        </p:nvCxnSpPr>
        <p:spPr>
          <a:xfrm flipH="1">
            <a:off x="4147350" y="2312552"/>
            <a:ext cx="526250" cy="32687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a:endCxn id="15" idx="3"/>
          </p:cNvCxnSpPr>
          <p:nvPr/>
        </p:nvCxnSpPr>
        <p:spPr>
          <a:xfrm flipH="1">
            <a:off x="4147350" y="2466671"/>
            <a:ext cx="526250" cy="72730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154221" y="3429000"/>
            <a:ext cx="440983" cy="3155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4973783" y="2458334"/>
            <a:ext cx="974434" cy="1512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4943986" y="2742533"/>
            <a:ext cx="921326" cy="1793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172364" y="2921872"/>
            <a:ext cx="704496" cy="3122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172364" y="3072946"/>
            <a:ext cx="734401" cy="64198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032743" y="3230857"/>
            <a:ext cx="874022" cy="91817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4839855" y="4200277"/>
            <a:ext cx="0" cy="2431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293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13" name="TextBox 12"/>
          <p:cNvSpPr txBox="1"/>
          <p:nvPr/>
        </p:nvSpPr>
        <p:spPr>
          <a:xfrm>
            <a:off x="197641" y="2454774"/>
            <a:ext cx="3820779" cy="338554"/>
          </a:xfrm>
          <a:prstGeom prst="rect">
            <a:avLst/>
          </a:prstGeom>
          <a:solidFill>
            <a:schemeClr val="accent6">
              <a:lumMod val="60000"/>
              <a:lumOff val="40000"/>
              <a:alpha val="50000"/>
            </a:schemeClr>
          </a:solidFill>
        </p:spPr>
        <p:txBody>
          <a:bodyPr wrap="square" rtlCol="0">
            <a:spAutoFit/>
          </a:bodyPr>
          <a:lstStyle/>
          <a:p>
            <a:pPr algn="r"/>
            <a:r>
              <a:rPr lang="en-US" sz="1600" dirty="0"/>
              <a:t>Allows selection of an object on the map</a:t>
            </a:r>
          </a:p>
        </p:txBody>
      </p:sp>
      <p:pic>
        <p:nvPicPr>
          <p:cNvPr id="2" name="Picture 1"/>
          <p:cNvPicPr>
            <a:picLocks noChangeAspect="1"/>
          </p:cNvPicPr>
          <p:nvPr/>
        </p:nvPicPr>
        <p:blipFill rotWithShape="1">
          <a:blip r:embed="rId6"/>
          <a:srcRect r="69962" b="38518"/>
          <a:stretch/>
        </p:blipFill>
        <p:spPr>
          <a:xfrm>
            <a:off x="4702156" y="1783787"/>
            <a:ext cx="3662218" cy="4216400"/>
          </a:xfrm>
          <a:prstGeom prst="rect">
            <a:avLst/>
          </a:prstGeom>
        </p:spPr>
      </p:pic>
      <p:sp>
        <p:nvSpPr>
          <p:cNvPr id="30" name="TextBox 29"/>
          <p:cNvSpPr txBox="1"/>
          <p:nvPr/>
        </p:nvSpPr>
        <p:spPr>
          <a:xfrm>
            <a:off x="197641" y="2890559"/>
            <a:ext cx="3820779" cy="584775"/>
          </a:xfrm>
          <a:prstGeom prst="rect">
            <a:avLst/>
          </a:prstGeom>
          <a:solidFill>
            <a:schemeClr val="accent6">
              <a:lumMod val="60000"/>
              <a:lumOff val="40000"/>
              <a:alpha val="50000"/>
            </a:schemeClr>
          </a:solidFill>
        </p:spPr>
        <p:txBody>
          <a:bodyPr wrap="square" rtlCol="0">
            <a:spAutoFit/>
          </a:bodyPr>
          <a:lstStyle/>
          <a:p>
            <a:pPr algn="r"/>
            <a:r>
              <a:rPr lang="en-US" sz="1600" dirty="0"/>
              <a:t>Allows selection of link vertices on the map</a:t>
            </a:r>
          </a:p>
        </p:txBody>
      </p:sp>
      <p:sp>
        <p:nvSpPr>
          <p:cNvPr id="32" name="TextBox 31"/>
          <p:cNvSpPr txBox="1"/>
          <p:nvPr/>
        </p:nvSpPr>
        <p:spPr>
          <a:xfrm>
            <a:off x="173899" y="3572565"/>
            <a:ext cx="3820779" cy="584775"/>
          </a:xfrm>
          <a:prstGeom prst="rect">
            <a:avLst/>
          </a:prstGeom>
          <a:solidFill>
            <a:schemeClr val="accent6">
              <a:lumMod val="60000"/>
              <a:lumOff val="40000"/>
              <a:alpha val="50000"/>
            </a:schemeClr>
          </a:solidFill>
        </p:spPr>
        <p:txBody>
          <a:bodyPr wrap="square" rtlCol="0">
            <a:spAutoFit/>
          </a:bodyPr>
          <a:lstStyle/>
          <a:p>
            <a:pPr algn="r"/>
            <a:r>
              <a:rPr lang="en-US" sz="1600" dirty="0"/>
              <a:t>Allows selection of an outlined region on the map</a:t>
            </a:r>
          </a:p>
        </p:txBody>
      </p:sp>
      <p:sp>
        <p:nvSpPr>
          <p:cNvPr id="33" name="TextBox 32"/>
          <p:cNvSpPr txBox="1"/>
          <p:nvPr/>
        </p:nvSpPr>
        <p:spPr>
          <a:xfrm>
            <a:off x="6786219" y="2861071"/>
            <a:ext cx="3820779" cy="584775"/>
          </a:xfrm>
          <a:prstGeom prst="rect">
            <a:avLst/>
          </a:prstGeom>
          <a:solidFill>
            <a:schemeClr val="accent6">
              <a:lumMod val="60000"/>
              <a:lumOff val="40000"/>
              <a:alpha val="50000"/>
            </a:schemeClr>
          </a:solidFill>
        </p:spPr>
        <p:txBody>
          <a:bodyPr wrap="square" rtlCol="0">
            <a:spAutoFit/>
          </a:bodyPr>
          <a:lstStyle/>
          <a:p>
            <a:r>
              <a:rPr lang="en-US" sz="1600" dirty="0"/>
              <a:t>Makes the outlined region the entire viewable map area</a:t>
            </a:r>
          </a:p>
        </p:txBody>
      </p:sp>
      <p:sp>
        <p:nvSpPr>
          <p:cNvPr id="39" name="TextBox 38"/>
          <p:cNvSpPr txBox="1"/>
          <p:nvPr/>
        </p:nvSpPr>
        <p:spPr>
          <a:xfrm>
            <a:off x="6762477" y="3543077"/>
            <a:ext cx="3820779" cy="584775"/>
          </a:xfrm>
          <a:prstGeom prst="rect">
            <a:avLst/>
          </a:prstGeom>
          <a:solidFill>
            <a:schemeClr val="accent6">
              <a:lumMod val="60000"/>
              <a:lumOff val="40000"/>
              <a:alpha val="50000"/>
            </a:schemeClr>
          </a:solidFill>
        </p:spPr>
        <p:txBody>
          <a:bodyPr wrap="square" rtlCol="0">
            <a:spAutoFit/>
          </a:bodyPr>
          <a:lstStyle/>
          <a:p>
            <a:r>
              <a:rPr lang="en-US" sz="1600" dirty="0"/>
              <a:t>Edits a property for the objects within the outlined region of the map</a:t>
            </a:r>
          </a:p>
        </p:txBody>
      </p:sp>
      <p:sp>
        <p:nvSpPr>
          <p:cNvPr id="12" name="TextBox 11"/>
          <p:cNvSpPr txBox="1"/>
          <p:nvPr/>
        </p:nvSpPr>
        <p:spPr>
          <a:xfrm>
            <a:off x="197641" y="1772768"/>
            <a:ext cx="3207258" cy="584775"/>
          </a:xfrm>
          <a:prstGeom prst="rect">
            <a:avLst/>
          </a:prstGeom>
          <a:solidFill>
            <a:schemeClr val="accent6">
              <a:lumMod val="60000"/>
              <a:lumOff val="40000"/>
              <a:alpha val="50000"/>
            </a:schemeClr>
          </a:solidFill>
        </p:spPr>
        <p:txBody>
          <a:bodyPr wrap="square" rtlCol="0">
            <a:spAutoFit/>
          </a:bodyPr>
          <a:lstStyle/>
          <a:p>
            <a:pPr algn="r"/>
            <a:r>
              <a:rPr lang="en-US" sz="1600" dirty="0"/>
              <a:t>Copies the active view (table, report)to clipboard or to a file</a:t>
            </a:r>
          </a:p>
        </p:txBody>
      </p:sp>
      <p:cxnSp>
        <p:nvCxnSpPr>
          <p:cNvPr id="24" name="Straight Arrow Connector 23"/>
          <p:cNvCxnSpPr/>
          <p:nvPr/>
        </p:nvCxnSpPr>
        <p:spPr>
          <a:xfrm flipH="1" flipV="1">
            <a:off x="3526971" y="1959429"/>
            <a:ext cx="1524000" cy="1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088635" y="2310365"/>
            <a:ext cx="1009838" cy="313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088635" y="2467208"/>
            <a:ext cx="1009838" cy="683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018421" y="2624051"/>
            <a:ext cx="1080052" cy="124090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551055" y="2724727"/>
            <a:ext cx="1235164" cy="241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678403" y="2955636"/>
            <a:ext cx="1084074" cy="771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269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12" name="TextBox 11"/>
          <p:cNvSpPr txBox="1"/>
          <p:nvPr/>
        </p:nvSpPr>
        <p:spPr>
          <a:xfrm>
            <a:off x="1718188" y="1615784"/>
            <a:ext cx="2429163" cy="338554"/>
          </a:xfrm>
          <a:prstGeom prst="rect">
            <a:avLst/>
          </a:prstGeom>
          <a:solidFill>
            <a:schemeClr val="accent6">
              <a:lumMod val="60000"/>
              <a:lumOff val="40000"/>
              <a:alpha val="50000"/>
            </a:schemeClr>
          </a:solidFill>
        </p:spPr>
        <p:txBody>
          <a:bodyPr wrap="square" rtlCol="0">
            <a:spAutoFit/>
          </a:bodyPr>
          <a:lstStyle/>
          <a:p>
            <a:pPr algn="r"/>
            <a:r>
              <a:rPr lang="en-US" sz="1600" dirty="0"/>
              <a:t>Dimensions of the map</a:t>
            </a:r>
          </a:p>
        </p:txBody>
      </p:sp>
      <p:sp>
        <p:nvSpPr>
          <p:cNvPr id="13" name="TextBox 12"/>
          <p:cNvSpPr txBox="1"/>
          <p:nvPr/>
        </p:nvSpPr>
        <p:spPr>
          <a:xfrm>
            <a:off x="487941" y="2038241"/>
            <a:ext cx="3659409" cy="338554"/>
          </a:xfrm>
          <a:prstGeom prst="rect">
            <a:avLst/>
          </a:prstGeom>
          <a:solidFill>
            <a:schemeClr val="accent6">
              <a:lumMod val="60000"/>
              <a:lumOff val="40000"/>
              <a:alpha val="50000"/>
            </a:schemeClr>
          </a:solidFill>
        </p:spPr>
        <p:txBody>
          <a:bodyPr wrap="square" rtlCol="0">
            <a:spAutoFit/>
          </a:bodyPr>
          <a:lstStyle/>
          <a:p>
            <a:pPr algn="r"/>
            <a:r>
              <a:rPr lang="en-US" sz="1600" dirty="0"/>
              <a:t>Allows a backdrop map to be viewed</a:t>
            </a:r>
          </a:p>
        </p:txBody>
      </p:sp>
      <p:sp>
        <p:nvSpPr>
          <p:cNvPr id="14" name="TextBox 13"/>
          <p:cNvSpPr txBox="1"/>
          <p:nvPr/>
        </p:nvSpPr>
        <p:spPr>
          <a:xfrm>
            <a:off x="1718187" y="2470146"/>
            <a:ext cx="2429163" cy="338554"/>
          </a:xfrm>
          <a:prstGeom prst="rect">
            <a:avLst/>
          </a:prstGeom>
          <a:solidFill>
            <a:schemeClr val="accent6">
              <a:lumMod val="60000"/>
              <a:lumOff val="40000"/>
              <a:alpha val="50000"/>
            </a:schemeClr>
          </a:solidFill>
        </p:spPr>
        <p:txBody>
          <a:bodyPr wrap="square" rtlCol="0">
            <a:spAutoFit/>
          </a:bodyPr>
          <a:lstStyle/>
          <a:p>
            <a:pPr algn="r"/>
            <a:r>
              <a:rPr lang="en-US" sz="1600" dirty="0"/>
              <a:t>Pans across the map</a:t>
            </a:r>
          </a:p>
        </p:txBody>
      </p:sp>
      <p:sp>
        <p:nvSpPr>
          <p:cNvPr id="15" name="TextBox 14"/>
          <p:cNvSpPr txBox="1"/>
          <p:nvPr/>
        </p:nvSpPr>
        <p:spPr>
          <a:xfrm>
            <a:off x="1982724" y="2939282"/>
            <a:ext cx="2164625" cy="338554"/>
          </a:xfrm>
          <a:prstGeom prst="rect">
            <a:avLst/>
          </a:prstGeom>
          <a:solidFill>
            <a:schemeClr val="accent6">
              <a:lumMod val="60000"/>
              <a:lumOff val="40000"/>
              <a:alpha val="50000"/>
            </a:schemeClr>
          </a:solidFill>
        </p:spPr>
        <p:txBody>
          <a:bodyPr wrap="square" rtlCol="0">
            <a:spAutoFit/>
          </a:bodyPr>
          <a:lstStyle/>
          <a:p>
            <a:pPr algn="r"/>
            <a:r>
              <a:rPr lang="en-US" sz="1600" dirty="0"/>
              <a:t>Zoom in on the map</a:t>
            </a:r>
          </a:p>
        </p:txBody>
      </p:sp>
      <p:sp>
        <p:nvSpPr>
          <p:cNvPr id="18" name="TextBox 17"/>
          <p:cNvSpPr txBox="1"/>
          <p:nvPr/>
        </p:nvSpPr>
        <p:spPr>
          <a:xfrm>
            <a:off x="1718186" y="3643035"/>
            <a:ext cx="2429163" cy="338554"/>
          </a:xfrm>
          <a:prstGeom prst="rect">
            <a:avLst/>
          </a:prstGeom>
          <a:solidFill>
            <a:schemeClr val="accent6">
              <a:lumMod val="60000"/>
              <a:lumOff val="40000"/>
              <a:alpha val="50000"/>
            </a:schemeClr>
          </a:solidFill>
        </p:spPr>
        <p:txBody>
          <a:bodyPr wrap="square" rtlCol="0">
            <a:spAutoFit/>
          </a:bodyPr>
          <a:lstStyle/>
          <a:p>
            <a:pPr algn="r"/>
            <a:r>
              <a:rPr lang="en-US" sz="1600" dirty="0"/>
              <a:t>Zoom out on the map</a:t>
            </a:r>
          </a:p>
        </p:txBody>
      </p:sp>
      <p:pic>
        <p:nvPicPr>
          <p:cNvPr id="2" name="Picture 1"/>
          <p:cNvPicPr>
            <a:picLocks noChangeAspect="1"/>
          </p:cNvPicPr>
          <p:nvPr/>
        </p:nvPicPr>
        <p:blipFill rotWithShape="1">
          <a:blip r:embed="rId6"/>
          <a:srcRect r="72083" b="44983"/>
          <a:stretch/>
        </p:blipFill>
        <p:spPr>
          <a:xfrm>
            <a:off x="4638058" y="1508021"/>
            <a:ext cx="3403600" cy="3773055"/>
          </a:xfrm>
          <a:prstGeom prst="rect">
            <a:avLst/>
          </a:prstGeom>
        </p:spPr>
      </p:pic>
      <p:cxnSp>
        <p:nvCxnSpPr>
          <p:cNvPr id="21" name="Straight Arrow Connector 20"/>
          <p:cNvCxnSpPr/>
          <p:nvPr/>
        </p:nvCxnSpPr>
        <p:spPr>
          <a:xfrm flipH="1" flipV="1">
            <a:off x="4231771" y="1773455"/>
            <a:ext cx="986774" cy="1075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4231771" y="2018358"/>
            <a:ext cx="986774" cy="2181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4231771" y="2190544"/>
            <a:ext cx="986774" cy="4778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4231771" y="2373799"/>
            <a:ext cx="1016204" cy="84912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4238643" y="2511722"/>
            <a:ext cx="1009332" cy="126176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7298122" y="2282416"/>
            <a:ext cx="2992582" cy="338554"/>
          </a:xfrm>
          <a:prstGeom prst="rect">
            <a:avLst/>
          </a:prstGeom>
          <a:solidFill>
            <a:schemeClr val="accent6">
              <a:lumMod val="60000"/>
              <a:lumOff val="40000"/>
              <a:alpha val="50000"/>
            </a:schemeClr>
          </a:solidFill>
        </p:spPr>
        <p:txBody>
          <a:bodyPr wrap="square" rtlCol="0">
            <a:spAutoFit/>
          </a:bodyPr>
          <a:lstStyle/>
          <a:p>
            <a:r>
              <a:rPr lang="en-US" sz="1600" dirty="0"/>
              <a:t>Redraw the map at full extent</a:t>
            </a:r>
          </a:p>
        </p:txBody>
      </p:sp>
      <p:sp>
        <p:nvSpPr>
          <p:cNvPr id="9" name="TextBox 8"/>
          <p:cNvSpPr txBox="1"/>
          <p:nvPr/>
        </p:nvSpPr>
        <p:spPr>
          <a:xfrm>
            <a:off x="7298122" y="2901590"/>
            <a:ext cx="3326335" cy="338554"/>
          </a:xfrm>
          <a:prstGeom prst="rect">
            <a:avLst/>
          </a:prstGeom>
          <a:solidFill>
            <a:schemeClr val="accent6">
              <a:lumMod val="60000"/>
              <a:lumOff val="40000"/>
              <a:alpha val="50000"/>
            </a:schemeClr>
          </a:solidFill>
        </p:spPr>
        <p:txBody>
          <a:bodyPr wrap="square" rtlCol="0">
            <a:spAutoFit/>
          </a:bodyPr>
          <a:lstStyle/>
          <a:p>
            <a:r>
              <a:rPr lang="en-US" sz="1600" dirty="0"/>
              <a:t>Locates a specific item on the map</a:t>
            </a:r>
          </a:p>
        </p:txBody>
      </p:sp>
      <p:sp>
        <p:nvSpPr>
          <p:cNvPr id="10" name="TextBox 9"/>
          <p:cNvSpPr txBox="1"/>
          <p:nvPr/>
        </p:nvSpPr>
        <p:spPr>
          <a:xfrm>
            <a:off x="7298122" y="3328771"/>
            <a:ext cx="2992582" cy="338554"/>
          </a:xfrm>
          <a:prstGeom prst="rect">
            <a:avLst/>
          </a:prstGeom>
          <a:solidFill>
            <a:schemeClr val="accent6">
              <a:lumMod val="60000"/>
              <a:lumOff val="40000"/>
              <a:alpha val="50000"/>
            </a:schemeClr>
          </a:solidFill>
        </p:spPr>
        <p:txBody>
          <a:bodyPr wrap="square" rtlCol="0">
            <a:spAutoFit/>
          </a:bodyPr>
          <a:lstStyle/>
          <a:p>
            <a:r>
              <a:rPr lang="en-US" sz="1600" dirty="0"/>
              <a:t>Searches for items on the map</a:t>
            </a:r>
          </a:p>
        </p:txBody>
      </p:sp>
      <p:sp>
        <p:nvSpPr>
          <p:cNvPr id="11" name="TextBox 10"/>
          <p:cNvSpPr txBox="1"/>
          <p:nvPr/>
        </p:nvSpPr>
        <p:spPr>
          <a:xfrm>
            <a:off x="7298122" y="3755952"/>
            <a:ext cx="3326335" cy="338554"/>
          </a:xfrm>
          <a:prstGeom prst="rect">
            <a:avLst/>
          </a:prstGeom>
          <a:solidFill>
            <a:schemeClr val="accent6">
              <a:lumMod val="60000"/>
              <a:lumOff val="40000"/>
              <a:alpha val="50000"/>
            </a:schemeClr>
          </a:solidFill>
        </p:spPr>
        <p:txBody>
          <a:bodyPr wrap="square" rtlCol="0">
            <a:spAutoFit/>
          </a:bodyPr>
          <a:lstStyle/>
          <a:p>
            <a:r>
              <a:rPr lang="en-US" sz="1600" dirty="0"/>
              <a:t>Toggles the overview Map on/off</a:t>
            </a:r>
          </a:p>
        </p:txBody>
      </p:sp>
      <p:sp>
        <p:nvSpPr>
          <p:cNvPr id="16" name="TextBox 15"/>
          <p:cNvSpPr txBox="1"/>
          <p:nvPr/>
        </p:nvSpPr>
        <p:spPr>
          <a:xfrm>
            <a:off x="7298122" y="4207173"/>
            <a:ext cx="3544050" cy="338554"/>
          </a:xfrm>
          <a:prstGeom prst="rect">
            <a:avLst/>
          </a:prstGeom>
          <a:solidFill>
            <a:schemeClr val="accent6">
              <a:lumMod val="60000"/>
              <a:lumOff val="40000"/>
              <a:alpha val="50000"/>
            </a:schemeClr>
          </a:solidFill>
        </p:spPr>
        <p:txBody>
          <a:bodyPr wrap="square" rtlCol="0">
            <a:spAutoFit/>
          </a:bodyPr>
          <a:lstStyle/>
          <a:p>
            <a:r>
              <a:rPr lang="en-US" sz="1600" dirty="0"/>
              <a:t>Controls the display of map legends</a:t>
            </a:r>
          </a:p>
        </p:txBody>
      </p:sp>
      <p:sp>
        <p:nvSpPr>
          <p:cNvPr id="19" name="TextBox 18"/>
          <p:cNvSpPr txBox="1"/>
          <p:nvPr/>
        </p:nvSpPr>
        <p:spPr>
          <a:xfrm>
            <a:off x="7329864" y="4704019"/>
            <a:ext cx="2750307" cy="338554"/>
          </a:xfrm>
          <a:prstGeom prst="rect">
            <a:avLst/>
          </a:prstGeom>
          <a:solidFill>
            <a:schemeClr val="accent6">
              <a:lumMod val="60000"/>
              <a:lumOff val="40000"/>
              <a:alpha val="50000"/>
            </a:schemeClr>
          </a:solidFill>
        </p:spPr>
        <p:txBody>
          <a:bodyPr wrap="square" rtlCol="0">
            <a:spAutoFit/>
          </a:bodyPr>
          <a:lstStyle/>
          <a:p>
            <a:r>
              <a:rPr lang="en-US" sz="1600" dirty="0"/>
              <a:t>Toggles the toolbars on/off</a:t>
            </a:r>
          </a:p>
        </p:txBody>
      </p:sp>
      <p:cxnSp>
        <p:nvCxnSpPr>
          <p:cNvPr id="34" name="Straight Arrow Connector 33"/>
          <p:cNvCxnSpPr/>
          <p:nvPr/>
        </p:nvCxnSpPr>
        <p:spPr>
          <a:xfrm flipV="1">
            <a:off x="5718482" y="2450426"/>
            <a:ext cx="1538188" cy="1512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a:off x="5603250" y="2787842"/>
            <a:ext cx="1611967" cy="28302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663492" y="2932700"/>
            <a:ext cx="1563273" cy="4504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a:off x="5905848" y="3069131"/>
            <a:ext cx="1350822" cy="79479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a:off x="5663492" y="3257045"/>
            <a:ext cx="1593178" cy="10409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4970560" y="4532632"/>
            <a:ext cx="1696414" cy="830997"/>
          </a:xfrm>
          <a:prstGeom prst="rect">
            <a:avLst/>
          </a:prstGeom>
          <a:solidFill>
            <a:schemeClr val="accent6">
              <a:lumMod val="60000"/>
              <a:lumOff val="40000"/>
              <a:alpha val="50000"/>
            </a:schemeClr>
          </a:solidFill>
        </p:spPr>
        <p:txBody>
          <a:bodyPr wrap="square" rtlCol="0">
            <a:spAutoFit/>
          </a:bodyPr>
          <a:lstStyle/>
          <a:p>
            <a:pPr algn="ctr"/>
            <a:r>
              <a:rPr lang="en-US" sz="1600" dirty="0"/>
              <a:t>Sets map appearance options</a:t>
            </a:r>
          </a:p>
        </p:txBody>
      </p:sp>
      <p:cxnSp>
        <p:nvCxnSpPr>
          <p:cNvPr id="42" name="Straight Arrow Connector 41"/>
          <p:cNvCxnSpPr/>
          <p:nvPr/>
        </p:nvCxnSpPr>
        <p:spPr>
          <a:xfrm>
            <a:off x="5656620" y="3412356"/>
            <a:ext cx="1641502" cy="14027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403270" y="3643036"/>
            <a:ext cx="1" cy="73341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72741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sp>
        <p:nvSpPr>
          <p:cNvPr id="13" name="TextBox 12"/>
          <p:cNvSpPr txBox="1"/>
          <p:nvPr/>
        </p:nvSpPr>
        <p:spPr>
          <a:xfrm>
            <a:off x="197641" y="2454774"/>
            <a:ext cx="3820779" cy="338554"/>
          </a:xfrm>
          <a:prstGeom prst="rect">
            <a:avLst/>
          </a:prstGeom>
          <a:solidFill>
            <a:schemeClr val="accent6">
              <a:lumMod val="60000"/>
              <a:lumOff val="40000"/>
              <a:alpha val="50000"/>
            </a:schemeClr>
          </a:solidFill>
        </p:spPr>
        <p:txBody>
          <a:bodyPr wrap="square" rtlCol="0">
            <a:spAutoFit/>
          </a:bodyPr>
          <a:lstStyle/>
          <a:p>
            <a:r>
              <a:rPr lang="en-US" sz="1600" dirty="0"/>
              <a:t>Edits the properties of the project</a:t>
            </a:r>
          </a:p>
        </p:txBody>
      </p:sp>
      <p:sp>
        <p:nvSpPr>
          <p:cNvPr id="30" name="TextBox 29"/>
          <p:cNvSpPr txBox="1"/>
          <p:nvPr/>
        </p:nvSpPr>
        <p:spPr>
          <a:xfrm>
            <a:off x="197641" y="2890559"/>
            <a:ext cx="3820779" cy="584775"/>
          </a:xfrm>
          <a:prstGeom prst="rect">
            <a:avLst/>
          </a:prstGeom>
          <a:solidFill>
            <a:schemeClr val="accent6">
              <a:lumMod val="60000"/>
              <a:lumOff val="40000"/>
              <a:alpha val="50000"/>
            </a:schemeClr>
          </a:solidFill>
        </p:spPr>
        <p:txBody>
          <a:bodyPr wrap="square" rtlCol="0">
            <a:spAutoFit/>
          </a:bodyPr>
          <a:lstStyle/>
          <a:p>
            <a:r>
              <a:rPr lang="en-US" sz="1600" dirty="0"/>
              <a:t>Registers files containing calibration data with the project</a:t>
            </a:r>
          </a:p>
        </p:txBody>
      </p:sp>
      <p:sp>
        <p:nvSpPr>
          <p:cNvPr id="12" name="TextBox 11"/>
          <p:cNvSpPr txBox="1"/>
          <p:nvPr/>
        </p:nvSpPr>
        <p:spPr>
          <a:xfrm>
            <a:off x="197641" y="1772768"/>
            <a:ext cx="3207258" cy="584775"/>
          </a:xfrm>
          <a:prstGeom prst="rect">
            <a:avLst/>
          </a:prstGeom>
          <a:solidFill>
            <a:schemeClr val="accent6">
              <a:lumMod val="60000"/>
              <a:lumOff val="40000"/>
              <a:alpha val="50000"/>
            </a:schemeClr>
          </a:solidFill>
        </p:spPr>
        <p:txBody>
          <a:bodyPr wrap="square" rtlCol="0">
            <a:spAutoFit/>
          </a:bodyPr>
          <a:lstStyle/>
          <a:p>
            <a:r>
              <a:rPr lang="en-US" sz="1600" dirty="0"/>
              <a:t>Provides a summary description of the project</a:t>
            </a:r>
          </a:p>
        </p:txBody>
      </p:sp>
      <p:pic>
        <p:nvPicPr>
          <p:cNvPr id="4" name="Picture 3"/>
          <p:cNvPicPr>
            <a:picLocks noChangeAspect="1"/>
          </p:cNvPicPr>
          <p:nvPr/>
        </p:nvPicPr>
        <p:blipFill rotWithShape="1">
          <a:blip r:embed="rId6"/>
          <a:srcRect r="67143" b="43175"/>
          <a:stretch/>
        </p:blipFill>
        <p:spPr>
          <a:xfrm>
            <a:off x="4238218" y="1772768"/>
            <a:ext cx="4005943" cy="3897086"/>
          </a:xfrm>
          <a:prstGeom prst="rect">
            <a:avLst/>
          </a:prstGeom>
        </p:spPr>
      </p:pic>
      <p:cxnSp>
        <p:nvCxnSpPr>
          <p:cNvPr id="24" name="Straight Arrow Connector 23"/>
          <p:cNvCxnSpPr/>
          <p:nvPr/>
        </p:nvCxnSpPr>
        <p:spPr>
          <a:xfrm flipH="1" flipV="1">
            <a:off x="3526971" y="1959429"/>
            <a:ext cx="1524000" cy="1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088635" y="2310365"/>
            <a:ext cx="1009838" cy="313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088635" y="2467208"/>
            <a:ext cx="1009838" cy="68342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829823" y="2630636"/>
            <a:ext cx="1235164" cy="2416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957171" y="2861545"/>
            <a:ext cx="1084074" cy="77133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7064987" y="2766980"/>
            <a:ext cx="3820779" cy="338554"/>
          </a:xfrm>
          <a:prstGeom prst="rect">
            <a:avLst/>
          </a:prstGeom>
          <a:solidFill>
            <a:schemeClr val="accent6">
              <a:lumMod val="60000"/>
              <a:lumOff val="40000"/>
              <a:alpha val="50000"/>
            </a:schemeClr>
          </a:solidFill>
        </p:spPr>
        <p:txBody>
          <a:bodyPr wrap="square" rtlCol="0">
            <a:spAutoFit/>
          </a:bodyPr>
          <a:lstStyle/>
          <a:p>
            <a:r>
              <a:rPr lang="en-US" sz="1600" dirty="0"/>
              <a:t>Edit analysis options</a:t>
            </a:r>
          </a:p>
        </p:txBody>
      </p:sp>
      <p:sp>
        <p:nvSpPr>
          <p:cNvPr id="39" name="TextBox 38"/>
          <p:cNvSpPr txBox="1"/>
          <p:nvPr/>
        </p:nvSpPr>
        <p:spPr>
          <a:xfrm>
            <a:off x="7041245" y="3448986"/>
            <a:ext cx="3820779" cy="338554"/>
          </a:xfrm>
          <a:prstGeom prst="rect">
            <a:avLst/>
          </a:prstGeom>
          <a:solidFill>
            <a:schemeClr val="accent6">
              <a:lumMod val="60000"/>
              <a:lumOff val="40000"/>
              <a:alpha val="50000"/>
            </a:schemeClr>
          </a:solidFill>
        </p:spPr>
        <p:txBody>
          <a:bodyPr wrap="square" rtlCol="0">
            <a:spAutoFit/>
          </a:bodyPr>
          <a:lstStyle/>
          <a:p>
            <a:r>
              <a:rPr lang="en-US" sz="1600" dirty="0"/>
              <a:t>Runs a simulation</a:t>
            </a:r>
          </a:p>
        </p:txBody>
      </p:sp>
    </p:spTree>
    <p:extLst>
      <p:ext uri="{BB962C8B-B14F-4D97-AF65-F5344CB8AC3E}">
        <p14:creationId xmlns:p14="http://schemas.microsoft.com/office/powerpoint/2010/main" val="413441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
        <p:nvSpPr>
          <p:cNvPr id="3" name="Title 2">
            <a:extLst>
              <a:ext uri="{FF2B5EF4-FFF2-40B4-BE49-F238E27FC236}">
                <a16:creationId xmlns:a16="http://schemas.microsoft.com/office/drawing/2014/main" id="{ACD161F6-6FD4-9F48-9CB9-DFD97DA47DBD}"/>
              </a:ext>
            </a:extLst>
          </p:cNvPr>
          <p:cNvSpPr>
            <a:spLocks noGrp="1"/>
          </p:cNvSpPr>
          <p:nvPr>
            <p:ph type="title"/>
          </p:nvPr>
        </p:nvSpPr>
        <p:spPr>
          <a:xfrm>
            <a:off x="734993" y="81024"/>
            <a:ext cx="10596622" cy="844951"/>
          </a:xfrm>
        </p:spPr>
        <p:txBody>
          <a:bodyPr>
            <a:noAutofit/>
          </a:bodyPr>
          <a:lstStyle/>
          <a:p>
            <a:pPr algn="ctr">
              <a:lnSpc>
                <a:spcPct val="100000"/>
              </a:lnSpc>
            </a:pPr>
            <a:r>
              <a:rPr lang="ro-RO" sz="1800" dirty="0" err="1">
                <a:solidFill>
                  <a:schemeClr val="tx1"/>
                </a:solidFill>
              </a:rPr>
              <a:t>Athens</a:t>
            </a:r>
            <a:r>
              <a:rPr lang="ro-RO" sz="1800" dirty="0">
                <a:solidFill>
                  <a:schemeClr val="tx1"/>
                </a:solidFill>
              </a:rPr>
              <a:t> UPB 012 - </a:t>
            </a:r>
            <a:r>
              <a:rPr lang="en-US" sz="1800" b="1" dirty="0">
                <a:solidFill>
                  <a:schemeClr val="tx1"/>
                </a:solidFill>
              </a:rPr>
              <a:t>Water quality monitoring and control in distribution networks</a:t>
            </a:r>
            <a:r>
              <a:rPr lang="ro-RO" sz="1800" dirty="0">
                <a:solidFill>
                  <a:schemeClr val="tx1"/>
                </a:solidFill>
              </a:rPr>
              <a:t> </a:t>
            </a:r>
          </a:p>
        </p:txBody>
      </p:sp>
      <p:pic>
        <p:nvPicPr>
          <p:cNvPr id="6" name="Picture 5" descr="sigla">
            <a:extLst>
              <a:ext uri="{FF2B5EF4-FFF2-40B4-BE49-F238E27FC236}">
                <a16:creationId xmlns:a16="http://schemas.microsoft.com/office/drawing/2014/main" id="{95DA4E7A-A516-5A4D-A153-22BFD6AA1A45}"/>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50157" y="81024"/>
            <a:ext cx="984161" cy="972272"/>
          </a:xfrm>
          <a:prstGeom prst="rect">
            <a:avLst/>
          </a:prstGeom>
          <a:noFill/>
          <a:ln>
            <a:noFill/>
          </a:ln>
        </p:spPr>
      </p:pic>
      <p:pic>
        <p:nvPicPr>
          <p:cNvPr id="7" name="Picture 6" descr="Sigla Energeticii_blue 30-55-115 yellow 255-255-50">
            <a:extLst>
              <a:ext uri="{FF2B5EF4-FFF2-40B4-BE49-F238E27FC236}">
                <a16:creationId xmlns:a16="http://schemas.microsoft.com/office/drawing/2014/main" id="{33F21B16-40B5-4F44-AA11-D49274BC872E}"/>
              </a:ext>
            </a:extLst>
          </p:cNvPr>
          <p:cNvPicPr/>
          <p:nvPr/>
        </p:nvPicPr>
        <p:blipFill>
          <a:blip r:embed="rId5">
            <a:extLst>
              <a:ext uri="{28A0092B-C50C-407E-A947-70E740481C1C}">
                <a14:useLocalDpi xmlns:a14="http://schemas.microsoft.com/office/drawing/2010/main" val="0"/>
              </a:ext>
            </a:extLst>
          </a:blip>
          <a:srcRect/>
          <a:stretch>
            <a:fillRect/>
          </a:stretch>
        </p:blipFill>
        <p:spPr bwMode="auto">
          <a:xfrm>
            <a:off x="11041712" y="104173"/>
            <a:ext cx="984161" cy="972272"/>
          </a:xfrm>
          <a:prstGeom prst="rect">
            <a:avLst/>
          </a:prstGeom>
          <a:noFill/>
          <a:ln>
            <a:noFill/>
          </a:ln>
        </p:spPr>
      </p:pic>
      <p:pic>
        <p:nvPicPr>
          <p:cNvPr id="5" name="Picture 4"/>
          <p:cNvPicPr>
            <a:picLocks noChangeAspect="1"/>
          </p:cNvPicPr>
          <p:nvPr/>
        </p:nvPicPr>
        <p:blipFill rotWithShape="1">
          <a:blip r:embed="rId6"/>
          <a:srcRect r="65714" b="33968"/>
          <a:stretch/>
        </p:blipFill>
        <p:spPr>
          <a:xfrm>
            <a:off x="4054838" y="1772768"/>
            <a:ext cx="4180114" cy="4528457"/>
          </a:xfrm>
          <a:prstGeom prst="rect">
            <a:avLst/>
          </a:prstGeom>
        </p:spPr>
      </p:pic>
      <p:sp>
        <p:nvSpPr>
          <p:cNvPr id="13" name="TextBox 12"/>
          <p:cNvSpPr txBox="1"/>
          <p:nvPr/>
        </p:nvSpPr>
        <p:spPr>
          <a:xfrm>
            <a:off x="197641" y="2454774"/>
            <a:ext cx="3820779" cy="338554"/>
          </a:xfrm>
          <a:prstGeom prst="rect">
            <a:avLst/>
          </a:prstGeom>
          <a:solidFill>
            <a:schemeClr val="accent6">
              <a:lumMod val="60000"/>
              <a:lumOff val="40000"/>
              <a:alpha val="50000"/>
            </a:schemeClr>
          </a:solidFill>
        </p:spPr>
        <p:txBody>
          <a:bodyPr wrap="square" rtlCol="0">
            <a:spAutoFit/>
          </a:bodyPr>
          <a:lstStyle/>
          <a:p>
            <a:pPr algn="r"/>
            <a:r>
              <a:rPr lang="en-US" sz="1600" dirty="0"/>
              <a:t>Reports the energy consumption</a:t>
            </a:r>
          </a:p>
        </p:txBody>
      </p:sp>
      <p:sp>
        <p:nvSpPr>
          <p:cNvPr id="30" name="TextBox 29"/>
          <p:cNvSpPr txBox="1"/>
          <p:nvPr/>
        </p:nvSpPr>
        <p:spPr>
          <a:xfrm>
            <a:off x="197641" y="2890559"/>
            <a:ext cx="3820779" cy="584775"/>
          </a:xfrm>
          <a:prstGeom prst="rect">
            <a:avLst/>
          </a:prstGeom>
          <a:solidFill>
            <a:schemeClr val="accent6">
              <a:lumMod val="60000"/>
              <a:lumOff val="40000"/>
              <a:alpha val="50000"/>
            </a:schemeClr>
          </a:solidFill>
        </p:spPr>
        <p:txBody>
          <a:bodyPr wrap="square" rtlCol="0">
            <a:spAutoFit/>
          </a:bodyPr>
          <a:lstStyle/>
          <a:p>
            <a:pPr algn="r"/>
            <a:r>
              <a:rPr lang="en-US" sz="1600" dirty="0"/>
              <a:t>Reports differences between simulated and measured values</a:t>
            </a:r>
          </a:p>
        </p:txBody>
      </p:sp>
      <p:sp>
        <p:nvSpPr>
          <p:cNvPr id="32" name="TextBox 31"/>
          <p:cNvSpPr txBox="1"/>
          <p:nvPr/>
        </p:nvSpPr>
        <p:spPr>
          <a:xfrm>
            <a:off x="173899" y="3572565"/>
            <a:ext cx="3820779" cy="584775"/>
          </a:xfrm>
          <a:prstGeom prst="rect">
            <a:avLst/>
          </a:prstGeom>
          <a:solidFill>
            <a:schemeClr val="accent6">
              <a:lumMod val="60000"/>
              <a:lumOff val="40000"/>
              <a:alpha val="50000"/>
            </a:schemeClr>
          </a:solidFill>
        </p:spPr>
        <p:txBody>
          <a:bodyPr wrap="square" rtlCol="0">
            <a:spAutoFit/>
          </a:bodyPr>
          <a:lstStyle/>
          <a:p>
            <a:pPr algn="r"/>
            <a:r>
              <a:rPr lang="en-US" sz="1600" dirty="0"/>
              <a:t>Creates a full report of the computed results</a:t>
            </a:r>
          </a:p>
        </p:txBody>
      </p:sp>
      <p:sp>
        <p:nvSpPr>
          <p:cNvPr id="33" name="TextBox 32"/>
          <p:cNvSpPr txBox="1"/>
          <p:nvPr/>
        </p:nvSpPr>
        <p:spPr>
          <a:xfrm>
            <a:off x="6750572" y="2416912"/>
            <a:ext cx="3820779" cy="338554"/>
          </a:xfrm>
          <a:prstGeom prst="rect">
            <a:avLst/>
          </a:prstGeom>
          <a:solidFill>
            <a:schemeClr val="accent6">
              <a:lumMod val="60000"/>
              <a:lumOff val="40000"/>
              <a:alpha val="50000"/>
            </a:schemeClr>
          </a:solidFill>
        </p:spPr>
        <p:txBody>
          <a:bodyPr wrap="square" rtlCol="0">
            <a:spAutoFit/>
          </a:bodyPr>
          <a:lstStyle/>
          <a:p>
            <a:r>
              <a:rPr lang="en-US" sz="1600" dirty="0"/>
              <a:t>Reports average reaction rates</a:t>
            </a:r>
          </a:p>
        </p:txBody>
      </p:sp>
      <p:sp>
        <p:nvSpPr>
          <p:cNvPr id="39" name="TextBox 38"/>
          <p:cNvSpPr txBox="1"/>
          <p:nvPr/>
        </p:nvSpPr>
        <p:spPr>
          <a:xfrm>
            <a:off x="6750571" y="3136611"/>
            <a:ext cx="3820779" cy="584775"/>
          </a:xfrm>
          <a:prstGeom prst="rect">
            <a:avLst/>
          </a:prstGeom>
          <a:solidFill>
            <a:schemeClr val="accent6">
              <a:lumMod val="60000"/>
              <a:lumOff val="40000"/>
              <a:alpha val="50000"/>
            </a:schemeClr>
          </a:solidFill>
        </p:spPr>
        <p:txBody>
          <a:bodyPr wrap="square" rtlCol="0">
            <a:spAutoFit/>
          </a:bodyPr>
          <a:lstStyle/>
          <a:p>
            <a:r>
              <a:rPr lang="en-US" sz="1600" dirty="0"/>
              <a:t>Edits a property for the objects within the outlined region of the map</a:t>
            </a:r>
          </a:p>
        </p:txBody>
      </p:sp>
      <p:sp>
        <p:nvSpPr>
          <p:cNvPr id="12" name="TextBox 11"/>
          <p:cNvSpPr txBox="1"/>
          <p:nvPr/>
        </p:nvSpPr>
        <p:spPr>
          <a:xfrm>
            <a:off x="197641" y="1772768"/>
            <a:ext cx="3207258" cy="584775"/>
          </a:xfrm>
          <a:prstGeom prst="rect">
            <a:avLst/>
          </a:prstGeom>
          <a:solidFill>
            <a:schemeClr val="accent6">
              <a:lumMod val="60000"/>
              <a:lumOff val="40000"/>
              <a:alpha val="50000"/>
            </a:schemeClr>
          </a:solidFill>
        </p:spPr>
        <p:txBody>
          <a:bodyPr wrap="square" rtlCol="0">
            <a:spAutoFit/>
          </a:bodyPr>
          <a:lstStyle/>
          <a:p>
            <a:pPr algn="r"/>
            <a:r>
              <a:rPr lang="en-US" sz="1600" dirty="0"/>
              <a:t>Reports changes in the status of links</a:t>
            </a:r>
          </a:p>
        </p:txBody>
      </p:sp>
      <p:cxnSp>
        <p:nvCxnSpPr>
          <p:cNvPr id="24" name="Straight Arrow Connector 23"/>
          <p:cNvCxnSpPr/>
          <p:nvPr/>
        </p:nvCxnSpPr>
        <p:spPr>
          <a:xfrm flipH="1" flipV="1">
            <a:off x="3526971" y="1959429"/>
            <a:ext cx="1524000" cy="19158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4088635" y="2310365"/>
            <a:ext cx="1009838" cy="31368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4088635" y="2454774"/>
            <a:ext cx="1009838" cy="6958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018421" y="2721282"/>
            <a:ext cx="1218597" cy="11436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78403" y="2549236"/>
            <a:ext cx="925597" cy="92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a:off x="5584431" y="2890559"/>
            <a:ext cx="1019569" cy="3689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6750570" y="3834979"/>
            <a:ext cx="3820779" cy="584775"/>
          </a:xfrm>
          <a:prstGeom prst="rect">
            <a:avLst/>
          </a:prstGeom>
          <a:solidFill>
            <a:schemeClr val="accent6">
              <a:lumMod val="60000"/>
              <a:lumOff val="40000"/>
              <a:alpha val="50000"/>
            </a:schemeClr>
          </a:solidFill>
        </p:spPr>
        <p:txBody>
          <a:bodyPr wrap="square" rtlCol="0">
            <a:spAutoFit/>
          </a:bodyPr>
          <a:lstStyle/>
          <a:p>
            <a:r>
              <a:rPr lang="en-US" sz="1600" dirty="0"/>
              <a:t>Creates a table with quantities for selected nodes/links</a:t>
            </a:r>
          </a:p>
        </p:txBody>
      </p:sp>
      <p:cxnSp>
        <p:nvCxnSpPr>
          <p:cNvPr id="29" name="Straight Arrow Connector 28"/>
          <p:cNvCxnSpPr/>
          <p:nvPr/>
        </p:nvCxnSpPr>
        <p:spPr>
          <a:xfrm>
            <a:off x="5578660" y="3051478"/>
            <a:ext cx="1126985" cy="9642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088635" y="4771510"/>
            <a:ext cx="3820779" cy="338554"/>
          </a:xfrm>
          <a:prstGeom prst="rect">
            <a:avLst/>
          </a:prstGeom>
          <a:solidFill>
            <a:schemeClr val="accent6">
              <a:lumMod val="60000"/>
              <a:lumOff val="40000"/>
              <a:alpha val="50000"/>
            </a:schemeClr>
          </a:solidFill>
        </p:spPr>
        <p:txBody>
          <a:bodyPr wrap="square" rtlCol="0">
            <a:spAutoFit/>
          </a:bodyPr>
          <a:lstStyle/>
          <a:p>
            <a:pPr algn="r"/>
            <a:r>
              <a:rPr lang="en-US" sz="1600" dirty="0"/>
              <a:t>Controls the display style of a report</a:t>
            </a:r>
          </a:p>
        </p:txBody>
      </p:sp>
      <p:cxnSp>
        <p:nvCxnSpPr>
          <p:cNvPr id="34" name="Straight Arrow Connector 33"/>
          <p:cNvCxnSpPr/>
          <p:nvPr/>
        </p:nvCxnSpPr>
        <p:spPr>
          <a:xfrm>
            <a:off x="5392866" y="3412130"/>
            <a:ext cx="17858" cy="12987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872424"/>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2841</Words>
  <Application>Microsoft Macintosh PowerPoint</Application>
  <PresentationFormat>Widescreen</PresentationFormat>
  <Paragraphs>257</Paragraphs>
  <Slides>39</Slides>
  <Notes>39</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39</vt:i4>
      </vt:variant>
    </vt:vector>
  </HeadingPairs>
  <TitlesOfParts>
    <vt:vector size="53" baseType="lpstr">
      <vt:lpstr>Arial</vt:lpstr>
      <vt:lpstr>Calibri</vt:lpstr>
      <vt:lpstr>Cambria Math</vt:lpstr>
      <vt:lpstr>Constantia</vt:lpstr>
      <vt:lpstr>Segoe UI</vt:lpstr>
      <vt:lpstr>Segoe UI Light</vt:lpstr>
      <vt:lpstr>Symbol</vt:lpstr>
      <vt:lpstr>Times New Roman</vt:lpstr>
      <vt:lpstr>Wingdings</vt:lpstr>
      <vt:lpstr>Wingdings 2</vt:lpstr>
      <vt:lpstr>Balancing Act</vt:lpstr>
      <vt:lpstr>Wellspring</vt:lpstr>
      <vt:lpstr>Star of the show</vt:lpstr>
      <vt:lpstr>Amusements</vt:lpstr>
      <vt:lpstr>University POLITEHNICA bucharest FACULTy of energy engineering department of hydraulic, hydraulic machinery and environmental engineering 313 Independentei spl., 060042 Bucharest, romania</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lpstr>Athens UPB 012 - Water quality monitoring and control in distribution networks </vt:lpstr>
    </vt:vector>
  </TitlesOfParts>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2022-03-14T18:54:00Z</dcterms:modified>
</cp:coreProperties>
</file>