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4"/>
    <p:sldMasterId id="2147483706" r:id="rId5"/>
    <p:sldMasterId id="2147483712" r:id="rId6"/>
    <p:sldMasterId id="2147483724" r:id="rId7"/>
  </p:sldMasterIdLst>
  <p:notesMasterIdLst>
    <p:notesMasterId r:id="rId22"/>
  </p:notesMasterIdLst>
  <p:handoutMasterIdLst>
    <p:handoutMasterId r:id="rId23"/>
  </p:handoutMasterIdLst>
  <p:sldIdLst>
    <p:sldId id="446" r:id="rId8"/>
    <p:sldId id="466" r:id="rId9"/>
    <p:sldId id="465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078"/>
    <a:srgbClr val="6667AB"/>
    <a:srgbClr val="7C6560"/>
    <a:srgbClr val="8C5896"/>
    <a:srgbClr val="29282D"/>
    <a:srgbClr val="E288B6"/>
    <a:srgbClr val="B38F6A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 snapToGrid="0">
      <p:cViewPr varScale="1">
        <p:scale>
          <a:sx n="92" d="100"/>
          <a:sy n="92" d="100"/>
        </p:scale>
        <p:origin x="64" y="10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9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66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6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4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5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2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5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2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9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2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tm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tm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1.tmp"/><Relationship Id="rId4" Type="http://schemas.openxmlformats.org/officeDocument/2006/relationships/image" Target="../media/image2.jpeg"/><Relationship Id="rId9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.jpeg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.jpeg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m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.jpeg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tm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tm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108802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b="1" dirty="0">
                <a:solidFill>
                  <a:schemeClr val="tx1"/>
                </a:solidFill>
              </a:rPr>
              <a:t>University POLITEHNICA </a:t>
            </a:r>
            <a:r>
              <a:rPr lang="ro-RO" sz="1800" b="1" dirty="0" err="1">
                <a:solidFill>
                  <a:schemeClr val="tx1"/>
                </a:solidFill>
              </a:rPr>
              <a:t>bucharest</a:t>
            </a:r>
            <a:br>
              <a:rPr lang="ro-RO" sz="1800" b="1" dirty="0">
                <a:solidFill>
                  <a:schemeClr val="tx1"/>
                </a:solidFill>
              </a:rPr>
            </a:br>
            <a:r>
              <a:rPr lang="ro-RO" sz="1800" b="1" dirty="0" err="1">
                <a:solidFill>
                  <a:schemeClr val="tx1"/>
                </a:solidFill>
              </a:rPr>
              <a:t>FACULTy</a:t>
            </a:r>
            <a:r>
              <a:rPr lang="ro-RO" sz="1800" b="1" dirty="0">
                <a:solidFill>
                  <a:schemeClr val="tx1"/>
                </a:solidFill>
              </a:rPr>
              <a:t> of </a:t>
            </a:r>
            <a:r>
              <a:rPr lang="ro-RO" sz="1800" b="1" dirty="0" err="1">
                <a:solidFill>
                  <a:schemeClr val="tx1"/>
                </a:solidFill>
              </a:rPr>
              <a:t>energy</a:t>
            </a:r>
            <a:r>
              <a:rPr lang="ro-RO" sz="1800" b="1" dirty="0">
                <a:solidFill>
                  <a:schemeClr val="tx1"/>
                </a:solidFill>
              </a:rPr>
              <a:t> engineering</a:t>
            </a:r>
            <a:br>
              <a:rPr lang="ro-RO" sz="1800" b="1" dirty="0">
                <a:solidFill>
                  <a:schemeClr val="tx1"/>
                </a:solidFill>
              </a:rPr>
            </a:br>
            <a:r>
              <a:rPr lang="ro-RO" sz="1800" b="1" dirty="0" err="1">
                <a:solidFill>
                  <a:schemeClr val="tx1"/>
                </a:solidFill>
              </a:rPr>
              <a:t>department</a:t>
            </a:r>
            <a:r>
              <a:rPr lang="ro-RO" sz="1800" b="1" dirty="0">
                <a:solidFill>
                  <a:schemeClr val="tx1"/>
                </a:solidFill>
              </a:rPr>
              <a:t> of </a:t>
            </a:r>
            <a:r>
              <a:rPr lang="ro-RO" sz="1800" b="1" dirty="0" err="1">
                <a:solidFill>
                  <a:schemeClr val="tx1"/>
                </a:solidFill>
              </a:rPr>
              <a:t>hydraulic</a:t>
            </a:r>
            <a:r>
              <a:rPr lang="ro-RO" sz="1800" b="1" dirty="0">
                <a:solidFill>
                  <a:schemeClr val="tx1"/>
                </a:solidFill>
              </a:rPr>
              <a:t>, </a:t>
            </a:r>
            <a:r>
              <a:rPr lang="ro-RO" sz="1800" b="1" dirty="0" err="1">
                <a:solidFill>
                  <a:schemeClr val="tx1"/>
                </a:solidFill>
              </a:rPr>
              <a:t>hydraulic</a:t>
            </a:r>
            <a:r>
              <a:rPr lang="ro-RO" sz="1800" b="1" dirty="0">
                <a:solidFill>
                  <a:schemeClr val="tx1"/>
                </a:solidFill>
              </a:rPr>
              <a:t> </a:t>
            </a:r>
            <a:r>
              <a:rPr lang="ro-RO" sz="1800" b="1" dirty="0" err="1">
                <a:solidFill>
                  <a:schemeClr val="tx1"/>
                </a:solidFill>
              </a:rPr>
              <a:t>machinery</a:t>
            </a:r>
            <a:r>
              <a:rPr lang="ro-RO" sz="1800" b="1" dirty="0">
                <a:solidFill>
                  <a:schemeClr val="tx1"/>
                </a:solidFill>
              </a:rPr>
              <a:t> </a:t>
            </a:r>
            <a:r>
              <a:rPr lang="ro-RO" sz="1800" b="1" dirty="0" err="1">
                <a:solidFill>
                  <a:schemeClr val="tx1"/>
                </a:solidFill>
              </a:rPr>
              <a:t>and</a:t>
            </a:r>
            <a:r>
              <a:rPr lang="ro-RO" sz="1800" b="1" dirty="0">
                <a:solidFill>
                  <a:schemeClr val="tx1"/>
                </a:solidFill>
              </a:rPr>
              <a:t> </a:t>
            </a:r>
            <a:r>
              <a:rPr lang="ro-RO" sz="1800" b="1" dirty="0" err="1">
                <a:solidFill>
                  <a:schemeClr val="tx1"/>
                </a:solidFill>
              </a:rPr>
              <a:t>environmental</a:t>
            </a:r>
            <a:r>
              <a:rPr lang="ro-RO" sz="1800" b="1" dirty="0">
                <a:solidFill>
                  <a:schemeClr val="tx1"/>
                </a:solidFill>
              </a:rPr>
              <a:t> engineering</a:t>
            </a:r>
            <a:br>
              <a:rPr lang="ro-RO" sz="1800" b="1" dirty="0">
                <a:solidFill>
                  <a:schemeClr val="tx1"/>
                </a:solidFill>
              </a:rPr>
            </a:br>
            <a:r>
              <a:rPr lang="ro-RO" sz="1800" b="1" dirty="0">
                <a:solidFill>
                  <a:schemeClr val="tx1"/>
                </a:solidFill>
              </a:rPr>
              <a:t>313 Independentei </a:t>
            </a:r>
            <a:r>
              <a:rPr lang="ro-RO" sz="1800" b="1" dirty="0" err="1">
                <a:solidFill>
                  <a:schemeClr val="tx1"/>
                </a:solidFill>
              </a:rPr>
              <a:t>spl</a:t>
            </a:r>
            <a:r>
              <a:rPr lang="ro-RO" sz="1800" b="1" dirty="0">
                <a:solidFill>
                  <a:schemeClr val="tx1"/>
                </a:solidFill>
              </a:rPr>
              <a:t>., 060042 </a:t>
            </a:r>
            <a:r>
              <a:rPr lang="ro-RO" sz="1800" b="1" dirty="0" err="1">
                <a:solidFill>
                  <a:schemeClr val="tx1"/>
                </a:solidFill>
              </a:rPr>
              <a:t>Bucharest</a:t>
            </a:r>
            <a:r>
              <a:rPr lang="ro-RO" sz="1800" b="1" dirty="0">
                <a:solidFill>
                  <a:schemeClr val="tx1"/>
                </a:solidFill>
              </a:rPr>
              <a:t>, </a:t>
            </a:r>
            <a:r>
              <a:rPr lang="ro-RO" sz="1800" b="1" dirty="0" err="1">
                <a:solidFill>
                  <a:schemeClr val="tx1"/>
                </a:solidFill>
              </a:rPr>
              <a:t>romania</a:t>
            </a:r>
            <a:endParaRPr lang="ro-RO" sz="18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92469744-5F77-4354-8EB8-786452D813AC}"/>
              </a:ext>
            </a:extLst>
          </p:cNvPr>
          <p:cNvSpPr txBox="1">
            <a:spLocks/>
          </p:cNvSpPr>
          <p:nvPr/>
        </p:nvSpPr>
        <p:spPr>
          <a:xfrm>
            <a:off x="1134318" y="3727267"/>
            <a:ext cx="10159340" cy="16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Epanet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Example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FAE0C-1C6C-48BF-AE4B-E3FF4BE518BB}"/>
              </a:ext>
            </a:extLst>
          </p:cNvPr>
          <p:cNvSpPr txBox="1"/>
          <p:nvPr/>
        </p:nvSpPr>
        <p:spPr>
          <a:xfrm>
            <a:off x="3199609" y="5276008"/>
            <a:ext cx="62167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altLang="en-US" sz="2800" b="1" dirty="0">
                <a:latin typeface="Constantia" panose="02030602050306030303" pitchFamily="18" charset="0"/>
              </a:rPr>
              <a:t>Liana </a:t>
            </a:r>
            <a:r>
              <a:rPr lang="en-GB" altLang="en-US" sz="2800" b="1" dirty="0" err="1">
                <a:latin typeface="Constantia" panose="02030602050306030303" pitchFamily="18" charset="0"/>
              </a:rPr>
              <a:t>Ioana</a:t>
            </a:r>
            <a:r>
              <a:rPr lang="en-GB" altLang="en-US" sz="2800" b="1" dirty="0">
                <a:latin typeface="Constantia" panose="02030602050306030303" pitchFamily="18" charset="0"/>
              </a:rPr>
              <a:t> VUTA</a:t>
            </a:r>
          </a:p>
          <a:p>
            <a:pPr algn="ctr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altLang="en-US" sz="2800" b="1" dirty="0">
                <a:latin typeface="Constantia" panose="02030602050306030303" pitchFamily="18" charset="0"/>
              </a:rPr>
              <a:t>Bucharest 15 March 2022</a:t>
            </a:r>
            <a:endParaRPr lang="it-IT" altLang="en-US" sz="2800" b="1" dirty="0">
              <a:latin typeface="Constantia" panose="02030602050306030303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0" y="1394985"/>
            <a:ext cx="4008355" cy="218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3"/>
          <p:cNvSpPr txBox="1"/>
          <p:nvPr/>
        </p:nvSpPr>
        <p:spPr>
          <a:xfrm>
            <a:off x="1627909" y="1290466"/>
            <a:ext cx="5105400" cy="37612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67310" rIns="0" bIns="0" rtlCol="0">
            <a:spAutoFit/>
          </a:bodyPr>
          <a:lstStyle/>
          <a:p>
            <a:pPr marL="298450" marR="406400" indent="-285750">
              <a:spcBef>
                <a:spcPts val="430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solidFill>
                  <a:srgbClr val="073D86"/>
                </a:solidFill>
                <a:latin typeface="Calibri"/>
                <a:cs typeface="Calibri"/>
              </a:rPr>
              <a:t>For defining the diurnal variation in nodes, we must set up the following time steps first:</a:t>
            </a:r>
          </a:p>
          <a:p>
            <a:pPr marL="298450" marR="406400" indent="-285750">
              <a:spcBef>
                <a:spcPts val="430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73D86"/>
                </a:solidFill>
                <a:cs typeface="Calibri"/>
              </a:rPr>
              <a:t>in </a:t>
            </a:r>
            <a:r>
              <a:rPr lang="en-US" sz="2000" b="1" i="1" spc="-5" dirty="0">
                <a:solidFill>
                  <a:srgbClr val="C00000"/>
                </a:solidFill>
                <a:cs typeface="Calibri"/>
              </a:rPr>
              <a:t>Times</a:t>
            </a:r>
            <a:r>
              <a:rPr lang="en-US" sz="2000" b="1" i="1" spc="85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sz="2000" b="1" i="1" spc="-5" dirty="0">
                <a:solidFill>
                  <a:srgbClr val="C00000"/>
                </a:solidFill>
                <a:cs typeface="Calibri"/>
              </a:rPr>
              <a:t>Options</a:t>
            </a:r>
            <a:r>
              <a:rPr lang="en-US" sz="2000" spc="-5" dirty="0">
                <a:solidFill>
                  <a:srgbClr val="073D86"/>
                </a:solidFill>
                <a:cs typeface="Calibri"/>
              </a:rPr>
              <a:t>(</a:t>
            </a:r>
            <a:r>
              <a:rPr lang="en-US" sz="2000" b="1" i="1" spc="-10" dirty="0">
                <a:solidFill>
                  <a:srgbClr val="00AF50"/>
                </a:solidFill>
                <a:cs typeface="Calibri"/>
              </a:rPr>
              <a:t>Data</a:t>
            </a:r>
            <a:r>
              <a:rPr lang="en-US" sz="2000" spc="-10" dirty="0">
                <a:solidFill>
                  <a:srgbClr val="00AF50"/>
                </a:solidFill>
                <a:cs typeface="Calibri"/>
              </a:rPr>
              <a:t>/ </a:t>
            </a:r>
            <a:r>
              <a:rPr lang="en-US" sz="2000" b="1" i="1" spc="-5" dirty="0">
                <a:solidFill>
                  <a:srgbClr val="00AF50"/>
                </a:solidFill>
                <a:cs typeface="Calibri"/>
              </a:rPr>
              <a:t>Options</a:t>
            </a:r>
            <a:r>
              <a:rPr lang="en-US" sz="2000" spc="-5" dirty="0">
                <a:solidFill>
                  <a:srgbClr val="00AF50"/>
                </a:solidFill>
                <a:cs typeface="Calibri"/>
              </a:rPr>
              <a:t>/ </a:t>
            </a:r>
            <a:r>
              <a:rPr lang="en-US" sz="2000" b="1" i="1" spc="-5" dirty="0">
                <a:solidFill>
                  <a:srgbClr val="00AF50"/>
                </a:solidFill>
                <a:cs typeface="Calibri"/>
              </a:rPr>
              <a:t>Times</a:t>
            </a:r>
            <a:r>
              <a:rPr lang="en-US" sz="2000" spc="-5" dirty="0">
                <a:solidFill>
                  <a:srgbClr val="073D86"/>
                </a:solidFill>
                <a:cs typeface="Calibri"/>
              </a:rPr>
              <a:t>), in </a:t>
            </a:r>
            <a:r>
              <a:rPr lang="en-US" sz="2000" spc="-10" dirty="0">
                <a:solidFill>
                  <a:srgbClr val="073D86"/>
                </a:solidFill>
                <a:latin typeface="Calibri"/>
                <a:cs typeface="Calibri"/>
              </a:rPr>
              <a:t>(</a:t>
            </a:r>
            <a:r>
              <a:rPr lang="en-US" sz="2000" i="1" spc="-10" dirty="0" err="1">
                <a:solidFill>
                  <a:srgbClr val="073D86"/>
                </a:solidFill>
                <a:latin typeface="Calibri"/>
                <a:cs typeface="Calibri"/>
              </a:rPr>
              <a:t>Hrs</a:t>
            </a:r>
            <a:r>
              <a:rPr lang="en-US" sz="2000" spc="-10" dirty="0" err="1">
                <a:solidFill>
                  <a:srgbClr val="073D86"/>
                </a:solidFill>
                <a:latin typeface="Calibri"/>
                <a:cs typeface="Calibri"/>
              </a:rPr>
              <a:t>:</a:t>
            </a:r>
            <a:r>
              <a:rPr lang="en-US" sz="2000" i="1" spc="-10" dirty="0" err="1">
                <a:solidFill>
                  <a:srgbClr val="073D86"/>
                </a:solidFill>
                <a:latin typeface="Calibri"/>
                <a:cs typeface="Calibri"/>
              </a:rPr>
              <a:t>Min</a:t>
            </a:r>
            <a:r>
              <a:rPr lang="en-US" sz="2000" spc="-10" dirty="0">
                <a:solidFill>
                  <a:srgbClr val="073D86"/>
                </a:solidFill>
                <a:latin typeface="Calibri"/>
                <a:cs typeface="Calibri"/>
              </a:rPr>
              <a:t>)</a:t>
            </a:r>
            <a:r>
              <a:rPr lang="en-US" sz="2000" spc="-5" dirty="0">
                <a:solidFill>
                  <a:srgbClr val="073D86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pPr marL="298450" marR="406400" indent="-285750">
              <a:lnSpc>
                <a:spcPct val="100000"/>
              </a:lnSpc>
              <a:spcBef>
                <a:spcPts val="430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  <a:p>
            <a:pPr marL="553085" marR="441325" lvl="1" indent="-18605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553720" algn="l"/>
              </a:tabLst>
            </a:pPr>
            <a:r>
              <a:rPr sz="2000" i="1" spc="-10" dirty="0">
                <a:solidFill>
                  <a:srgbClr val="C00000"/>
                </a:solidFill>
                <a:latin typeface="Calibri"/>
                <a:cs typeface="Calibri"/>
              </a:rPr>
              <a:t>Hydraulic </a:t>
            </a:r>
            <a:r>
              <a:rPr sz="2000" i="1" spc="-5" dirty="0">
                <a:solidFill>
                  <a:srgbClr val="C00000"/>
                </a:solidFill>
                <a:latin typeface="Calibri"/>
                <a:cs typeface="Calibri"/>
              </a:rPr>
              <a:t>Time Step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= 1:00 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(o</a:t>
            </a:r>
            <a:r>
              <a:rPr lang="en-US" sz="2000" spc="-5" dirty="0">
                <a:solidFill>
                  <a:srgbClr val="073D86"/>
                </a:solidFill>
                <a:latin typeface="Calibri"/>
                <a:cs typeface="Calibri"/>
              </a:rPr>
              <a:t>ne hour</a:t>
            </a:r>
            <a:r>
              <a:rPr sz="2000" spc="-10" dirty="0">
                <a:solidFill>
                  <a:srgbClr val="073D86"/>
                </a:solidFill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553720" lvl="1" indent="-18605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553720" algn="l"/>
              </a:tabLst>
            </a:pPr>
            <a:r>
              <a:rPr sz="2000" i="1" spc="-15" dirty="0">
                <a:solidFill>
                  <a:srgbClr val="C00000"/>
                </a:solidFill>
                <a:latin typeface="Calibri"/>
                <a:cs typeface="Calibri"/>
              </a:rPr>
              <a:t>Pattern </a:t>
            </a:r>
            <a:r>
              <a:rPr sz="2000" i="1" spc="-5" dirty="0">
                <a:solidFill>
                  <a:srgbClr val="C00000"/>
                </a:solidFill>
                <a:latin typeface="Calibri"/>
                <a:cs typeface="Calibri"/>
              </a:rPr>
              <a:t>Time Step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=</a:t>
            </a:r>
            <a:r>
              <a:rPr sz="2000" spc="65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73D86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:00</a:t>
            </a:r>
            <a:r>
              <a:rPr lang="en-US" sz="2000" dirty="0">
                <a:solidFill>
                  <a:srgbClr val="073D86"/>
                </a:solidFill>
                <a:latin typeface="Calibri"/>
                <a:cs typeface="Calibri"/>
              </a:rPr>
              <a:t> (four hours)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553720" lvl="1" indent="-18605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553720" algn="l"/>
              </a:tabLst>
            </a:pPr>
            <a:r>
              <a:rPr sz="2000" i="1" spc="-10" dirty="0">
                <a:solidFill>
                  <a:srgbClr val="C00000"/>
                </a:solidFill>
                <a:latin typeface="Calibri"/>
                <a:cs typeface="Calibri"/>
              </a:rPr>
              <a:t>Reporting </a:t>
            </a:r>
            <a:r>
              <a:rPr sz="2000" i="1" spc="-5" dirty="0">
                <a:solidFill>
                  <a:srgbClr val="C00000"/>
                </a:solidFill>
                <a:latin typeface="Calibri"/>
                <a:cs typeface="Calibri"/>
              </a:rPr>
              <a:t>Time Step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=</a:t>
            </a:r>
            <a:r>
              <a:rPr sz="2000" spc="105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0:10</a:t>
            </a:r>
            <a:r>
              <a:rPr lang="en-US" sz="2000" dirty="0">
                <a:solidFill>
                  <a:srgbClr val="073D86"/>
                </a:solidFill>
                <a:latin typeface="Calibri"/>
                <a:cs typeface="Calibri"/>
              </a:rPr>
              <a:t> (10 minutes)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;</a:t>
            </a:r>
            <a:endParaRPr lang="en-US" sz="2000" dirty="0">
              <a:latin typeface="Calibri"/>
              <a:cs typeface="Calibri"/>
            </a:endParaRPr>
          </a:p>
          <a:p>
            <a:pPr marL="553720" lvl="1" indent="-18605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553720" algn="l"/>
              </a:tabLst>
            </a:pPr>
            <a:r>
              <a:rPr sz="2000" i="1" spc="-35" dirty="0">
                <a:solidFill>
                  <a:srgbClr val="C00000"/>
                </a:solidFill>
                <a:latin typeface="Calibri"/>
                <a:cs typeface="Calibri"/>
              </a:rPr>
              <a:t>Total </a:t>
            </a:r>
            <a:r>
              <a:rPr sz="2000" i="1" spc="-5" dirty="0">
                <a:solidFill>
                  <a:srgbClr val="C00000"/>
                </a:solidFill>
                <a:latin typeface="Calibri"/>
                <a:cs typeface="Calibri"/>
              </a:rPr>
              <a:t>Duration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= </a:t>
            </a:r>
            <a:r>
              <a:rPr lang="en-US" sz="2000" dirty="0">
                <a:solidFill>
                  <a:srgbClr val="073D86"/>
                </a:solidFill>
                <a:latin typeface="Calibri"/>
                <a:cs typeface="Calibri"/>
              </a:rPr>
              <a:t>96</a:t>
            </a:r>
            <a:r>
              <a:rPr sz="2000" spc="35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73D86"/>
                </a:solidFill>
                <a:latin typeface="Calibri"/>
                <a:cs typeface="Calibri"/>
              </a:rPr>
              <a:t>(</a:t>
            </a:r>
            <a:r>
              <a:rPr lang="en-US" sz="2000" spc="-10" dirty="0">
                <a:solidFill>
                  <a:srgbClr val="073D86"/>
                </a:solidFill>
                <a:latin typeface="Calibri"/>
                <a:cs typeface="Calibri"/>
              </a:rPr>
              <a:t>hours</a:t>
            </a:r>
            <a:r>
              <a:rPr sz="2000" spc="-10" dirty="0">
                <a:solidFill>
                  <a:srgbClr val="073D86"/>
                </a:solidFill>
                <a:latin typeface="Calibri"/>
                <a:cs typeface="Calibri"/>
              </a:rPr>
              <a:t>).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18" y="2113611"/>
            <a:ext cx="318179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1719154" y="880705"/>
            <a:ext cx="8462398" cy="3757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673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000" spc="-15" dirty="0">
                <a:solidFill>
                  <a:srgbClr val="073D86"/>
                </a:solidFill>
                <a:latin typeface="Calibri"/>
                <a:cs typeface="Calibri"/>
              </a:rPr>
              <a:t>Introducing the demand coefficients values i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/ </a:t>
            </a:r>
            <a:r>
              <a:rPr sz="2000" b="1" i="1" spc="-10" dirty="0">
                <a:solidFill>
                  <a:srgbClr val="00AF50"/>
                </a:solidFill>
                <a:latin typeface="Calibri"/>
                <a:cs typeface="Calibri"/>
              </a:rPr>
              <a:t>Patterns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/ </a:t>
            </a:r>
            <a:r>
              <a:rPr sz="2000" b="1" i="1" spc="-10" dirty="0">
                <a:solidFill>
                  <a:srgbClr val="0066FF"/>
                </a:solidFill>
                <a:latin typeface="Calibri"/>
                <a:cs typeface="Calibri"/>
              </a:rPr>
              <a:t>Pattern</a:t>
            </a:r>
            <a:r>
              <a:rPr sz="2000" b="1" i="1" spc="2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0066FF"/>
                </a:solidFill>
                <a:latin typeface="Calibri"/>
                <a:cs typeface="Calibri"/>
              </a:rPr>
              <a:t>Editor</a:t>
            </a:r>
            <a:r>
              <a:rPr sz="2000" spc="-10" dirty="0">
                <a:solidFill>
                  <a:srgbClr val="073D86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891822" y="1750158"/>
            <a:ext cx="3591047" cy="9624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2000" i="1" dirty="0">
                <a:solidFill>
                  <a:srgbClr val="073D86"/>
                </a:solidFill>
                <a:cs typeface="Calibri"/>
              </a:rPr>
              <a:t>t </a:t>
            </a:r>
            <a:r>
              <a:rPr lang="en-US" sz="2000" dirty="0">
                <a:solidFill>
                  <a:srgbClr val="073D86"/>
                </a:solidFill>
                <a:latin typeface="Symbol"/>
                <a:cs typeface="Symbol"/>
              </a:rPr>
              <a:t></a:t>
            </a:r>
            <a:r>
              <a:rPr lang="en-US" sz="2000" dirty="0">
                <a:solidFill>
                  <a:srgbClr val="073D86"/>
                </a:solidFill>
                <a:cs typeface="Calibri"/>
              </a:rPr>
              <a:t>[00:00÷04:00), </a:t>
            </a:r>
            <a:r>
              <a:rPr lang="en-US" sz="2000" dirty="0" err="1">
                <a:solidFill>
                  <a:srgbClr val="073D86"/>
                </a:solidFill>
                <a:cs typeface="Calibri"/>
              </a:rPr>
              <a:t>c</a:t>
            </a:r>
            <a:r>
              <a:rPr lang="en-US" sz="1600" dirty="0" err="1">
                <a:solidFill>
                  <a:srgbClr val="073D86"/>
                </a:solidFill>
                <a:cs typeface="Calibri"/>
              </a:rPr>
              <a:t>q</a:t>
            </a:r>
            <a:r>
              <a:rPr lang="en-US" sz="2000" dirty="0">
                <a:solidFill>
                  <a:srgbClr val="073D86"/>
                </a:solidFill>
                <a:cs typeface="Calibri"/>
              </a:rPr>
              <a:t>(t) =</a:t>
            </a:r>
            <a:r>
              <a:rPr lang="en-US" sz="2000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70C0"/>
                </a:solidFill>
                <a:cs typeface="Calibri"/>
              </a:rPr>
              <a:t>0.75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2000" i="1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73D86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[0</a:t>
            </a:r>
            <a:r>
              <a:rPr lang="en-US" sz="2000" dirty="0">
                <a:solidFill>
                  <a:srgbClr val="073D86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:00÷</a:t>
            </a:r>
            <a:r>
              <a:rPr lang="en-US" sz="2000" dirty="0">
                <a:solidFill>
                  <a:srgbClr val="073D86"/>
                </a:solidFill>
                <a:latin typeface="Calibri"/>
                <a:cs typeface="Calibri"/>
              </a:rPr>
              <a:t>08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:00), </a:t>
            </a:r>
            <a:r>
              <a:rPr sz="2000" i="1" spc="-5" dirty="0">
                <a:solidFill>
                  <a:srgbClr val="073D86"/>
                </a:solidFill>
                <a:latin typeface="Calibri"/>
                <a:cs typeface="Calibri"/>
              </a:rPr>
              <a:t>c</a:t>
            </a:r>
            <a:r>
              <a:rPr sz="1950" i="1" spc="-7" baseline="-21367" dirty="0">
                <a:solidFill>
                  <a:srgbClr val="073D86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(</a:t>
            </a:r>
            <a:r>
              <a:rPr sz="2000" i="1" spc="-5" dirty="0">
                <a:solidFill>
                  <a:srgbClr val="073D8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073D86"/>
                </a:solidFill>
                <a:latin typeface="Calibri"/>
                <a:cs typeface="Calibri"/>
              </a:rPr>
              <a:t>) </a:t>
            </a:r>
            <a:r>
              <a:rPr sz="2000" dirty="0">
                <a:solidFill>
                  <a:srgbClr val="073D86"/>
                </a:solidFill>
                <a:latin typeface="Calibri"/>
                <a:cs typeface="Calibri"/>
              </a:rPr>
              <a:t>= 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Calibri"/>
              </a:rPr>
              <a:t>0.95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fr-FR" sz="2000" i="1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fr-FR" sz="2000" i="1" dirty="0">
                <a:solidFill>
                  <a:srgbClr val="073D86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073D86"/>
                </a:solidFill>
                <a:latin typeface="Symbol"/>
                <a:cs typeface="Symbol"/>
              </a:rPr>
              <a:t></a:t>
            </a:r>
            <a:r>
              <a:rPr lang="fr-FR" sz="2000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[08:00÷12:00), </a:t>
            </a:r>
            <a:r>
              <a:rPr lang="fr-FR" sz="2000" i="1" spc="-5" dirty="0" err="1">
                <a:solidFill>
                  <a:srgbClr val="073D86"/>
                </a:solidFill>
                <a:cs typeface="Calibri"/>
              </a:rPr>
              <a:t>c</a:t>
            </a:r>
            <a:r>
              <a:rPr lang="fr-FR" sz="1950" i="1" spc="-7" baseline="-21367" dirty="0" err="1">
                <a:solidFill>
                  <a:srgbClr val="073D86"/>
                </a:solidFill>
                <a:cs typeface="Calibri"/>
              </a:rPr>
              <a:t>q</a:t>
            </a:r>
            <a:r>
              <a:rPr lang="fr-FR" sz="2000" spc="-5" dirty="0">
                <a:solidFill>
                  <a:srgbClr val="073D86"/>
                </a:solidFill>
                <a:cs typeface="Calibri"/>
              </a:rPr>
              <a:t>(</a:t>
            </a:r>
            <a:r>
              <a:rPr lang="fr-FR" sz="2000" i="1" spc="-5" dirty="0">
                <a:solidFill>
                  <a:srgbClr val="073D86"/>
                </a:solidFill>
                <a:cs typeface="Calibri"/>
              </a:rPr>
              <a:t>t</a:t>
            </a:r>
            <a:r>
              <a:rPr lang="fr-FR" sz="2000" spc="-5" dirty="0">
                <a:solidFill>
                  <a:srgbClr val="073D86"/>
                </a:solidFill>
                <a:cs typeface="Calibri"/>
              </a:rPr>
              <a:t>) </a:t>
            </a:r>
            <a:r>
              <a:rPr lang="fr-FR" sz="2000" dirty="0">
                <a:solidFill>
                  <a:srgbClr val="073D86"/>
                </a:solidFill>
                <a:cs typeface="Calibri"/>
              </a:rPr>
              <a:t>=</a:t>
            </a:r>
            <a:r>
              <a:rPr lang="fr-FR" sz="2000" spc="-80" dirty="0">
                <a:solidFill>
                  <a:srgbClr val="073D86"/>
                </a:solidFill>
                <a:cs typeface="Calibri"/>
              </a:rPr>
              <a:t> </a:t>
            </a:r>
            <a:r>
              <a:rPr lang="fr-FR" sz="2000" b="1" dirty="0">
                <a:solidFill>
                  <a:srgbClr val="0070C0"/>
                </a:solidFill>
                <a:cs typeface="Calibri"/>
              </a:rPr>
              <a:t>1</a:t>
            </a:r>
            <a:endParaRPr lang="fr-FR" sz="2000" dirty="0">
              <a:solidFill>
                <a:srgbClr val="0070C0"/>
              </a:solidFill>
              <a:cs typeface="Calibri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36" y="3168733"/>
            <a:ext cx="5020142" cy="3505690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69" y="3602182"/>
            <a:ext cx="1066949" cy="2638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87669" y="1792291"/>
            <a:ext cx="3505200" cy="9361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</a:pPr>
            <a:r>
              <a:rPr lang="fr-FR" i="1" dirty="0">
                <a:solidFill>
                  <a:srgbClr val="073D86"/>
                </a:solidFill>
                <a:cs typeface="Calibri"/>
              </a:rPr>
              <a:t>t </a:t>
            </a:r>
            <a:r>
              <a:rPr lang="fr-FR" dirty="0">
                <a:solidFill>
                  <a:srgbClr val="073D86"/>
                </a:solidFill>
                <a:latin typeface="Symbol"/>
                <a:cs typeface="Symbol"/>
              </a:rPr>
              <a:t></a:t>
            </a:r>
            <a:r>
              <a:rPr lang="fr-FR" dirty="0">
                <a:solidFill>
                  <a:srgbClr val="073D86"/>
                </a:solidFill>
                <a:cs typeface="Calibri"/>
              </a:rPr>
              <a:t>[12:00÷16:00), </a:t>
            </a:r>
            <a:r>
              <a:rPr lang="fr-FR" i="1" spc="-5" dirty="0" err="1">
                <a:solidFill>
                  <a:srgbClr val="073D86"/>
                </a:solidFill>
                <a:cs typeface="Calibri"/>
              </a:rPr>
              <a:t>c</a:t>
            </a:r>
            <a:r>
              <a:rPr lang="fr-FR" i="1" spc="-7" baseline="-21367" dirty="0" err="1">
                <a:solidFill>
                  <a:srgbClr val="073D86"/>
                </a:solidFill>
                <a:cs typeface="Calibri"/>
              </a:rPr>
              <a:t>q</a:t>
            </a:r>
            <a:r>
              <a:rPr lang="fr-FR" spc="-5" dirty="0">
                <a:solidFill>
                  <a:srgbClr val="073D86"/>
                </a:solidFill>
                <a:cs typeface="Calibri"/>
              </a:rPr>
              <a:t>(</a:t>
            </a:r>
            <a:r>
              <a:rPr lang="fr-FR" i="1" spc="-5" dirty="0">
                <a:solidFill>
                  <a:srgbClr val="073D86"/>
                </a:solidFill>
                <a:cs typeface="Calibri"/>
              </a:rPr>
              <a:t>t</a:t>
            </a:r>
            <a:r>
              <a:rPr lang="fr-FR" spc="-5" dirty="0">
                <a:solidFill>
                  <a:srgbClr val="073D86"/>
                </a:solidFill>
                <a:cs typeface="Calibri"/>
              </a:rPr>
              <a:t>) </a:t>
            </a:r>
            <a:r>
              <a:rPr lang="fr-FR" dirty="0">
                <a:solidFill>
                  <a:srgbClr val="073D86"/>
                </a:solidFill>
                <a:cs typeface="Calibri"/>
              </a:rPr>
              <a:t>=</a:t>
            </a:r>
            <a:r>
              <a:rPr lang="fr-FR" spc="-80" dirty="0">
                <a:solidFill>
                  <a:srgbClr val="073D86"/>
                </a:solidFill>
                <a:cs typeface="Calibri"/>
              </a:rPr>
              <a:t> </a:t>
            </a:r>
            <a:r>
              <a:rPr lang="fr-FR" b="1" dirty="0">
                <a:solidFill>
                  <a:srgbClr val="0070C0"/>
                </a:solidFill>
                <a:cs typeface="Calibri"/>
              </a:rPr>
              <a:t>1.2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fr-FR" i="1" dirty="0">
                <a:solidFill>
                  <a:srgbClr val="073D86"/>
                </a:solidFill>
                <a:cs typeface="Calibri"/>
              </a:rPr>
              <a:t>t </a:t>
            </a:r>
            <a:r>
              <a:rPr lang="fr-FR" dirty="0">
                <a:solidFill>
                  <a:srgbClr val="073D86"/>
                </a:solidFill>
                <a:latin typeface="Symbol"/>
                <a:cs typeface="Symbol"/>
              </a:rPr>
              <a:t></a:t>
            </a:r>
            <a:r>
              <a:rPr lang="fr-FR" dirty="0">
                <a:solidFill>
                  <a:srgbClr val="073D86"/>
                </a:solidFill>
                <a:cs typeface="Calibri"/>
              </a:rPr>
              <a:t>[16:00÷20:00), </a:t>
            </a:r>
            <a:r>
              <a:rPr lang="fr-FR" i="1" spc="-5" dirty="0" err="1">
                <a:solidFill>
                  <a:srgbClr val="073D86"/>
                </a:solidFill>
                <a:cs typeface="Calibri"/>
              </a:rPr>
              <a:t>c</a:t>
            </a:r>
            <a:r>
              <a:rPr lang="fr-FR" i="1" spc="-7" baseline="-21367" dirty="0" err="1">
                <a:solidFill>
                  <a:srgbClr val="073D86"/>
                </a:solidFill>
                <a:cs typeface="Calibri"/>
              </a:rPr>
              <a:t>q</a:t>
            </a:r>
            <a:r>
              <a:rPr lang="fr-FR" spc="-5" dirty="0">
                <a:solidFill>
                  <a:srgbClr val="073D86"/>
                </a:solidFill>
                <a:cs typeface="Calibri"/>
              </a:rPr>
              <a:t>(</a:t>
            </a:r>
            <a:r>
              <a:rPr lang="fr-FR" i="1" spc="-5" dirty="0">
                <a:solidFill>
                  <a:srgbClr val="073D86"/>
                </a:solidFill>
                <a:cs typeface="Calibri"/>
              </a:rPr>
              <a:t>t</a:t>
            </a:r>
            <a:r>
              <a:rPr lang="fr-FR" spc="-5" dirty="0">
                <a:solidFill>
                  <a:srgbClr val="073D86"/>
                </a:solidFill>
                <a:cs typeface="Calibri"/>
              </a:rPr>
              <a:t>) </a:t>
            </a:r>
            <a:r>
              <a:rPr lang="fr-FR" dirty="0">
                <a:solidFill>
                  <a:srgbClr val="073D86"/>
                </a:solidFill>
                <a:cs typeface="Calibri"/>
              </a:rPr>
              <a:t>=</a:t>
            </a:r>
            <a:r>
              <a:rPr lang="fr-FR" spc="-80" dirty="0">
                <a:solidFill>
                  <a:srgbClr val="073D86"/>
                </a:solidFill>
                <a:cs typeface="Calibri"/>
              </a:rPr>
              <a:t> </a:t>
            </a:r>
            <a:r>
              <a:rPr lang="fr-FR" b="1" dirty="0">
                <a:solidFill>
                  <a:srgbClr val="0070C0"/>
                </a:solidFill>
                <a:cs typeface="Calibri"/>
              </a:rPr>
              <a:t>1.35</a:t>
            </a:r>
            <a:endParaRPr lang="fr-FR" dirty="0">
              <a:solidFill>
                <a:srgbClr val="0070C0"/>
              </a:solidFill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lang="fr-FR" i="1" dirty="0">
                <a:solidFill>
                  <a:srgbClr val="073D86"/>
                </a:solidFill>
                <a:cs typeface="Calibri"/>
              </a:rPr>
              <a:t>t </a:t>
            </a:r>
            <a:r>
              <a:rPr lang="fr-FR" dirty="0">
                <a:solidFill>
                  <a:srgbClr val="073D86"/>
                </a:solidFill>
                <a:latin typeface="Symbol"/>
                <a:cs typeface="Symbol"/>
              </a:rPr>
              <a:t></a:t>
            </a:r>
            <a:r>
              <a:rPr lang="fr-FR" dirty="0">
                <a:solidFill>
                  <a:srgbClr val="073D86"/>
                </a:solidFill>
                <a:cs typeface="Calibri"/>
              </a:rPr>
              <a:t>[20:00÷24:00), </a:t>
            </a:r>
            <a:r>
              <a:rPr lang="fr-FR" i="1" spc="-5" dirty="0" err="1">
                <a:solidFill>
                  <a:srgbClr val="073D86"/>
                </a:solidFill>
                <a:cs typeface="Calibri"/>
              </a:rPr>
              <a:t>c</a:t>
            </a:r>
            <a:r>
              <a:rPr lang="fr-FR" i="1" spc="-7" baseline="-21367" dirty="0" err="1">
                <a:solidFill>
                  <a:srgbClr val="073D86"/>
                </a:solidFill>
                <a:cs typeface="Calibri"/>
              </a:rPr>
              <a:t>q</a:t>
            </a:r>
            <a:r>
              <a:rPr lang="fr-FR" spc="-5" dirty="0">
                <a:solidFill>
                  <a:srgbClr val="073D86"/>
                </a:solidFill>
                <a:cs typeface="Calibri"/>
              </a:rPr>
              <a:t>(</a:t>
            </a:r>
            <a:r>
              <a:rPr lang="fr-FR" i="1" spc="-5" dirty="0">
                <a:solidFill>
                  <a:srgbClr val="073D86"/>
                </a:solidFill>
                <a:cs typeface="Calibri"/>
              </a:rPr>
              <a:t>t</a:t>
            </a:r>
            <a:r>
              <a:rPr lang="fr-FR" spc="-5" dirty="0">
                <a:solidFill>
                  <a:srgbClr val="073D86"/>
                </a:solidFill>
                <a:cs typeface="Calibri"/>
              </a:rPr>
              <a:t>) </a:t>
            </a:r>
            <a:r>
              <a:rPr lang="fr-FR" dirty="0">
                <a:solidFill>
                  <a:srgbClr val="073D86"/>
                </a:solidFill>
                <a:cs typeface="Calibri"/>
              </a:rPr>
              <a:t>=</a:t>
            </a:r>
            <a:r>
              <a:rPr lang="fr-FR" spc="-80" dirty="0">
                <a:solidFill>
                  <a:srgbClr val="073D86"/>
                </a:solidFill>
                <a:cs typeface="Calibri"/>
              </a:rPr>
              <a:t> </a:t>
            </a:r>
            <a:r>
              <a:rPr lang="fr-FR" b="1" dirty="0">
                <a:solidFill>
                  <a:srgbClr val="0070C0"/>
                </a:solidFill>
                <a:cs typeface="Calibri"/>
              </a:rPr>
              <a:t>0.75</a:t>
            </a:r>
            <a:endParaRPr lang="fr-FR" dirty="0">
              <a:cs typeface="Calibri"/>
            </a:endParaRPr>
          </a:p>
        </p:txBody>
      </p: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 flipV="1">
            <a:off x="3806618" y="4921578"/>
            <a:ext cx="5639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8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1947023" y="1387764"/>
            <a:ext cx="7432103" cy="14491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pc="-15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Apply the </a:t>
            </a:r>
            <a:r>
              <a:rPr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Demad</a:t>
            </a:r>
            <a:r>
              <a:rPr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i="1" spc="-1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Pattern </a:t>
            </a:r>
            <a:r>
              <a:rPr lang="en-US" b="1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b="1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b="1" spc="-5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all consumption nodes</a:t>
            </a:r>
            <a:r>
              <a:rPr lang="en-US" spc="-5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en-US" spc="-5" dirty="0">
              <a:solidFill>
                <a:srgbClr val="073D86"/>
              </a:solidFill>
              <a:latin typeface="Arial" pitchFamily="34" charset="0"/>
              <a:cs typeface="Arial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pc="-5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Identify the pressure deficit;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en-US" spc="-5" dirty="0">
              <a:solidFill>
                <a:srgbClr val="073D86"/>
              </a:solidFill>
              <a:latin typeface="Arial" pitchFamily="34" charset="0"/>
              <a:cs typeface="Arial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pc="-5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Update the </a:t>
            </a:r>
            <a:r>
              <a:rPr lang="en-US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Total Head, </a:t>
            </a:r>
            <a:r>
              <a:rPr lang="en-US" spc="-5" dirty="0">
                <a:solidFill>
                  <a:srgbClr val="073D86"/>
                </a:solidFill>
                <a:latin typeface="Arial" pitchFamily="34" charset="0"/>
                <a:cs typeface="Arial" pitchFamily="34" charset="0"/>
              </a:rPr>
              <a:t>until the run status is successful. 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75" y="3302000"/>
            <a:ext cx="5791200" cy="288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92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5201957" y="778236"/>
            <a:ext cx="219637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cap="none" spc="-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Practice 1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436486" y="1582196"/>
            <a:ext cx="5164986" cy="47833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73660" rIns="0" bIns="0" rtlCol="0">
            <a:spAutoFit/>
          </a:bodyPr>
          <a:lstStyle/>
          <a:p>
            <a:pPr marL="38100">
              <a:tabLst>
                <a:tab pos="380365" algn="l"/>
                <a:tab pos="381000" algn="l"/>
              </a:tabLst>
            </a:pPr>
            <a:r>
              <a:rPr lang="en-US" sz="1600" spc="-5" dirty="0">
                <a:latin typeface="Calibri"/>
                <a:cs typeface="Calibri"/>
              </a:rPr>
              <a:t>Considering the WDN from the picture, with 18 pipes, noted with </a:t>
            </a:r>
            <a:r>
              <a:rPr sz="1600" i="1" dirty="0">
                <a:latin typeface="Calibri"/>
                <a:cs typeface="Calibri"/>
              </a:rPr>
              <a:t>j </a:t>
            </a:r>
            <a:r>
              <a:rPr sz="1600" dirty="0">
                <a:latin typeface="Calibri"/>
                <a:cs typeface="Calibri"/>
              </a:rPr>
              <a:t>= 1÷1</a:t>
            </a:r>
            <a:r>
              <a:rPr lang="en-US" sz="1600" dirty="0">
                <a:latin typeface="Calibri"/>
                <a:cs typeface="Calibri"/>
              </a:rPr>
              <a:t>8</a:t>
            </a:r>
            <a:r>
              <a:rPr sz="1600" dirty="0">
                <a:latin typeface="Calibri"/>
                <a:cs typeface="Calibri"/>
              </a:rPr>
              <a:t>, </a:t>
            </a:r>
            <a:r>
              <a:rPr lang="en-US" sz="1600" spc="-5" dirty="0">
                <a:latin typeface="Calibri"/>
                <a:cs typeface="Calibri"/>
              </a:rPr>
              <a:t>for which are known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579120" lvl="1" indent="-186055">
              <a:buFont typeface="Arial"/>
              <a:buChar char="•"/>
              <a:tabLst>
                <a:tab pos="579120" algn="l"/>
              </a:tabLst>
            </a:pPr>
            <a:r>
              <a:rPr lang="en-US" sz="1600" spc="-5" dirty="0">
                <a:solidFill>
                  <a:schemeClr val="tx1"/>
                </a:solidFill>
                <a:latin typeface="Calibri"/>
                <a:cs typeface="Calibri"/>
              </a:rPr>
              <a:t>Pipes length </a:t>
            </a:r>
            <a:r>
              <a:rPr sz="1600" i="1" dirty="0" err="1">
                <a:solidFill>
                  <a:schemeClr val="tx1"/>
                </a:solidFill>
                <a:latin typeface="Calibri"/>
                <a:cs typeface="Calibri"/>
              </a:rPr>
              <a:t>L</a:t>
            </a:r>
            <a:r>
              <a:rPr sz="1600" i="1" baseline="-21367" dirty="0" err="1">
                <a:solidFill>
                  <a:schemeClr val="tx1"/>
                </a:solidFill>
                <a:latin typeface="Calibri"/>
                <a:cs typeface="Calibri"/>
              </a:rPr>
              <a:t>j</a:t>
            </a:r>
            <a:r>
              <a:rPr sz="1600" i="1" baseline="-2136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Calibri"/>
                <a:cs typeface="Calibri"/>
              </a:rPr>
              <a:t>: 300+2*N [m]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78485" marR="754380" lvl="1" indent="-186055">
              <a:buFont typeface="Arial"/>
              <a:buChar char="•"/>
              <a:tabLst>
                <a:tab pos="579120" algn="l"/>
              </a:tabLst>
            </a:pPr>
            <a:r>
              <a:rPr lang="en-US" sz="1600" spc="-10" dirty="0">
                <a:latin typeface="Calibri"/>
                <a:cs typeface="Calibri"/>
              </a:rPr>
              <a:t>Absolute roughness</a:t>
            </a:r>
            <a:r>
              <a:rPr lang="en-US" sz="16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: k=0.3 [mm]</a:t>
            </a:r>
          </a:p>
          <a:p>
            <a:pPr fontAlgn="base"/>
            <a:r>
              <a:rPr lang="en-US" sz="1600" dirty="0">
                <a:latin typeface="Calibri"/>
                <a:cs typeface="Calibri"/>
              </a:rPr>
              <a:t>The elevation in the nodes: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o-RO" sz="1600" dirty="0">
                <a:latin typeface="Calibri"/>
                <a:cs typeface="Calibri"/>
              </a:rPr>
              <a:t>2, 3, 4, 11 = 0, </a:t>
            </a:r>
            <a:r>
              <a:rPr lang="en-US" sz="1600" dirty="0">
                <a:latin typeface="Calibri"/>
                <a:cs typeface="Calibri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o-RO" sz="1600" dirty="0">
                <a:latin typeface="Calibri"/>
                <a:cs typeface="Calibri"/>
              </a:rPr>
              <a:t>5, 6 = 10+N [m] </a:t>
            </a:r>
            <a:r>
              <a:rPr lang="en-US" sz="1600" dirty="0">
                <a:latin typeface="Calibri"/>
                <a:cs typeface="Calibri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o-RO" sz="1600" dirty="0">
                <a:latin typeface="Calibri"/>
                <a:cs typeface="Calibri"/>
              </a:rPr>
              <a:t>7÷ 10, 12</a:t>
            </a:r>
            <a:r>
              <a:rPr lang="en-US" sz="1600" dirty="0">
                <a:latin typeface="Calibri"/>
                <a:cs typeface="Calibri"/>
              </a:rPr>
              <a:t>, 13</a:t>
            </a:r>
            <a:r>
              <a:rPr lang="ro-RO" sz="1600" dirty="0">
                <a:latin typeface="Calibri"/>
                <a:cs typeface="Calibri"/>
              </a:rPr>
              <a:t> = 20+N [m]</a:t>
            </a:r>
            <a:endParaRPr lang="en-US" sz="1600" dirty="0">
              <a:latin typeface="Calibri"/>
              <a:cs typeface="Calibri"/>
            </a:endParaRPr>
          </a:p>
          <a:p>
            <a:pPr fontAlgn="base"/>
            <a:r>
              <a:rPr lang="en-US" sz="1600" dirty="0">
                <a:latin typeface="Calibri"/>
                <a:cs typeface="Calibri"/>
              </a:rPr>
              <a:t>The flow at the consumption nodes </a:t>
            </a:r>
            <a:r>
              <a:rPr lang="ro-RO" dirty="0"/>
              <a:t>(</a:t>
            </a:r>
            <a:r>
              <a:rPr lang="ro-RO" sz="1600" dirty="0">
                <a:latin typeface="Calibri"/>
                <a:cs typeface="Calibri"/>
              </a:rPr>
              <a:t>8 consum</a:t>
            </a:r>
            <a:r>
              <a:rPr lang="en-US" sz="1600" dirty="0" err="1">
                <a:latin typeface="Calibri"/>
                <a:cs typeface="Calibri"/>
              </a:rPr>
              <a:t>ers</a:t>
            </a:r>
            <a:r>
              <a:rPr lang="ro-RO" sz="1600" dirty="0">
                <a:latin typeface="Calibri"/>
                <a:cs typeface="Calibri"/>
              </a:rPr>
              <a:t>, </a:t>
            </a:r>
            <a:r>
              <a:rPr lang="en-US" sz="1600" dirty="0">
                <a:latin typeface="Calibri"/>
                <a:cs typeface="Calibri"/>
              </a:rPr>
              <a:t>from </a:t>
            </a:r>
            <a:r>
              <a:rPr lang="ro-RO" sz="1600" dirty="0">
                <a:latin typeface="Calibri"/>
                <a:cs typeface="Calibri"/>
              </a:rPr>
              <a:t>A </a:t>
            </a:r>
            <a:r>
              <a:rPr lang="en-US" sz="1600" dirty="0">
                <a:latin typeface="Calibri"/>
                <a:cs typeface="Calibri"/>
              </a:rPr>
              <a:t>to</a:t>
            </a:r>
            <a:r>
              <a:rPr lang="ro-RO" sz="1600" dirty="0">
                <a:latin typeface="Calibri"/>
                <a:cs typeface="Calibri"/>
              </a:rPr>
              <a:t> H)</a:t>
            </a:r>
            <a:r>
              <a:rPr lang="en-US" sz="1600" dirty="0">
                <a:latin typeface="Calibri"/>
                <a:cs typeface="Calibri"/>
              </a:rPr>
              <a:t>​</a:t>
            </a:r>
          </a:p>
          <a:p>
            <a:pPr fontAlgn="base"/>
            <a:r>
              <a:rPr lang="ro-RO" sz="1600" dirty="0">
                <a:latin typeface="Calibri"/>
                <a:cs typeface="Calibri"/>
              </a:rPr>
              <a:t>    A = B = 50+N [l/s],  industrial</a:t>
            </a:r>
            <a:r>
              <a:rPr lang="en-US" sz="1600" dirty="0">
                <a:latin typeface="Calibri"/>
                <a:cs typeface="Calibri"/>
              </a:rPr>
              <a:t>​</a:t>
            </a:r>
          </a:p>
          <a:p>
            <a:pPr fontAlgn="base"/>
            <a:r>
              <a:rPr lang="ro-RO" sz="1600" dirty="0">
                <a:latin typeface="Calibri"/>
                <a:cs typeface="Calibri"/>
              </a:rPr>
              <a:t>    C = D = E = F = G = H = 20+N [l/s]</a:t>
            </a:r>
            <a:endParaRPr lang="en-US" sz="1600" dirty="0">
              <a:latin typeface="Calibri"/>
              <a:cs typeface="Calibri"/>
            </a:endParaRPr>
          </a:p>
          <a:p>
            <a:pPr marL="578485" marR="754380" lvl="1" indent="-186055">
              <a:buFont typeface="Arial"/>
              <a:buChar char="•"/>
              <a:tabLst>
                <a:tab pos="579120" algn="l"/>
              </a:tabLst>
            </a:pPr>
            <a:endParaRPr lang="en-US" sz="1600" dirty="0">
              <a:latin typeface="Calibri"/>
              <a:cs typeface="Calibri"/>
            </a:endParaRPr>
          </a:p>
          <a:p>
            <a:pPr marL="578485" marR="754380" lvl="1" indent="-186055">
              <a:buFont typeface="Arial"/>
              <a:buChar char="•"/>
              <a:tabLst>
                <a:tab pos="579120" algn="l"/>
              </a:tabLst>
            </a:pPr>
            <a:r>
              <a:rPr lang="en-US" sz="1600" dirty="0">
                <a:latin typeface="Calibri"/>
                <a:cs typeface="Calibri"/>
              </a:rPr>
              <a:t>The demand pattern: </a:t>
            </a:r>
          </a:p>
          <a:p>
            <a:pPr marL="578485" marR="754380" lvl="1" indent="-186055">
              <a:buFont typeface="Arial"/>
              <a:buChar char="•"/>
              <a:tabLst>
                <a:tab pos="579120" algn="l"/>
              </a:tabLst>
            </a:pPr>
            <a:r>
              <a:rPr lang="en-US" sz="1600" dirty="0">
                <a:latin typeface="Calibri"/>
                <a:cs typeface="Calibri"/>
              </a:rPr>
              <a:t>Total duration : 96 ore</a:t>
            </a:r>
            <a:endParaRPr lang="en-US" sz="1600" spc="-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754380" indent="-64770">
              <a:tabLst>
                <a:tab pos="579120" algn="l"/>
              </a:tabLst>
            </a:pPr>
            <a:r>
              <a:rPr lang="en-US" sz="1600" spc="-20" dirty="0">
                <a:solidFill>
                  <a:schemeClr val="tx1"/>
                </a:solidFill>
                <a:latin typeface="Calibri"/>
                <a:cs typeface="Calibri"/>
              </a:rPr>
              <a:t>Determine:</a:t>
            </a:r>
          </a:p>
          <a:p>
            <a:pPr marL="495300" indent="-457200" algn="just">
              <a:buAutoNum type="arabicPeriod"/>
              <a:tabLst>
                <a:tab pos="380365" algn="l"/>
                <a:tab pos="381000" algn="l"/>
              </a:tabLst>
            </a:pPr>
            <a:r>
              <a:rPr lang="en-US" sz="1600" spc="-5" dirty="0">
                <a:latin typeface="Calibri"/>
                <a:cs typeface="Calibri"/>
              </a:rPr>
              <a:t>The most disadvantaged consumer</a:t>
            </a:r>
          </a:p>
          <a:p>
            <a:pPr marL="495300" indent="-457200" algn="just">
              <a:buAutoNum type="arabicPeriod"/>
              <a:tabLst>
                <a:tab pos="380365" algn="l"/>
                <a:tab pos="381000" algn="l"/>
              </a:tabLst>
            </a:pPr>
            <a:r>
              <a:rPr lang="en-US" sz="1600" spc="-5" dirty="0">
                <a:latin typeface="Calibri"/>
                <a:cs typeface="Calibri"/>
              </a:rPr>
              <a:t>Total head at the reservoir for the average flow regime</a:t>
            </a:r>
          </a:p>
          <a:p>
            <a:pPr marL="495300" indent="-457200" algn="just">
              <a:buFontTx/>
              <a:buAutoNum type="arabicPeriod"/>
              <a:tabLst>
                <a:tab pos="380365" algn="l"/>
                <a:tab pos="381000" algn="l"/>
              </a:tabLst>
            </a:pPr>
            <a:r>
              <a:rPr lang="en-US" sz="1600" spc="-5" dirty="0">
                <a:latin typeface="Calibri"/>
                <a:cs typeface="Calibri"/>
              </a:rPr>
              <a:t>Total head at the reservoir for the maximum flow regime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0142" y="5044781"/>
            <a:ext cx="4404803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41338" indent="-187325"/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16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[00:00÷04:00), 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sz="1600" i="1" baseline="-25000" dirty="0">
                <a:latin typeface="Arial" pitchFamily="34" charset="0"/>
                <a:cs typeface="Arial" pitchFamily="34" charset="0"/>
              </a:rPr>
              <a:t>q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= 0.65</a:t>
            </a:r>
          </a:p>
          <a:p>
            <a:pPr marL="541338" indent="-187325"/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16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[04:00÷08:00), 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sz="1600" i="1" baseline="-25000" dirty="0">
                <a:latin typeface="Arial" pitchFamily="34" charset="0"/>
                <a:cs typeface="Arial" pitchFamily="34" charset="0"/>
              </a:rPr>
              <a:t>q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= 0.95</a:t>
            </a:r>
          </a:p>
          <a:p>
            <a:pPr marL="541338" indent="-187325"/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16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[08:00÷12:00), 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sz="1600" i="1" baseline="-25000" dirty="0">
                <a:latin typeface="Arial" pitchFamily="34" charset="0"/>
                <a:cs typeface="Arial" pitchFamily="34" charset="0"/>
              </a:rPr>
              <a:t>q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) =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regimul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mediu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541338" indent="-187325"/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16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[12:00÷16:00), 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sz="1600" i="1" baseline="-25000" dirty="0">
                <a:latin typeface="Arial" pitchFamily="34" charset="0"/>
                <a:cs typeface="Arial" pitchFamily="34" charset="0"/>
              </a:rPr>
              <a:t>q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) =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541338" indent="-187325"/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16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[16:00÷20:00), 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sz="1600" i="1" baseline="-25000" dirty="0">
                <a:latin typeface="Arial" pitchFamily="34" charset="0"/>
                <a:cs typeface="Arial" pitchFamily="34" charset="0"/>
              </a:rPr>
              <a:t>q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) =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1.35</a:t>
            </a:r>
          </a:p>
          <a:p>
            <a:pPr marL="541338" indent="-187325"/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16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[20:00÷24:00), 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sz="1600" i="1" baseline="-25000" dirty="0">
                <a:latin typeface="Arial" pitchFamily="34" charset="0"/>
                <a:cs typeface="Arial" pitchFamily="34" charset="0"/>
              </a:rPr>
              <a:t>q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ro-RO" sz="1600" i="1" dirty="0">
                <a:latin typeface="Arial" pitchFamily="34" charset="0"/>
                <a:cs typeface="Arial" pitchFamily="34" charset="0"/>
              </a:rPr>
              <a:t>t</a:t>
            </a:r>
            <a:r>
              <a:rPr lang="ro-RO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/>
              </a:rPr>
              <a:t>= 0.95</a:t>
            </a:r>
            <a:endParaRPr lang="ro-RO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21763" y="4618182"/>
            <a:ext cx="2503546" cy="785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9735" t="20270" r="46856" b="44983"/>
          <a:stretch/>
        </p:blipFill>
        <p:spPr>
          <a:xfrm>
            <a:off x="6721493" y="1459168"/>
            <a:ext cx="4073236" cy="23829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974812" y="3244334"/>
            <a:ext cx="1035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00142" y="4002522"/>
            <a:ext cx="3564294" cy="92333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o-RO" dirty="0">
                <a:latin typeface="Arial" pitchFamily="34" charset="0"/>
                <a:cs typeface="Arial" pitchFamily="34" charset="0"/>
                <a:sym typeface="Symbol"/>
              </a:rPr>
              <a:t> 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[08:00÷12:00), </a:t>
            </a:r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cq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) =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1 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o-RO" dirty="0">
                <a:latin typeface="Arial" pitchFamily="34" charset="0"/>
                <a:cs typeface="Arial" pitchFamily="34" charset="0"/>
                <a:sym typeface="Symbol"/>
              </a:rPr>
              <a:t> 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[12:00÷16:00), </a:t>
            </a:r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cq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) =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1​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o-RO" dirty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[ 16:00÷20:00), </a:t>
            </a:r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cq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ro-RO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ro-RO" dirty="0">
                <a:solidFill>
                  <a:srgbClr val="000000"/>
                </a:solidFill>
                <a:latin typeface="Arial" panose="020B0604020202020204" pitchFamily="34" charset="0"/>
              </a:rPr>
              <a:t>) =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0.6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46930" y="4304145"/>
            <a:ext cx="2504488" cy="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AE531-00DF-4B38-B29C-8D5427FA70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735" t="20270" r="46856" b="44983"/>
          <a:stretch/>
        </p:blipFill>
        <p:spPr>
          <a:xfrm>
            <a:off x="1676005" y="1189202"/>
            <a:ext cx="9049056" cy="52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1625088" y="2308179"/>
            <a:ext cx="9539301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73D86"/>
                </a:solidFill>
                <a:latin typeface="Calibri"/>
                <a:cs typeface="Calibri"/>
              </a:rPr>
              <a:t>First step: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solidFill>
                <a:srgbClr val="073D86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Project → Analysis </a:t>
            </a:r>
            <a:r>
              <a:rPr lang="en-US" dirty="0">
                <a:latin typeface="Calibri"/>
                <a:cs typeface="Calibri"/>
              </a:rPr>
              <a:t>Options → Options → </a:t>
            </a:r>
            <a:r>
              <a:rPr lang="en-US" dirty="0" err="1">
                <a:latin typeface="Calibri"/>
                <a:cs typeface="Calibri"/>
              </a:rPr>
              <a:t>Hydrulics</a:t>
            </a:r>
            <a:r>
              <a:rPr lang="en-US" dirty="0">
                <a:latin typeface="Calibri"/>
                <a:cs typeface="Calibri"/>
              </a:rPr>
              <a:t> → LPS as flow units and D-W as </a:t>
            </a:r>
            <a:r>
              <a:rPr lang="en-US" dirty="0" err="1">
                <a:latin typeface="Calibri"/>
                <a:cs typeface="Calibri"/>
              </a:rPr>
              <a:t>headloss</a:t>
            </a:r>
            <a:r>
              <a:rPr lang="en-US" dirty="0">
                <a:latin typeface="Calibri"/>
                <a:cs typeface="Calibri"/>
              </a:rPr>
              <a:t> formula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Second step: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View </a:t>
            </a:r>
            <a:r>
              <a:rPr lang="en-US" dirty="0">
                <a:latin typeface="Calibri"/>
                <a:cs typeface="Calibri"/>
              </a:rPr>
              <a:t>→ Option  → Notation 	→ Check Display Node ID’s &amp; Values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			</a:t>
            </a:r>
            <a:r>
              <a:rPr lang="en-US" dirty="0">
                <a:latin typeface="Calibri"/>
                <a:cs typeface="Calibri"/>
              </a:rPr>
              <a:t>→ Check Display Link ID’s &amp; Values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	            → Flow Arrows   → Check Display Node ID’s &amp; Values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			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61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1355122" y="1016071"/>
            <a:ext cx="8331693" cy="11208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73D86"/>
                </a:solidFill>
                <a:latin typeface="Calibri"/>
                <a:cs typeface="Calibri"/>
              </a:rPr>
              <a:t>We draw the network using the </a:t>
            </a:r>
            <a:r>
              <a:rPr lang="en-US" sz="1800" dirty="0">
                <a:solidFill>
                  <a:srgbClr val="073D86"/>
                </a:solidFill>
                <a:latin typeface="Calibri"/>
                <a:cs typeface="Calibri"/>
              </a:rPr>
              <a:t>graphical symbol from the </a:t>
            </a:r>
            <a:r>
              <a:rPr sz="1800" b="1" i="1" spc="-25" dirty="0">
                <a:solidFill>
                  <a:srgbClr val="073D86"/>
                </a:solidFill>
                <a:latin typeface="Calibri"/>
                <a:cs typeface="Calibri"/>
              </a:rPr>
              <a:t>Toolbar</a:t>
            </a:r>
            <a:r>
              <a:rPr sz="1800" spc="-25" dirty="0">
                <a:solidFill>
                  <a:srgbClr val="073D86"/>
                </a:solidFill>
                <a:latin typeface="Calibri"/>
                <a:cs typeface="Calibri"/>
              </a:rPr>
              <a:t>: </a:t>
            </a:r>
            <a:r>
              <a:rPr lang="en-US" sz="1800" spc="-25" dirty="0">
                <a:solidFill>
                  <a:srgbClr val="073D86"/>
                </a:solidFill>
                <a:latin typeface="Calibri"/>
                <a:cs typeface="Calibri"/>
              </a:rPr>
              <a:t>First we add the two reservoirs </a:t>
            </a:r>
            <a:r>
              <a:rPr sz="1800" b="1" dirty="0">
                <a:solidFill>
                  <a:srgbClr val="073D86"/>
                </a:solidFill>
                <a:latin typeface="Calibri"/>
                <a:cs typeface="Calibri"/>
              </a:rPr>
              <a:t>R</a:t>
            </a:r>
            <a:r>
              <a:rPr lang="en-US" sz="1800" b="1" dirty="0">
                <a:solidFill>
                  <a:srgbClr val="073D86"/>
                </a:solidFill>
                <a:latin typeface="Calibri"/>
                <a:cs typeface="Calibri"/>
              </a:rPr>
              <a:t>1 and R2</a:t>
            </a:r>
            <a:r>
              <a:rPr sz="1800" b="1" dirty="0">
                <a:solidFill>
                  <a:srgbClr val="073D8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libri"/>
                <a:cs typeface="Calibri"/>
              </a:rPr>
              <a:t>(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Add 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Reservoir</a:t>
            </a:r>
            <a:r>
              <a:rPr sz="1800" spc="-10" dirty="0">
                <a:solidFill>
                  <a:srgbClr val="073D86"/>
                </a:solidFill>
                <a:latin typeface="Calibri"/>
                <a:cs typeface="Calibri"/>
              </a:rPr>
              <a:t>) </a:t>
            </a: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and the </a:t>
            </a:r>
            <a:r>
              <a:rPr sz="1800" b="1" dirty="0">
                <a:solidFill>
                  <a:srgbClr val="073D86"/>
                </a:solidFill>
                <a:latin typeface="Calibri"/>
                <a:cs typeface="Calibri"/>
              </a:rPr>
              <a:t>7 </a:t>
            </a:r>
            <a:r>
              <a:rPr lang="en-US" sz="1800" b="1" spc="-5" dirty="0">
                <a:solidFill>
                  <a:srgbClr val="073D86"/>
                </a:solidFill>
                <a:latin typeface="Calibri"/>
                <a:cs typeface="Calibri"/>
              </a:rPr>
              <a:t>junction </a:t>
            </a:r>
            <a:r>
              <a:rPr sz="1800" spc="-5" dirty="0">
                <a:solidFill>
                  <a:srgbClr val="073D86"/>
                </a:solidFill>
                <a:latin typeface="Calibri"/>
                <a:cs typeface="Calibri"/>
              </a:rPr>
              <a:t>(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Add J</a:t>
            </a:r>
            <a:r>
              <a:rPr lang="en-US" sz="1800" i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nctions</a:t>
            </a:r>
            <a:r>
              <a:rPr sz="1800" spc="-5" dirty="0">
                <a:solidFill>
                  <a:srgbClr val="073D86"/>
                </a:solidFill>
                <a:latin typeface="Calibri"/>
                <a:cs typeface="Calibri"/>
              </a:rPr>
              <a:t>), </a:t>
            </a: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then we add the 12 pipes </a:t>
            </a:r>
            <a:r>
              <a:rPr sz="1800" spc="-5" dirty="0">
                <a:solidFill>
                  <a:srgbClr val="073D86"/>
                </a:solidFill>
                <a:latin typeface="Calibri"/>
                <a:cs typeface="Calibri"/>
              </a:rPr>
              <a:t>(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Add Pipes</a:t>
            </a:r>
            <a:r>
              <a:rPr sz="1800" spc="-5" dirty="0">
                <a:solidFill>
                  <a:srgbClr val="073D86"/>
                </a:solidFill>
                <a:latin typeface="Calibri"/>
                <a:cs typeface="Calibri"/>
              </a:rPr>
              <a:t>), </a:t>
            </a: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linking the pipe with  a click on the reservoir and the adjacent node, or clicking on two consecutive nodes. 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3" y="2869125"/>
            <a:ext cx="3879443" cy="2173045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20" y="4456196"/>
            <a:ext cx="4110609" cy="22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-8709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1636391" y="1331255"/>
            <a:ext cx="8744611" cy="289823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Set for all the pipe of the network the </a:t>
            </a:r>
            <a:r>
              <a:rPr lang="en-US" i="1" spc="-10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 [m] and the </a:t>
            </a:r>
            <a:r>
              <a:rPr lang="en-US" i="1" spc="-10" dirty="0">
                <a:solidFill>
                  <a:srgbClr val="C00000"/>
                </a:solidFill>
                <a:latin typeface="Calibri"/>
                <a:cs typeface="Calibri"/>
              </a:rPr>
              <a:t>Roughness </a:t>
            </a:r>
            <a:r>
              <a:rPr lang="en-US" spc="-5" dirty="0">
                <a:solidFill>
                  <a:srgbClr val="073D86"/>
                </a:solidFill>
                <a:latin typeface="Calibri"/>
                <a:cs typeface="Calibri"/>
              </a:rPr>
              <a:t>[mm]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0" name="object 3"/>
          <p:cNvGrpSpPr/>
          <p:nvPr/>
        </p:nvGrpSpPr>
        <p:grpSpPr>
          <a:xfrm>
            <a:off x="3811843" y="2351314"/>
            <a:ext cx="2069447" cy="3639774"/>
            <a:chOff x="145834" y="1464767"/>
            <a:chExt cx="2526665" cy="4634230"/>
          </a:xfrm>
        </p:grpSpPr>
        <p:sp>
          <p:nvSpPr>
            <p:cNvPr id="11" name="object 4"/>
            <p:cNvSpPr/>
            <p:nvPr/>
          </p:nvSpPr>
          <p:spPr>
            <a:xfrm>
              <a:off x="145834" y="2845688"/>
              <a:ext cx="370840" cy="207645"/>
            </a:xfrm>
            <a:custGeom>
              <a:avLst/>
              <a:gdLst/>
              <a:ahLst/>
              <a:cxnLst/>
              <a:rect l="l" t="t" r="r" b="b"/>
              <a:pathLst>
                <a:path w="370840" h="207644">
                  <a:moveTo>
                    <a:pt x="291554" y="176121"/>
                  </a:moveTo>
                  <a:lnTo>
                    <a:pt x="245249" y="178435"/>
                  </a:lnTo>
                  <a:lnTo>
                    <a:pt x="237375" y="178943"/>
                  </a:lnTo>
                  <a:lnTo>
                    <a:pt x="231305" y="185674"/>
                  </a:lnTo>
                  <a:lnTo>
                    <a:pt x="232117" y="201422"/>
                  </a:lnTo>
                  <a:lnTo>
                    <a:pt x="238823" y="207390"/>
                  </a:lnTo>
                  <a:lnTo>
                    <a:pt x="370281" y="200787"/>
                  </a:lnTo>
                  <a:lnTo>
                    <a:pt x="370039" y="200406"/>
                  </a:lnTo>
                  <a:lnTo>
                    <a:pt x="338531" y="200406"/>
                  </a:lnTo>
                  <a:lnTo>
                    <a:pt x="291554" y="176121"/>
                  </a:lnTo>
                  <a:close/>
                </a:path>
                <a:path w="370840" h="207644">
                  <a:moveTo>
                    <a:pt x="319926" y="174703"/>
                  </a:moveTo>
                  <a:lnTo>
                    <a:pt x="291554" y="176121"/>
                  </a:lnTo>
                  <a:lnTo>
                    <a:pt x="338531" y="200406"/>
                  </a:lnTo>
                  <a:lnTo>
                    <a:pt x="341155" y="195325"/>
                  </a:lnTo>
                  <a:lnTo>
                    <a:pt x="333032" y="195325"/>
                  </a:lnTo>
                  <a:lnTo>
                    <a:pt x="319926" y="174703"/>
                  </a:lnTo>
                  <a:close/>
                </a:path>
                <a:path w="370840" h="207644">
                  <a:moveTo>
                    <a:pt x="290918" y="87630"/>
                  </a:moveTo>
                  <a:lnTo>
                    <a:pt x="284251" y="91821"/>
                  </a:lnTo>
                  <a:lnTo>
                    <a:pt x="277596" y="96138"/>
                  </a:lnTo>
                  <a:lnTo>
                    <a:pt x="275615" y="104901"/>
                  </a:lnTo>
                  <a:lnTo>
                    <a:pt x="279844" y="111633"/>
                  </a:lnTo>
                  <a:lnTo>
                    <a:pt x="304690" y="150728"/>
                  </a:lnTo>
                  <a:lnTo>
                    <a:pt x="351650" y="175006"/>
                  </a:lnTo>
                  <a:lnTo>
                    <a:pt x="338531" y="200406"/>
                  </a:lnTo>
                  <a:lnTo>
                    <a:pt x="370039" y="200406"/>
                  </a:lnTo>
                  <a:lnTo>
                    <a:pt x="303893" y="96138"/>
                  </a:lnTo>
                  <a:lnTo>
                    <a:pt x="299745" y="89662"/>
                  </a:lnTo>
                  <a:lnTo>
                    <a:pt x="290918" y="87630"/>
                  </a:lnTo>
                  <a:close/>
                </a:path>
                <a:path w="370840" h="207644">
                  <a:moveTo>
                    <a:pt x="344373" y="173482"/>
                  </a:moveTo>
                  <a:lnTo>
                    <a:pt x="319926" y="174703"/>
                  </a:lnTo>
                  <a:lnTo>
                    <a:pt x="333032" y="195325"/>
                  </a:lnTo>
                  <a:lnTo>
                    <a:pt x="344373" y="173482"/>
                  </a:lnTo>
                  <a:close/>
                </a:path>
                <a:path w="370840" h="207644">
                  <a:moveTo>
                    <a:pt x="348702" y="173482"/>
                  </a:moveTo>
                  <a:lnTo>
                    <a:pt x="344373" y="173482"/>
                  </a:lnTo>
                  <a:lnTo>
                    <a:pt x="333032" y="195325"/>
                  </a:lnTo>
                  <a:lnTo>
                    <a:pt x="341155" y="195325"/>
                  </a:lnTo>
                  <a:lnTo>
                    <a:pt x="351650" y="175006"/>
                  </a:lnTo>
                  <a:lnTo>
                    <a:pt x="348702" y="173482"/>
                  </a:lnTo>
                  <a:close/>
                </a:path>
                <a:path w="370840" h="207644">
                  <a:moveTo>
                    <a:pt x="13131" y="0"/>
                  </a:moveTo>
                  <a:lnTo>
                    <a:pt x="0" y="25400"/>
                  </a:lnTo>
                  <a:lnTo>
                    <a:pt x="291554" y="176121"/>
                  </a:lnTo>
                  <a:lnTo>
                    <a:pt x="319926" y="174703"/>
                  </a:lnTo>
                  <a:lnTo>
                    <a:pt x="304690" y="150728"/>
                  </a:lnTo>
                  <a:lnTo>
                    <a:pt x="13131" y="0"/>
                  </a:lnTo>
                  <a:close/>
                </a:path>
                <a:path w="370840" h="207644">
                  <a:moveTo>
                    <a:pt x="304690" y="150728"/>
                  </a:moveTo>
                  <a:lnTo>
                    <a:pt x="319926" y="174703"/>
                  </a:lnTo>
                  <a:lnTo>
                    <a:pt x="344373" y="173482"/>
                  </a:lnTo>
                  <a:lnTo>
                    <a:pt x="348702" y="173482"/>
                  </a:lnTo>
                  <a:lnTo>
                    <a:pt x="304690" y="15072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512445" y="1464767"/>
              <a:ext cx="2160016" cy="4633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368427" y="2930397"/>
              <a:ext cx="1008380" cy="792480"/>
            </a:xfrm>
            <a:custGeom>
              <a:avLst/>
              <a:gdLst/>
              <a:ahLst/>
              <a:cxnLst/>
              <a:rect l="l" t="t" r="r" b="b"/>
              <a:pathLst>
                <a:path w="1008380" h="792479">
                  <a:moveTo>
                    <a:pt x="0" y="395986"/>
                  </a:moveTo>
                  <a:lnTo>
                    <a:pt x="2957" y="352839"/>
                  </a:lnTo>
                  <a:lnTo>
                    <a:pt x="11625" y="311038"/>
                  </a:lnTo>
                  <a:lnTo>
                    <a:pt x="25696" y="270824"/>
                  </a:lnTo>
                  <a:lnTo>
                    <a:pt x="44862" y="232440"/>
                  </a:lnTo>
                  <a:lnTo>
                    <a:pt x="68816" y="196125"/>
                  </a:lnTo>
                  <a:lnTo>
                    <a:pt x="97251" y="162123"/>
                  </a:lnTo>
                  <a:lnTo>
                    <a:pt x="129858" y="130674"/>
                  </a:lnTo>
                  <a:lnTo>
                    <a:pt x="166331" y="102020"/>
                  </a:lnTo>
                  <a:lnTo>
                    <a:pt x="206362" y="76403"/>
                  </a:lnTo>
                  <a:lnTo>
                    <a:pt x="249644" y="54064"/>
                  </a:lnTo>
                  <a:lnTo>
                    <a:pt x="295869" y="35245"/>
                  </a:lnTo>
                  <a:lnTo>
                    <a:pt x="344729" y="20187"/>
                  </a:lnTo>
                  <a:lnTo>
                    <a:pt x="395918" y="9133"/>
                  </a:lnTo>
                  <a:lnTo>
                    <a:pt x="449127" y="2323"/>
                  </a:lnTo>
                  <a:lnTo>
                    <a:pt x="504050" y="0"/>
                  </a:lnTo>
                  <a:lnTo>
                    <a:pt x="558973" y="2323"/>
                  </a:lnTo>
                  <a:lnTo>
                    <a:pt x="612183" y="9133"/>
                  </a:lnTo>
                  <a:lnTo>
                    <a:pt x="663373" y="20187"/>
                  </a:lnTo>
                  <a:lnTo>
                    <a:pt x="712235" y="35245"/>
                  </a:lnTo>
                  <a:lnTo>
                    <a:pt x="758462" y="54064"/>
                  </a:lnTo>
                  <a:lnTo>
                    <a:pt x="801746" y="76403"/>
                  </a:lnTo>
                  <a:lnTo>
                    <a:pt x="841780" y="102020"/>
                  </a:lnTo>
                  <a:lnTo>
                    <a:pt x="878255" y="130674"/>
                  </a:lnTo>
                  <a:lnTo>
                    <a:pt x="910865" y="162123"/>
                  </a:lnTo>
                  <a:lnTo>
                    <a:pt x="939302" y="196125"/>
                  </a:lnTo>
                  <a:lnTo>
                    <a:pt x="963259" y="232440"/>
                  </a:lnTo>
                  <a:lnTo>
                    <a:pt x="982426" y="270824"/>
                  </a:lnTo>
                  <a:lnTo>
                    <a:pt x="996499" y="311038"/>
                  </a:lnTo>
                  <a:lnTo>
                    <a:pt x="1005168" y="352839"/>
                  </a:lnTo>
                  <a:lnTo>
                    <a:pt x="1008126" y="395986"/>
                  </a:lnTo>
                  <a:lnTo>
                    <a:pt x="1005168" y="439156"/>
                  </a:lnTo>
                  <a:lnTo>
                    <a:pt x="996499" y="480977"/>
                  </a:lnTo>
                  <a:lnTo>
                    <a:pt x="982426" y="521209"/>
                  </a:lnTo>
                  <a:lnTo>
                    <a:pt x="963259" y="559608"/>
                  </a:lnTo>
                  <a:lnTo>
                    <a:pt x="939302" y="595935"/>
                  </a:lnTo>
                  <a:lnTo>
                    <a:pt x="910865" y="629948"/>
                  </a:lnTo>
                  <a:lnTo>
                    <a:pt x="878255" y="661405"/>
                  </a:lnTo>
                  <a:lnTo>
                    <a:pt x="841780" y="690065"/>
                  </a:lnTo>
                  <a:lnTo>
                    <a:pt x="801746" y="715687"/>
                  </a:lnTo>
                  <a:lnTo>
                    <a:pt x="758462" y="738029"/>
                  </a:lnTo>
                  <a:lnTo>
                    <a:pt x="712235" y="756851"/>
                  </a:lnTo>
                  <a:lnTo>
                    <a:pt x="663373" y="771910"/>
                  </a:lnTo>
                  <a:lnTo>
                    <a:pt x="612183" y="782965"/>
                  </a:lnTo>
                  <a:lnTo>
                    <a:pt x="558973" y="789775"/>
                  </a:lnTo>
                  <a:lnTo>
                    <a:pt x="504050" y="792099"/>
                  </a:lnTo>
                  <a:lnTo>
                    <a:pt x="449127" y="789775"/>
                  </a:lnTo>
                  <a:lnTo>
                    <a:pt x="395918" y="782965"/>
                  </a:lnTo>
                  <a:lnTo>
                    <a:pt x="344729" y="771910"/>
                  </a:lnTo>
                  <a:lnTo>
                    <a:pt x="295869" y="756851"/>
                  </a:lnTo>
                  <a:lnTo>
                    <a:pt x="249644" y="738029"/>
                  </a:lnTo>
                  <a:lnTo>
                    <a:pt x="206362" y="715687"/>
                  </a:lnTo>
                  <a:lnTo>
                    <a:pt x="166331" y="690065"/>
                  </a:lnTo>
                  <a:lnTo>
                    <a:pt x="129858" y="661405"/>
                  </a:lnTo>
                  <a:lnTo>
                    <a:pt x="97251" y="629948"/>
                  </a:lnTo>
                  <a:lnTo>
                    <a:pt x="68816" y="595935"/>
                  </a:lnTo>
                  <a:lnTo>
                    <a:pt x="44862" y="559608"/>
                  </a:lnTo>
                  <a:lnTo>
                    <a:pt x="25696" y="521209"/>
                  </a:lnTo>
                  <a:lnTo>
                    <a:pt x="11625" y="480977"/>
                  </a:lnTo>
                  <a:lnTo>
                    <a:pt x="2957" y="439156"/>
                  </a:lnTo>
                  <a:lnTo>
                    <a:pt x="0" y="395986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1664588" y="3002406"/>
              <a:ext cx="792480" cy="720090"/>
            </a:xfrm>
            <a:custGeom>
              <a:avLst/>
              <a:gdLst/>
              <a:ahLst/>
              <a:cxnLst/>
              <a:rect l="l" t="t" r="r" b="b"/>
              <a:pathLst>
                <a:path w="792480" h="720089">
                  <a:moveTo>
                    <a:pt x="0" y="360044"/>
                  </a:moveTo>
                  <a:lnTo>
                    <a:pt x="3085" y="314874"/>
                  </a:lnTo>
                  <a:lnTo>
                    <a:pt x="12093" y="271381"/>
                  </a:lnTo>
                  <a:lnTo>
                    <a:pt x="26654" y="229900"/>
                  </a:lnTo>
                  <a:lnTo>
                    <a:pt x="46396" y="190770"/>
                  </a:lnTo>
                  <a:lnTo>
                    <a:pt x="70948" y="154328"/>
                  </a:lnTo>
                  <a:lnTo>
                    <a:pt x="99938" y="120910"/>
                  </a:lnTo>
                  <a:lnTo>
                    <a:pt x="132997" y="90855"/>
                  </a:lnTo>
                  <a:lnTo>
                    <a:pt x="169752" y="64498"/>
                  </a:lnTo>
                  <a:lnTo>
                    <a:pt x="209832" y="42178"/>
                  </a:lnTo>
                  <a:lnTo>
                    <a:pt x="252867" y="24230"/>
                  </a:lnTo>
                  <a:lnTo>
                    <a:pt x="298484" y="10994"/>
                  </a:lnTo>
                  <a:lnTo>
                    <a:pt x="346314" y="2804"/>
                  </a:lnTo>
                  <a:lnTo>
                    <a:pt x="395986" y="0"/>
                  </a:lnTo>
                  <a:lnTo>
                    <a:pt x="445684" y="2804"/>
                  </a:lnTo>
                  <a:lnTo>
                    <a:pt x="493537" y="10994"/>
                  </a:lnTo>
                  <a:lnTo>
                    <a:pt x="539174" y="24230"/>
                  </a:lnTo>
                  <a:lnTo>
                    <a:pt x="582224" y="42178"/>
                  </a:lnTo>
                  <a:lnTo>
                    <a:pt x="622317" y="64498"/>
                  </a:lnTo>
                  <a:lnTo>
                    <a:pt x="659082" y="90855"/>
                  </a:lnTo>
                  <a:lnTo>
                    <a:pt x="692147" y="120910"/>
                  </a:lnTo>
                  <a:lnTo>
                    <a:pt x="721143" y="154328"/>
                  </a:lnTo>
                  <a:lnTo>
                    <a:pt x="745698" y="190770"/>
                  </a:lnTo>
                  <a:lnTo>
                    <a:pt x="765442" y="229900"/>
                  </a:lnTo>
                  <a:lnTo>
                    <a:pt x="780004" y="271381"/>
                  </a:lnTo>
                  <a:lnTo>
                    <a:pt x="789013" y="314874"/>
                  </a:lnTo>
                  <a:lnTo>
                    <a:pt x="792099" y="360044"/>
                  </a:lnTo>
                  <a:lnTo>
                    <a:pt x="789013" y="405215"/>
                  </a:lnTo>
                  <a:lnTo>
                    <a:pt x="780004" y="448708"/>
                  </a:lnTo>
                  <a:lnTo>
                    <a:pt x="765442" y="490189"/>
                  </a:lnTo>
                  <a:lnTo>
                    <a:pt x="745698" y="529319"/>
                  </a:lnTo>
                  <a:lnTo>
                    <a:pt x="721143" y="565761"/>
                  </a:lnTo>
                  <a:lnTo>
                    <a:pt x="692147" y="599179"/>
                  </a:lnTo>
                  <a:lnTo>
                    <a:pt x="659082" y="629234"/>
                  </a:lnTo>
                  <a:lnTo>
                    <a:pt x="622317" y="655591"/>
                  </a:lnTo>
                  <a:lnTo>
                    <a:pt x="582224" y="677911"/>
                  </a:lnTo>
                  <a:lnTo>
                    <a:pt x="539174" y="695859"/>
                  </a:lnTo>
                  <a:lnTo>
                    <a:pt x="493537" y="709095"/>
                  </a:lnTo>
                  <a:lnTo>
                    <a:pt x="445684" y="717285"/>
                  </a:lnTo>
                  <a:lnTo>
                    <a:pt x="395986" y="720089"/>
                  </a:lnTo>
                  <a:lnTo>
                    <a:pt x="346314" y="717285"/>
                  </a:lnTo>
                  <a:lnTo>
                    <a:pt x="298484" y="709095"/>
                  </a:lnTo>
                  <a:lnTo>
                    <a:pt x="252867" y="695859"/>
                  </a:lnTo>
                  <a:lnTo>
                    <a:pt x="209832" y="677911"/>
                  </a:lnTo>
                  <a:lnTo>
                    <a:pt x="169752" y="655591"/>
                  </a:lnTo>
                  <a:lnTo>
                    <a:pt x="132997" y="629234"/>
                  </a:lnTo>
                  <a:lnTo>
                    <a:pt x="99938" y="599179"/>
                  </a:lnTo>
                  <a:lnTo>
                    <a:pt x="70948" y="565761"/>
                  </a:lnTo>
                  <a:lnTo>
                    <a:pt x="46396" y="529319"/>
                  </a:lnTo>
                  <a:lnTo>
                    <a:pt x="26654" y="490189"/>
                  </a:lnTo>
                  <a:lnTo>
                    <a:pt x="12093" y="448708"/>
                  </a:lnTo>
                  <a:lnTo>
                    <a:pt x="3085" y="405215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07148" y="2591125"/>
            <a:ext cx="2095642" cy="1935733"/>
            <a:chOff x="5807148" y="2591125"/>
            <a:chExt cx="2095642" cy="1935733"/>
          </a:xfrm>
        </p:grpSpPr>
        <p:sp>
          <p:nvSpPr>
            <p:cNvPr id="16" name="object 9"/>
            <p:cNvSpPr/>
            <p:nvPr/>
          </p:nvSpPr>
          <p:spPr>
            <a:xfrm>
              <a:off x="5807148" y="2591125"/>
              <a:ext cx="1849120" cy="19357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7293190" y="3787497"/>
              <a:ext cx="609600" cy="248920"/>
            </a:xfrm>
            <a:custGeom>
              <a:avLst/>
              <a:gdLst/>
              <a:ahLst/>
              <a:cxnLst/>
              <a:rect l="l" t="t" r="r" b="b"/>
              <a:pathLst>
                <a:path w="609600" h="248920">
                  <a:moveTo>
                    <a:pt x="528270" y="210413"/>
                  </a:moveTo>
                  <a:lnTo>
                    <a:pt x="474980" y="220853"/>
                  </a:lnTo>
                  <a:lnTo>
                    <a:pt x="469900" y="228346"/>
                  </a:lnTo>
                  <a:lnTo>
                    <a:pt x="472948" y="243840"/>
                  </a:lnTo>
                  <a:lnTo>
                    <a:pt x="480441" y="248920"/>
                  </a:lnTo>
                  <a:lnTo>
                    <a:pt x="588288" y="227711"/>
                  </a:lnTo>
                  <a:lnTo>
                    <a:pt x="578104" y="227711"/>
                  </a:lnTo>
                  <a:lnTo>
                    <a:pt x="528270" y="210413"/>
                  </a:lnTo>
                  <a:close/>
                </a:path>
                <a:path w="609600" h="248920">
                  <a:moveTo>
                    <a:pt x="556082" y="204965"/>
                  </a:moveTo>
                  <a:lnTo>
                    <a:pt x="528270" y="210413"/>
                  </a:lnTo>
                  <a:lnTo>
                    <a:pt x="578104" y="227711"/>
                  </a:lnTo>
                  <a:lnTo>
                    <a:pt x="579566" y="223520"/>
                  </a:lnTo>
                  <a:lnTo>
                    <a:pt x="572008" y="223520"/>
                  </a:lnTo>
                  <a:lnTo>
                    <a:pt x="556082" y="204965"/>
                  </a:lnTo>
                  <a:close/>
                </a:path>
                <a:path w="609600" h="248920">
                  <a:moveTo>
                    <a:pt x="514985" y="122936"/>
                  </a:moveTo>
                  <a:lnTo>
                    <a:pt x="508888" y="128016"/>
                  </a:lnTo>
                  <a:lnTo>
                    <a:pt x="502920" y="133223"/>
                  </a:lnTo>
                  <a:lnTo>
                    <a:pt x="502285" y="142240"/>
                  </a:lnTo>
                  <a:lnTo>
                    <a:pt x="537626" y="183464"/>
                  </a:lnTo>
                  <a:lnTo>
                    <a:pt x="587502" y="200787"/>
                  </a:lnTo>
                  <a:lnTo>
                    <a:pt x="578104" y="227711"/>
                  </a:lnTo>
                  <a:lnTo>
                    <a:pt x="588288" y="227711"/>
                  </a:lnTo>
                  <a:lnTo>
                    <a:pt x="609600" y="223520"/>
                  </a:lnTo>
                  <a:lnTo>
                    <a:pt x="529082" y="129667"/>
                  </a:lnTo>
                  <a:lnTo>
                    <a:pt x="524002" y="123571"/>
                  </a:lnTo>
                  <a:lnTo>
                    <a:pt x="514985" y="122936"/>
                  </a:lnTo>
                  <a:close/>
                </a:path>
                <a:path w="609600" h="248920">
                  <a:moveTo>
                    <a:pt x="580009" y="200279"/>
                  </a:moveTo>
                  <a:lnTo>
                    <a:pt x="556082" y="204965"/>
                  </a:lnTo>
                  <a:lnTo>
                    <a:pt x="572008" y="223520"/>
                  </a:lnTo>
                  <a:lnTo>
                    <a:pt x="580009" y="200279"/>
                  </a:lnTo>
                  <a:close/>
                </a:path>
                <a:path w="609600" h="248920">
                  <a:moveTo>
                    <a:pt x="586039" y="200279"/>
                  </a:moveTo>
                  <a:lnTo>
                    <a:pt x="580009" y="200279"/>
                  </a:lnTo>
                  <a:lnTo>
                    <a:pt x="572008" y="223520"/>
                  </a:lnTo>
                  <a:lnTo>
                    <a:pt x="579566" y="223520"/>
                  </a:lnTo>
                  <a:lnTo>
                    <a:pt x="587502" y="200787"/>
                  </a:lnTo>
                  <a:lnTo>
                    <a:pt x="586039" y="200279"/>
                  </a:lnTo>
                  <a:close/>
                </a:path>
                <a:path w="609600" h="248920">
                  <a:moveTo>
                    <a:pt x="9398" y="0"/>
                  </a:moveTo>
                  <a:lnTo>
                    <a:pt x="0" y="27051"/>
                  </a:lnTo>
                  <a:lnTo>
                    <a:pt x="528270" y="210413"/>
                  </a:lnTo>
                  <a:lnTo>
                    <a:pt x="556082" y="204965"/>
                  </a:lnTo>
                  <a:lnTo>
                    <a:pt x="537626" y="183464"/>
                  </a:lnTo>
                  <a:lnTo>
                    <a:pt x="9398" y="0"/>
                  </a:lnTo>
                  <a:close/>
                </a:path>
                <a:path w="609600" h="248920">
                  <a:moveTo>
                    <a:pt x="537626" y="183464"/>
                  </a:moveTo>
                  <a:lnTo>
                    <a:pt x="556082" y="204965"/>
                  </a:lnTo>
                  <a:lnTo>
                    <a:pt x="580009" y="200279"/>
                  </a:lnTo>
                  <a:lnTo>
                    <a:pt x="586039" y="200279"/>
                  </a:lnTo>
                  <a:lnTo>
                    <a:pt x="537626" y="18346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6008697" y="3690310"/>
              <a:ext cx="336550" cy="132715"/>
            </a:xfrm>
            <a:custGeom>
              <a:avLst/>
              <a:gdLst/>
              <a:ahLst/>
              <a:cxnLst/>
              <a:rect l="l" t="t" r="r" b="b"/>
              <a:pathLst>
                <a:path w="336550" h="132714">
                  <a:moveTo>
                    <a:pt x="279504" y="66293"/>
                  </a:moveTo>
                  <a:lnTo>
                    <a:pt x="208026" y="107950"/>
                  </a:lnTo>
                  <a:lnTo>
                    <a:pt x="205740" y="116712"/>
                  </a:lnTo>
                  <a:lnTo>
                    <a:pt x="209677" y="123443"/>
                  </a:lnTo>
                  <a:lnTo>
                    <a:pt x="213741" y="130301"/>
                  </a:lnTo>
                  <a:lnTo>
                    <a:pt x="222377" y="132587"/>
                  </a:lnTo>
                  <a:lnTo>
                    <a:pt x="311776" y="80518"/>
                  </a:lnTo>
                  <a:lnTo>
                    <a:pt x="307720" y="80518"/>
                  </a:lnTo>
                  <a:lnTo>
                    <a:pt x="307720" y="78612"/>
                  </a:lnTo>
                  <a:lnTo>
                    <a:pt x="300608" y="78612"/>
                  </a:lnTo>
                  <a:lnTo>
                    <a:pt x="279504" y="66293"/>
                  </a:lnTo>
                  <a:close/>
                </a:path>
                <a:path w="336550" h="132714">
                  <a:moveTo>
                    <a:pt x="254918" y="51943"/>
                  </a:moveTo>
                  <a:lnTo>
                    <a:pt x="0" y="51943"/>
                  </a:lnTo>
                  <a:lnTo>
                    <a:pt x="0" y="80518"/>
                  </a:lnTo>
                  <a:lnTo>
                    <a:pt x="255135" y="80518"/>
                  </a:lnTo>
                  <a:lnTo>
                    <a:pt x="279504" y="66293"/>
                  </a:lnTo>
                  <a:lnTo>
                    <a:pt x="254918" y="51943"/>
                  </a:lnTo>
                  <a:close/>
                </a:path>
                <a:path w="336550" h="132714">
                  <a:moveTo>
                    <a:pt x="311558" y="51943"/>
                  </a:moveTo>
                  <a:lnTo>
                    <a:pt x="307720" y="51943"/>
                  </a:lnTo>
                  <a:lnTo>
                    <a:pt x="307720" y="80518"/>
                  </a:lnTo>
                  <a:lnTo>
                    <a:pt x="311776" y="80518"/>
                  </a:lnTo>
                  <a:lnTo>
                    <a:pt x="336169" y="66293"/>
                  </a:lnTo>
                  <a:lnTo>
                    <a:pt x="311558" y="51943"/>
                  </a:lnTo>
                  <a:close/>
                </a:path>
                <a:path w="336550" h="132714">
                  <a:moveTo>
                    <a:pt x="300608" y="53975"/>
                  </a:moveTo>
                  <a:lnTo>
                    <a:pt x="279504" y="66293"/>
                  </a:lnTo>
                  <a:lnTo>
                    <a:pt x="300608" y="78612"/>
                  </a:lnTo>
                  <a:lnTo>
                    <a:pt x="300608" y="53975"/>
                  </a:lnTo>
                  <a:close/>
                </a:path>
                <a:path w="336550" h="132714">
                  <a:moveTo>
                    <a:pt x="307720" y="53975"/>
                  </a:moveTo>
                  <a:lnTo>
                    <a:pt x="300608" y="53975"/>
                  </a:lnTo>
                  <a:lnTo>
                    <a:pt x="300608" y="78612"/>
                  </a:lnTo>
                  <a:lnTo>
                    <a:pt x="307720" y="78612"/>
                  </a:lnTo>
                  <a:lnTo>
                    <a:pt x="307720" y="53975"/>
                  </a:lnTo>
                  <a:close/>
                </a:path>
                <a:path w="336550" h="132714">
                  <a:moveTo>
                    <a:pt x="222377" y="0"/>
                  </a:moveTo>
                  <a:lnTo>
                    <a:pt x="213741" y="2286"/>
                  </a:lnTo>
                  <a:lnTo>
                    <a:pt x="209677" y="9017"/>
                  </a:lnTo>
                  <a:lnTo>
                    <a:pt x="205740" y="15875"/>
                  </a:lnTo>
                  <a:lnTo>
                    <a:pt x="208026" y="24637"/>
                  </a:lnTo>
                  <a:lnTo>
                    <a:pt x="279504" y="66293"/>
                  </a:lnTo>
                  <a:lnTo>
                    <a:pt x="300608" y="53975"/>
                  </a:lnTo>
                  <a:lnTo>
                    <a:pt x="307720" y="53975"/>
                  </a:lnTo>
                  <a:lnTo>
                    <a:pt x="307720" y="51943"/>
                  </a:lnTo>
                  <a:lnTo>
                    <a:pt x="311558" y="51943"/>
                  </a:lnTo>
                  <a:lnTo>
                    <a:pt x="2223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04" y="4036417"/>
            <a:ext cx="3296158" cy="1972239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426" y="2163373"/>
            <a:ext cx="3120711" cy="1650274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9" y="2413952"/>
            <a:ext cx="3465338" cy="175844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641804" y="1728179"/>
            <a:ext cx="2659910" cy="623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56268" y="1672932"/>
            <a:ext cx="1627069" cy="443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73" y="3292201"/>
            <a:ext cx="4899800" cy="2512292"/>
          </a:xfrm>
          <a:prstGeom prst="rect">
            <a:avLst/>
          </a:prstGeom>
        </p:spPr>
      </p:pic>
      <p:sp>
        <p:nvSpPr>
          <p:cNvPr id="10" name="object 2"/>
          <p:cNvSpPr txBox="1"/>
          <p:nvPr/>
        </p:nvSpPr>
        <p:spPr>
          <a:xfrm>
            <a:off x="1636391" y="1331255"/>
            <a:ext cx="8744611" cy="289823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Set for all the nodes of the network the </a:t>
            </a:r>
            <a:r>
              <a:rPr lang="en-US" i="1" spc="-10" dirty="0">
                <a:solidFill>
                  <a:srgbClr val="C00000"/>
                </a:solidFill>
                <a:latin typeface="Calibri"/>
                <a:cs typeface="Calibri"/>
              </a:rPr>
              <a:t>Base demand </a:t>
            </a: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[l/s] and the </a:t>
            </a:r>
            <a:r>
              <a:rPr lang="en-US" i="1" spc="-10" dirty="0">
                <a:solidFill>
                  <a:srgbClr val="C00000"/>
                </a:solidFill>
                <a:latin typeface="Calibri"/>
                <a:cs typeface="Calibri"/>
              </a:rPr>
              <a:t>Elevation </a:t>
            </a:r>
            <a:r>
              <a:rPr lang="en-US" spc="-5" dirty="0">
                <a:solidFill>
                  <a:srgbClr val="073D86"/>
                </a:solidFill>
                <a:latin typeface="Calibri"/>
                <a:cs typeface="Calibri"/>
              </a:rPr>
              <a:t>[m]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56268" y="1672932"/>
            <a:ext cx="1312241" cy="1199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18182" y="1672932"/>
            <a:ext cx="1093825" cy="1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7" y="3104472"/>
            <a:ext cx="5934364" cy="31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1211918" y="1032669"/>
            <a:ext cx="9931390" cy="843821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073D86"/>
                </a:solidFill>
                <a:latin typeface="Calibri"/>
                <a:cs typeface="Calibri"/>
              </a:rPr>
              <a:t>At this point we must consider the flow rate on each pipe of the network and, based on the economic velocity criteria, to choose a diameter for each pipe. After choosing the diameters the Run Analysis is executed and velocities values can be displayed on the network.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50158" y="2176037"/>
            <a:ext cx="5363952" cy="3005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1974220"/>
            <a:ext cx="5620535" cy="2427918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4405976"/>
            <a:ext cx="5620535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1316181" y="1239284"/>
            <a:ext cx="9850582" cy="5668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 indent="31051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001F5F"/>
                </a:solidFill>
                <a:latin typeface="Arial" pitchFamily="34" charset="0"/>
                <a:cs typeface="Arial" pitchFamily="34" charset="0"/>
              </a:rPr>
              <a:t>We display also the pressure in the nodes, to identify the most disadvantaged consumer, and </a:t>
            </a:r>
            <a:r>
              <a:rPr lang="en-US" dirty="0">
                <a:solidFill>
                  <a:srgbClr val="001F5F"/>
                </a:solidFill>
                <a:latin typeface="Arial" pitchFamily="34" charset="0"/>
                <a:cs typeface="Arial" pitchFamily="34" charset="0"/>
              </a:rPr>
              <a:t>its pressure values is divided between the two reservoir, representing the </a:t>
            </a:r>
            <a:r>
              <a:rPr sz="1800" spc="-4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</a:t>
            </a:r>
            <a:r>
              <a:rPr sz="18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US" sz="18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84" y="3449145"/>
            <a:ext cx="4256023" cy="239110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06" y="2222855"/>
            <a:ext cx="2172003" cy="208626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07" y="3351102"/>
            <a:ext cx="220058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2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754898" y="1319228"/>
            <a:ext cx="890386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5080" indent="310515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1F5F"/>
                </a:solidFill>
                <a:latin typeface="Calibri"/>
                <a:cs typeface="Calibri"/>
              </a:rPr>
              <a:t>We perform a new hydraulic analysis and, in this case it can be noticed that there are still negative pressure in the network, so we update the values of the </a:t>
            </a:r>
            <a:r>
              <a:rPr lang="en-US" spc="-40" dirty="0">
                <a:solidFill>
                  <a:srgbClr val="FF0000"/>
                </a:solidFill>
                <a:latin typeface="Calibri"/>
                <a:cs typeface="Calibri"/>
              </a:rPr>
              <a:t>Total Head </a:t>
            </a:r>
            <a:r>
              <a:rPr lang="en-US" dirty="0">
                <a:solidFill>
                  <a:srgbClr val="001F5F"/>
                </a:solidFill>
                <a:latin typeface="Calibri"/>
                <a:cs typeface="Calibri"/>
              </a:rPr>
              <a:t>of the reservoirs until all the pressures in the systems are positive.  The final value of the total head for the 2 reservoirs is of </a:t>
            </a:r>
            <a:r>
              <a:rPr lang="en-US" spc="-5" dirty="0">
                <a:solidFill>
                  <a:srgbClr val="002060"/>
                </a:solidFill>
                <a:latin typeface="Calibri"/>
                <a:cs typeface="Calibri"/>
              </a:rPr>
              <a:t>94 m, equally divided between them. </a:t>
            </a:r>
            <a:endParaRPr lang="vi-VN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16" y="2888569"/>
            <a:ext cx="5619929" cy="2735324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82" y="4499786"/>
            <a:ext cx="2191056" cy="224821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55" y="2658314"/>
            <a:ext cx="220058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161F6-6FD4-9F48-9CB9-DFD97DA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93" y="81024"/>
            <a:ext cx="10596622" cy="8449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o-RO" sz="1800" dirty="0" err="1">
                <a:solidFill>
                  <a:schemeClr val="tx1"/>
                </a:solidFill>
              </a:rPr>
              <a:t>Athens</a:t>
            </a:r>
            <a:r>
              <a:rPr lang="ro-RO" sz="1800" dirty="0">
                <a:solidFill>
                  <a:schemeClr val="tx1"/>
                </a:solidFill>
              </a:rPr>
              <a:t> UPB 012 - </a:t>
            </a:r>
            <a:r>
              <a:rPr lang="en-US" sz="1800" b="1" dirty="0">
                <a:solidFill>
                  <a:schemeClr val="tx1"/>
                </a:solidFill>
              </a:rPr>
              <a:t>Water quality monitoring and control in distribution networks</a:t>
            </a:r>
            <a:r>
              <a:rPr lang="ro-RO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 descr="sigla">
            <a:extLst>
              <a:ext uri="{FF2B5EF4-FFF2-40B4-BE49-F238E27FC236}">
                <a16:creationId xmlns:a16="http://schemas.microsoft.com/office/drawing/2014/main" id="{95DA4E7A-A516-5A4D-A153-22BFD6AA1A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" y="81024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gla Energeticii_blue 30-55-115 yellow 255-255-50">
            <a:extLst>
              <a:ext uri="{FF2B5EF4-FFF2-40B4-BE49-F238E27FC236}">
                <a16:creationId xmlns:a16="http://schemas.microsoft.com/office/drawing/2014/main" id="{33F21B16-40B5-4F44-AA11-D49274BC87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12" y="104173"/>
            <a:ext cx="984161" cy="9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54" y="2421775"/>
            <a:ext cx="7215254" cy="31338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70954" y="1607126"/>
            <a:ext cx="66240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The Head values (elevation + pressure) in the network nodes</a:t>
            </a:r>
          </a:p>
        </p:txBody>
      </p:sp>
    </p:spTree>
    <p:extLst>
      <p:ext uri="{BB962C8B-B14F-4D97-AF65-F5344CB8AC3E}">
        <p14:creationId xmlns:p14="http://schemas.microsoft.com/office/powerpoint/2010/main" val="270609384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5E3F85640E4D8109633270C3CDDE" ma:contentTypeVersion="2" ma:contentTypeDescription="Create a new document." ma:contentTypeScope="" ma:versionID="5b001d7ee7f50aa6fbad3f94dfd1c1c2">
  <xsd:schema xmlns:xsd="http://www.w3.org/2001/XMLSchema" xmlns:xs="http://www.w3.org/2001/XMLSchema" xmlns:p="http://schemas.microsoft.com/office/2006/metadata/properties" xmlns:ns2="a21cf5b9-e350-4c91-8db1-22decdb2cab9" targetNamespace="http://schemas.microsoft.com/office/2006/metadata/properties" ma:root="true" ma:fieldsID="47c50221996dea3c9d8e65e3ad644530" ns2:_="">
    <xsd:import namespace="a21cf5b9-e350-4c91-8db1-22decdb2ca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cf5b9-e350-4c91-8db1-22decdb2ca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27121F-5EC7-4B94-936C-07C0BDB2C4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AD313-E44A-4F86-AD3B-0792C4D20CD2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a21cf5b9-e350-4c91-8db1-22decdb2cab9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6C4FB4-5982-45ED-8185-B8088214A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1cf5b9-e350-4c91-8db1-22decdb2ca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1007</Words>
  <Application>Microsoft Office PowerPoint</Application>
  <PresentationFormat>Widescreen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Constantia</vt:lpstr>
      <vt:lpstr>Segoe UI</vt:lpstr>
      <vt:lpstr>Segoe UI Light</vt:lpstr>
      <vt:lpstr>Symbol</vt:lpstr>
      <vt:lpstr>Times New Roman</vt:lpstr>
      <vt:lpstr>Wingdings 2</vt:lpstr>
      <vt:lpstr>Balancing Act</vt:lpstr>
      <vt:lpstr>Wellspring</vt:lpstr>
      <vt:lpstr>Star of the show</vt:lpstr>
      <vt:lpstr>Amusements</vt:lpstr>
      <vt:lpstr>University POLITEHNICA bucharest FACULTy of energy engineering department of hydraulic, hydraulic machinery and environmental engineering 313 Independentei spl., 060042 Bucharest, romania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  <vt:lpstr>Athens UPB 012 - Water quality monitoring and control in distribution networks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2022-03-15T12:04:10Z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0x0101009B535E3F85640E4D8109633270C3CDDE</vt:lpwstr>
  </property>
</Properties>
</file>