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7" r:id="rId7"/>
    <p:sldId id="266" r:id="rId8"/>
    <p:sldId id="269" r:id="rId9"/>
    <p:sldId id="270" r:id="rId10"/>
    <p:sldId id="271" r:id="rId11"/>
    <p:sldId id="264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8D30F-8771-4081-BB8F-32017D28442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460EF-5295-41DE-845D-60F3EFD0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60EF-5295-41DE-845D-60F3EFD02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60EF-5295-41DE-845D-60F3EFD028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D22F-29B8-4B7B-BF59-10A83DD48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975C0-96EE-4C6E-93CF-102966F5C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0E5E-986E-4421-8472-372C2FB6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D3295-81DF-4D36-BCB5-27A71DA1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E16A-83B0-4613-A9D2-A533A34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9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F3DB-29FC-436F-83A3-D53263C4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5F57C-E942-4AFE-A887-92FEF367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A368-769F-4737-8D7A-17958741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B775-BE7E-4824-80C8-76272B21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B543-76B9-4FE6-B8A0-E96919E6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FFA18-DF7F-4002-BE58-DF972A439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8614C-1CAB-4647-BD2D-63CEB9C04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769B-F9E0-4522-B64F-2254F1AB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4CA11-415A-40BF-B270-DE4BA37C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71EF-5DB1-4BCF-92EB-F13D5D0C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0B7A-E998-4229-B792-FB158554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55153-1670-45C4-9D97-871970E0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A10E-6FDC-49A3-AD8F-A0157887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9D3B-0FA0-439B-9CE9-E2C31C60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7336-7C82-4C49-84CC-FEAEDCD1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374F-CB91-4FB6-9907-43B2569F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827C-AA3B-4AC0-A997-29F089FF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BF44-8D4D-4A6D-BE7E-40E738C1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2F75-BA4F-4126-9D58-895E9F6A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82C7-4205-43CD-9B8D-C64DBA33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1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87E7-7345-4AD0-A737-739CB8E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20C6-B0E1-4C8A-936B-D4AD2F847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AC065-414E-4047-9FE2-BD94AC7C8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016D4-2D9C-457A-846D-64248B7A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A5A9-EBB5-44CF-A994-B0DE657E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8F34B-CB90-42EC-A707-F646997F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7D25-7B19-454E-B016-AF1A1476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DF83-A93E-4F52-BE06-75F25235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5B6D-DD78-40AC-BD75-E8A32D2E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83C29-A5FD-4D45-BE19-E57810862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F3B2C-46E9-4840-B5F1-C09179B4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C1E3C-C3D7-4511-9BC8-81A7BE42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EA224-0C2F-4B33-BEE6-DB1B7C07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26755-778D-49C9-BE12-8C36FAD2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0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DAF3-0F97-4726-850A-071F62B9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6E95A-40D1-4C3E-BD75-54F86B15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04276-D033-4ACA-830B-604E151D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B92B6-EFDA-409D-BF8B-777A6094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10B20-81C4-4FBB-ACF8-00D77D11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7BD79-C2E6-42CD-9777-049D620D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872BD-D1EC-4406-B7CA-723DF52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4829-15F4-4E9F-80F0-E77DA796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1323-75BE-4F6A-82A2-2A06FE0E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8AA6A-4D9D-41CF-8D82-69957FF47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CD02D-8B14-4D17-BE50-F8AB56C4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279D-CBD0-433E-82DA-EDAF73B1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8C8A6-4FAC-4BBA-8B06-62B66000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9E04-89B4-47DA-9039-9D893E49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D8E0C-EA64-4869-8DBD-BB80BC8DF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047CF-CC5F-447E-B430-AC92DDEFA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3E0C4-4519-4F10-9C7E-903EF170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6AC0A-89F6-4C5F-89A7-FF241051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8887D-3B11-4268-8B51-ACB96FEF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6D50B-E0E6-462F-8476-79059A3A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5E1E-660B-4EA6-BA4E-E6C26756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0976-FC11-451B-ADF6-4AC41CC05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E068-7704-4B80-BBDD-6059A3B1CBF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DAA3-245C-44A5-A4F9-CA3E58C38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540A-4C18-4EFE-B406-CF790BCBC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2854-964C-4485-AEA5-5B3B499F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6EB1-1124-42D3-9A73-BC84D47ED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735" y="1832963"/>
            <a:ext cx="10072530" cy="3192074"/>
          </a:xfrm>
        </p:spPr>
        <p:txBody>
          <a:bodyPr>
            <a:noAutofit/>
          </a:bodyPr>
          <a:lstStyle/>
          <a:p>
            <a:r>
              <a:rPr lang="en-US" sz="5400" b="1" i="0" dirty="0" err="1">
                <a:solidFill>
                  <a:srgbClr val="333333"/>
                </a:solidFill>
                <a:effectLst/>
                <a:latin typeface="+mn-lt"/>
              </a:rPr>
              <a:t>ExoKernel</a:t>
            </a:r>
            <a:r>
              <a:rPr lang="en-US" sz="5400" b="1" i="0" dirty="0">
                <a:solidFill>
                  <a:srgbClr val="333333"/>
                </a:solidFill>
                <a:effectLst/>
                <a:latin typeface="+mn-lt"/>
              </a:rPr>
              <a:t>:</a:t>
            </a:r>
            <a:br>
              <a:rPr lang="en-US" sz="5400" b="1" i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sz="5400" dirty="0">
                <a:solidFill>
                  <a:srgbClr val="333333"/>
                </a:solidFill>
                <a:latin typeface="+mn-lt"/>
              </a:rPr>
              <a:t>A</a:t>
            </a:r>
            <a:r>
              <a:rPr lang="en-US" sz="5400" i="0" dirty="0">
                <a:solidFill>
                  <a:srgbClr val="333333"/>
                </a:solidFill>
                <a:effectLst/>
                <a:latin typeface="+mn-lt"/>
              </a:rPr>
              <a:t>n operating system architecture for </a:t>
            </a:r>
            <a:r>
              <a:rPr lang="en-US" sz="5400" b="1" i="0" dirty="0">
                <a:solidFill>
                  <a:srgbClr val="333333"/>
                </a:solidFill>
                <a:effectLst/>
                <a:latin typeface="+mn-lt"/>
              </a:rPr>
              <a:t>application-level resource management</a:t>
            </a:r>
            <a:endParaRPr lang="en-US" sz="54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F9780-FB2C-4FA4-890D-3BBEC424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464" y="4338537"/>
            <a:ext cx="2774739" cy="2519463"/>
          </a:xfrm>
          <a:prstGeom prst="rect">
            <a:avLst/>
          </a:prstGeom>
        </p:spPr>
      </p:pic>
      <p:pic>
        <p:nvPicPr>
          <p:cNvPr id="5" name="Picture 4" descr="A collage of 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00CFABB-6105-4EED-BD9D-1A4153C42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197371" cy="26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0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BC17-E899-451F-BB7F-9252251C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D81E-D8A8-4F2E-93BA-057678EA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842"/>
            <a:ext cx="7518568" cy="4351338"/>
          </a:xfrm>
        </p:spPr>
        <p:txBody>
          <a:bodyPr/>
          <a:lstStyle/>
          <a:p>
            <a:r>
              <a:rPr lang="en-US" dirty="0"/>
              <a:t>Forced visible revocation (</a:t>
            </a:r>
            <a:r>
              <a:rPr lang="en-US" dirty="0" err="1"/>
              <a:t>ExoKernel’s</a:t>
            </a:r>
            <a:r>
              <a:rPr lang="en-US" dirty="0"/>
              <a:t> “Policy”).</a:t>
            </a:r>
          </a:p>
          <a:p>
            <a:pPr lvl="1"/>
            <a:r>
              <a:rPr lang="en-US" dirty="0"/>
              <a:t>When initial revocation request does not go well.</a:t>
            </a:r>
          </a:p>
          <a:p>
            <a:pPr lvl="1"/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 Command.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Breaks </a:t>
            </a:r>
            <a:r>
              <a:rPr lang="en-US" u="sng" dirty="0">
                <a:sym typeface="Wingdings" panose="05000000000000000000" pitchFamily="2" charset="2"/>
              </a:rPr>
              <a:t>All</a:t>
            </a:r>
            <a:r>
              <a:rPr lang="en-US" dirty="0">
                <a:sym typeface="Wingdings" panose="05000000000000000000" pitchFamily="2" charset="2"/>
              </a:rPr>
              <a:t> secure bindings to the application.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Besides a couple vital memory pages.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Repossession Vector.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Besides a couple vital resources.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's face on a poster&#10;&#10;Description automatically generated with low confidence">
            <a:extLst>
              <a:ext uri="{FF2B5EF4-FFF2-40B4-BE49-F238E27FC236}">
                <a16:creationId xmlns:a16="http://schemas.microsoft.com/office/drawing/2014/main" id="{58FF61EC-8E3C-4605-B7D7-017C37B99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8" r="10043"/>
          <a:stretch/>
        </p:blipFill>
        <p:spPr>
          <a:xfrm>
            <a:off x="8718210" y="2789820"/>
            <a:ext cx="3001466" cy="3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0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1D2C-C821-4BCC-BA3F-03A48CF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Aegis + </a:t>
            </a:r>
            <a:r>
              <a:rPr lang="en-US" b="1" dirty="0" err="1"/>
              <a:t>ExOS</a:t>
            </a:r>
            <a:r>
              <a:rPr lang="en-US" b="1" dirty="0"/>
              <a:t> vs. Ultrix 4.2 / Unix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A3418-957C-4F09-BE23-13E71C7A8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/>
        </p:blipFill>
        <p:spPr>
          <a:xfrm>
            <a:off x="2228472" y="1808322"/>
            <a:ext cx="7625046" cy="46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BC17-E899-451F-BB7F-9252251C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D81E-D8A8-4F2E-93BA-057678EA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842"/>
            <a:ext cx="10515600" cy="3849193"/>
          </a:xfrm>
        </p:spPr>
        <p:txBody>
          <a:bodyPr>
            <a:normAutofit/>
          </a:bodyPr>
          <a:lstStyle/>
          <a:p>
            <a:r>
              <a:rPr lang="en-US" dirty="0"/>
              <a:t>Ultrix is better in some ways, and </a:t>
            </a:r>
            <a:r>
              <a:rPr lang="en-US" dirty="0" err="1"/>
              <a:t>ExoKernel</a:t>
            </a:r>
            <a:r>
              <a:rPr lang="en-US" dirty="0"/>
              <a:t> is as well.</a:t>
            </a:r>
          </a:p>
          <a:p>
            <a:pPr lvl="1"/>
            <a:r>
              <a:rPr lang="en-US" dirty="0"/>
              <a:t>Removes overhead.</a:t>
            </a:r>
          </a:p>
          <a:p>
            <a:pPr lvl="1"/>
            <a:r>
              <a:rPr lang="en-US" dirty="0"/>
              <a:t>Direct physical memory access.</a:t>
            </a:r>
          </a:p>
          <a:p>
            <a:pPr lvl="1"/>
            <a:r>
              <a:rPr lang="en-US" dirty="0"/>
              <a:t>Efficient cache-miss handling.</a:t>
            </a:r>
          </a:p>
          <a:p>
            <a:pPr lvl="1"/>
            <a:r>
              <a:rPr lang="en-US" dirty="0"/>
              <a:t>Usable for networks:</a:t>
            </a:r>
          </a:p>
          <a:p>
            <a:pPr lvl="2"/>
            <a:r>
              <a:rPr lang="en-US" dirty="0"/>
              <a:t>Download code into kernel and secure bind to network.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5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BC17-E899-451F-BB7F-9252251C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Discussion/Comments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D81E-D8A8-4F2E-93BA-057678EA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842"/>
            <a:ext cx="10515600" cy="3636553"/>
          </a:xfrm>
        </p:spPr>
        <p:txBody>
          <a:bodyPr>
            <a:normAutofit/>
          </a:bodyPr>
          <a:lstStyle/>
          <a:p>
            <a:r>
              <a:rPr lang="en-US" dirty="0"/>
              <a:t>Authors were onto something.</a:t>
            </a:r>
          </a:p>
          <a:p>
            <a:pPr lvl="1"/>
            <a:r>
              <a:rPr lang="en-US" dirty="0"/>
              <a:t>Computer Architecture leaning more into DSA.</a:t>
            </a:r>
          </a:p>
          <a:p>
            <a:pPr lvl="2"/>
            <a:r>
              <a:rPr lang="en-US" dirty="0"/>
              <a:t>GPU, DPU, TPU, etc.</a:t>
            </a:r>
          </a:p>
          <a:p>
            <a:r>
              <a:rPr lang="en-US" dirty="0"/>
              <a:t>Why not used more today?</a:t>
            </a:r>
          </a:p>
          <a:p>
            <a:pPr lvl="1"/>
            <a:r>
              <a:rPr lang="en-US" dirty="0"/>
              <a:t>Still not researched and tested enough, reduces consistency, … </a:t>
            </a:r>
          </a:p>
          <a:p>
            <a:pPr lvl="1"/>
            <a:r>
              <a:rPr lang="en-US" dirty="0"/>
              <a:t>Low level hardware abstractions are not easy to create (kernel doesn’t care).</a:t>
            </a:r>
          </a:p>
        </p:txBody>
      </p:sp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E7ACED6-B331-47A7-8AB4-9EFEE8D052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5" b="7000"/>
          <a:stretch/>
        </p:blipFill>
        <p:spPr>
          <a:xfrm flipH="1">
            <a:off x="9309270" y="4833402"/>
            <a:ext cx="2338278" cy="2024598"/>
          </a:xfrm>
          <a:prstGeom prst="rect">
            <a:avLst/>
          </a:prstGeom>
        </p:spPr>
      </p:pic>
      <p:pic>
        <p:nvPicPr>
          <p:cNvPr id="9" name="Picture 8" descr="A picture containing text, projector&#10;&#10;Description automatically generated">
            <a:extLst>
              <a:ext uri="{FF2B5EF4-FFF2-40B4-BE49-F238E27FC236}">
                <a16:creationId xmlns:a16="http://schemas.microsoft.com/office/drawing/2014/main" id="{9E66C589-FBF8-4164-8A23-F5098F711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90" y="4833402"/>
            <a:ext cx="3599285" cy="2024598"/>
          </a:xfrm>
          <a:prstGeom prst="rect">
            <a:avLst/>
          </a:prstGeom>
        </p:spPr>
      </p:pic>
      <p:pic>
        <p:nvPicPr>
          <p:cNvPr id="11" name="Picture 10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1A8CCCE8-62BF-484A-BFF4-DCB860F3CD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r="8687"/>
          <a:stretch/>
        </p:blipFill>
        <p:spPr>
          <a:xfrm>
            <a:off x="300147" y="4876175"/>
            <a:ext cx="2684448" cy="19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3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706D-EE90-4557-970A-98DFF4FE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Complaints about Traditional OS’s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FEC10-C10D-4932-9470-5EAD2A53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717"/>
            <a:ext cx="10515600" cy="4351338"/>
          </a:xfrm>
        </p:spPr>
        <p:txBody>
          <a:bodyPr/>
          <a:lstStyle/>
          <a:p>
            <a:r>
              <a:rPr lang="en-US" dirty="0"/>
              <a:t>OS is doing too many things.</a:t>
            </a:r>
          </a:p>
          <a:p>
            <a:r>
              <a:rPr lang="en-US"/>
              <a:t>Fixed OS abstractions are </a:t>
            </a:r>
            <a:r>
              <a:rPr lang="en-US" dirty="0"/>
              <a:t>evil (limiting).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E1A8190-6EBF-4C57-A98C-BE8B2B007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7" t="18439" r="61459" b="2154"/>
          <a:stretch/>
        </p:blipFill>
        <p:spPr>
          <a:xfrm>
            <a:off x="1242468" y="2767280"/>
            <a:ext cx="3629225" cy="4028712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7B56E519-B547-41AC-BA81-923903972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6" t="18439" r="33540" b="2154"/>
          <a:stretch/>
        </p:blipFill>
        <p:spPr>
          <a:xfrm>
            <a:off x="7506344" y="2767280"/>
            <a:ext cx="3629225" cy="40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694E-BDA4-45A4-B1F7-6E1FA4BB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Decouple Protection from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AB66-1CA6-4755-A3CF-288571E8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537"/>
            <a:ext cx="10515600" cy="4498393"/>
          </a:xfrm>
        </p:spPr>
        <p:txBody>
          <a:bodyPr/>
          <a:lstStyle/>
          <a:p>
            <a:r>
              <a:rPr lang="en-US" dirty="0"/>
              <a:t>Give application/user maximum control.</a:t>
            </a:r>
          </a:p>
          <a:p>
            <a:pPr lvl="1"/>
            <a:r>
              <a:rPr lang="en-US" dirty="0"/>
              <a:t>Defining abstractions, scheduling processes, … </a:t>
            </a:r>
          </a:p>
          <a:p>
            <a:r>
              <a:rPr lang="en-US" dirty="0"/>
              <a:t>Securely expose hardware, avoid resource management.</a:t>
            </a:r>
          </a:p>
          <a:p>
            <a:r>
              <a:rPr lang="en-US" dirty="0"/>
              <a:t>Potential benefits…</a:t>
            </a:r>
          </a:p>
          <a:p>
            <a:pPr lvl="1"/>
            <a:r>
              <a:rPr lang="en-US" dirty="0"/>
              <a:t>Domain Specific Architecture.</a:t>
            </a:r>
          </a:p>
          <a:p>
            <a:pPr lvl="1"/>
            <a:r>
              <a:rPr lang="en-US" dirty="0"/>
              <a:t>Efficient, light-weight, and simple kernel design.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6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6EB1-1124-42D3-9A73-BC84D47ED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3974"/>
            <a:ext cx="12192000" cy="2910051"/>
          </a:xfrm>
        </p:spPr>
        <p:txBody>
          <a:bodyPr>
            <a:noAutofit/>
          </a:bodyPr>
          <a:lstStyle/>
          <a:p>
            <a:r>
              <a:rPr lang="en-US" sz="5400" b="1" i="0" dirty="0" err="1">
                <a:solidFill>
                  <a:srgbClr val="333333"/>
                </a:solidFill>
                <a:effectLst/>
                <a:latin typeface="+mn-lt"/>
              </a:rPr>
              <a:t>ExoKernel</a:t>
            </a:r>
            <a:r>
              <a:rPr lang="en-US" sz="5400" b="1" i="0" dirty="0">
                <a:solidFill>
                  <a:srgbClr val="333333"/>
                </a:solidFill>
                <a:effectLst/>
                <a:latin typeface="+mn-lt"/>
              </a:rPr>
              <a:t>:</a:t>
            </a:r>
            <a:br>
              <a:rPr lang="en-US" sz="5400" b="1" i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sz="4800" dirty="0"/>
              <a:t>A </a:t>
            </a:r>
            <a:r>
              <a:rPr lang="en-US" sz="4800" u="sng" dirty="0"/>
              <a:t>minimal</a:t>
            </a:r>
            <a:r>
              <a:rPr lang="en-US" sz="4800" dirty="0"/>
              <a:t> kernel that </a:t>
            </a:r>
            <a:r>
              <a:rPr lang="en-US" sz="4800" i="1" dirty="0"/>
              <a:t>multiplexes</a:t>
            </a:r>
            <a:r>
              <a:rPr lang="en-US" sz="4800" dirty="0"/>
              <a:t> available resources to </a:t>
            </a:r>
            <a:r>
              <a:rPr lang="en-US" sz="4800" u="sng" dirty="0"/>
              <a:t>untrusted</a:t>
            </a:r>
            <a:r>
              <a:rPr lang="en-US" sz="4800" dirty="0"/>
              <a:t> software and allows the software to </a:t>
            </a:r>
            <a:r>
              <a:rPr lang="en-US" sz="4800" i="1" dirty="0"/>
              <a:t>create its own abstractions</a:t>
            </a:r>
            <a:r>
              <a:rPr lang="en-US" sz="4800" dirty="0"/>
              <a:t>.</a:t>
            </a:r>
            <a:endParaRPr 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424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6629-4544-4BE1-B706-CEAC0C13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Library “OS” (Applications)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535D-2831-4386-A9D6-D041CECAA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900"/>
            <a:ext cx="10515600" cy="4351338"/>
          </a:xfrm>
        </p:spPr>
        <p:txBody>
          <a:bodyPr/>
          <a:lstStyle/>
          <a:p>
            <a:r>
              <a:rPr lang="en-US" dirty="0"/>
              <a:t>The rest of the “OS”.</a:t>
            </a:r>
          </a:p>
          <a:p>
            <a:r>
              <a:rPr lang="en-US" dirty="0"/>
              <a:t>Unprecedented control of physical resources and abstractions.</a:t>
            </a:r>
          </a:p>
          <a:p>
            <a:pPr lvl="1"/>
            <a:r>
              <a:rPr lang="en-US" dirty="0"/>
              <a:t>Request specific pages.</a:t>
            </a:r>
          </a:p>
          <a:p>
            <a:pPr lvl="1"/>
            <a:r>
              <a:rPr lang="en-US" dirty="0"/>
              <a:t>Access physical addresses.</a:t>
            </a:r>
          </a:p>
          <a:p>
            <a:pPr lvl="1"/>
            <a:r>
              <a:rPr lang="en-US" dirty="0"/>
              <a:t>Create your own VM and IPC structure.</a:t>
            </a:r>
          </a:p>
          <a:p>
            <a:r>
              <a:rPr lang="en-US" dirty="0"/>
              <a:t>Can also maintain its own resource policy.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ExoKernel</a:t>
            </a:r>
            <a:r>
              <a:rPr lang="en-US" dirty="0"/>
              <a:t> can as well…</a:t>
            </a:r>
          </a:p>
        </p:txBody>
      </p:sp>
      <p:pic>
        <p:nvPicPr>
          <p:cNvPr id="5" name="Graphic 4" descr="Disk with solid fill">
            <a:extLst>
              <a:ext uri="{FF2B5EF4-FFF2-40B4-BE49-F238E27FC236}">
                <a16:creationId xmlns:a16="http://schemas.microsoft.com/office/drawing/2014/main" id="{D909BFAA-0207-48D7-9E46-3AC88506E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621" y="2991997"/>
            <a:ext cx="3726238" cy="37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4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5C28337-E9B6-47A7-BDE8-A73172880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6" y="205914"/>
            <a:ext cx="10732188" cy="64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BC17-E899-451F-BB7F-9252251C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ExoKernel</a:t>
            </a:r>
            <a:r>
              <a:rPr lang="en-US" b="1" dirty="0"/>
              <a:t>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D81E-D8A8-4F2E-93BA-057678EA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3842"/>
            <a:ext cx="5992549" cy="1674529"/>
          </a:xfrm>
        </p:spPr>
        <p:txBody>
          <a:bodyPr/>
          <a:lstStyle/>
          <a:p>
            <a:r>
              <a:rPr lang="en-US" dirty="0"/>
              <a:t>Tracking resource ownership.</a:t>
            </a:r>
          </a:p>
          <a:p>
            <a:r>
              <a:rPr lang="en-US" dirty="0"/>
              <a:t>Protecting resource usage.</a:t>
            </a:r>
          </a:p>
          <a:p>
            <a:r>
              <a:rPr lang="en-US" dirty="0"/>
              <a:t>Revoking resource access.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8FC04B-BC4D-4DB3-A3BD-4D9D6E219355}"/>
              </a:ext>
            </a:extLst>
          </p:cNvPr>
          <p:cNvSpPr txBox="1">
            <a:spLocks/>
          </p:cNvSpPr>
          <p:nvPr/>
        </p:nvSpPr>
        <p:spPr>
          <a:xfrm>
            <a:off x="838200" y="29267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How Does </a:t>
            </a:r>
            <a:r>
              <a:rPr lang="en-US" b="1" dirty="0" err="1"/>
              <a:t>ExoKernel</a:t>
            </a:r>
            <a:r>
              <a:rPr lang="en-US" b="1" dirty="0"/>
              <a:t> Do it?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8225CD-1572-4496-BD2A-01974087E8F1}"/>
              </a:ext>
            </a:extLst>
          </p:cNvPr>
          <p:cNvSpPr txBox="1">
            <a:spLocks/>
          </p:cNvSpPr>
          <p:nvPr/>
        </p:nvSpPr>
        <p:spPr>
          <a:xfrm>
            <a:off x="838200" y="3982539"/>
            <a:ext cx="5471858" cy="1764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Secure Binding.</a:t>
            </a:r>
          </a:p>
          <a:p>
            <a:r>
              <a:rPr lang="en-US" dirty="0"/>
              <a:t>Visible Resource Revocation.</a:t>
            </a:r>
          </a:p>
          <a:p>
            <a:r>
              <a:rPr lang="en-US" dirty="0"/>
              <a:t>Abort.</a:t>
            </a:r>
          </a:p>
        </p:txBody>
      </p:sp>
      <p:pic>
        <p:nvPicPr>
          <p:cNvPr id="18" name="Graphic 17" descr="Shield Tick with solid fill">
            <a:extLst>
              <a:ext uri="{FF2B5EF4-FFF2-40B4-BE49-F238E27FC236}">
                <a16:creationId xmlns:a16="http://schemas.microsoft.com/office/drawing/2014/main" id="{17C8FB2C-0224-4617-9FAC-BD07CA2A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268" y="1849084"/>
            <a:ext cx="4266908" cy="42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9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BC17-E899-451F-BB7F-9252251C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D81E-D8A8-4F2E-93BA-057678EA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842"/>
            <a:ext cx="10515600" cy="435133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ExoKernel</a:t>
            </a:r>
            <a:r>
              <a:rPr lang="en-US" dirty="0"/>
              <a:t> primitives for resource protection checks.</a:t>
            </a:r>
          </a:p>
          <a:p>
            <a:pPr lvl="1"/>
            <a:r>
              <a:rPr lang="en-US" dirty="0"/>
              <a:t>Protect resources/applications without understanding them.</a:t>
            </a:r>
          </a:p>
          <a:p>
            <a:pPr lvl="1"/>
            <a:r>
              <a:rPr lang="en-US" dirty="0"/>
              <a:t>Decouples authorization from usage.</a:t>
            </a:r>
          </a:p>
          <a:p>
            <a:r>
              <a:rPr lang="en-US" dirty="0"/>
              <a:t>Three techniques: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Hardware Mechanisms (capabilities).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Software Caching.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Downloading Code (mini-program).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82C07C10-8377-40BB-90B4-EC2F64731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415" y="2997810"/>
            <a:ext cx="4261379" cy="36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1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BC17-E899-451F-BB7F-9252251C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Visible Resource Revocation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D81E-D8A8-4F2E-93BA-057678EA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842"/>
            <a:ext cx="9141477" cy="3849193"/>
          </a:xfrm>
        </p:spPr>
        <p:txBody>
          <a:bodyPr/>
          <a:lstStyle/>
          <a:p>
            <a:r>
              <a:rPr lang="en-US"/>
              <a:t>Usually OS does invisible resource revocation.</a:t>
            </a:r>
          </a:p>
          <a:p>
            <a:r>
              <a:rPr lang="en-US"/>
              <a:t>Exokernel informs application.</a:t>
            </a:r>
          </a:p>
          <a:p>
            <a:pPr lvl="1"/>
            <a:r>
              <a:rPr lang="en-US"/>
              <a:t>Kernel informs, applications prepare for and handle deallocation.</a:t>
            </a:r>
          </a:p>
          <a:p>
            <a:r>
              <a:rPr lang="en-US"/>
              <a:t>But…</a:t>
            </a:r>
          </a:p>
          <a:p>
            <a:pPr lvl="1"/>
            <a:r>
              <a:rPr lang="en-US"/>
              <a:t>Invisible is better when revocation is frequent.</a:t>
            </a:r>
          </a:p>
          <a:p>
            <a:pPr lvl="1"/>
            <a:endParaRPr lang="en-US" dirty="0"/>
          </a:p>
        </p:txBody>
      </p:sp>
      <p:pic>
        <p:nvPicPr>
          <p:cNvPr id="5" name="Picture 4" descr="A person wearing a garment&#10;&#10;Description automatically generated with low confidence">
            <a:extLst>
              <a:ext uri="{FF2B5EF4-FFF2-40B4-BE49-F238E27FC236}">
                <a16:creationId xmlns:a16="http://schemas.microsoft.com/office/drawing/2014/main" id="{C6608979-D3C7-4948-A8BF-BCF85009C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0" t="11043" r="15894"/>
          <a:stretch/>
        </p:blipFill>
        <p:spPr>
          <a:xfrm>
            <a:off x="9009209" y="3217849"/>
            <a:ext cx="2940813" cy="36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404</Words>
  <Application>Microsoft Office PowerPoint</Application>
  <PresentationFormat>Widescreen</PresentationFormat>
  <Paragraphs>67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ExoKernel: An operating system architecture for application-level resource management</vt:lpstr>
      <vt:lpstr>Complaints about Traditional OS’s</vt:lpstr>
      <vt:lpstr>Decouple Protection from Management</vt:lpstr>
      <vt:lpstr>ExoKernel: A minimal kernel that multiplexes available resources to untrusted software and allows the software to create its own abstractions.</vt:lpstr>
      <vt:lpstr>Library “OS” (Applications)</vt:lpstr>
      <vt:lpstr>PowerPoint Presentation</vt:lpstr>
      <vt:lpstr>What is ExoKernel Doing?</vt:lpstr>
      <vt:lpstr>Secure Binding</vt:lpstr>
      <vt:lpstr>Visible Resource Revocation</vt:lpstr>
      <vt:lpstr>Abort</vt:lpstr>
      <vt:lpstr>Aegis + ExOS vs. Ultrix 4.2 / Unix</vt:lpstr>
      <vt:lpstr>Experiment Takeaways</vt:lpstr>
      <vt:lpstr>Discussion/Comments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Exokernel: An operating system architecture for application-level resource management</dc:title>
  <dc:creator>Sloan Liu</dc:creator>
  <cp:lastModifiedBy>Sloan Liu</cp:lastModifiedBy>
  <cp:revision>39</cp:revision>
  <dcterms:created xsi:type="dcterms:W3CDTF">2021-10-03T06:24:13Z</dcterms:created>
  <dcterms:modified xsi:type="dcterms:W3CDTF">2021-10-04T16:22:50Z</dcterms:modified>
</cp:coreProperties>
</file>