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26"/>
  </p:notesMasterIdLst>
  <p:sldIdLst>
    <p:sldId id="256" r:id="rId2"/>
    <p:sldId id="257" r:id="rId3"/>
    <p:sldId id="275" r:id="rId4"/>
    <p:sldId id="271" r:id="rId5"/>
    <p:sldId id="273" r:id="rId6"/>
    <p:sldId id="274" r:id="rId7"/>
    <p:sldId id="272" r:id="rId8"/>
    <p:sldId id="277" r:id="rId9"/>
    <p:sldId id="276" r:id="rId10"/>
    <p:sldId id="279" r:id="rId11"/>
    <p:sldId id="280" r:id="rId12"/>
    <p:sldId id="281" r:id="rId13"/>
    <p:sldId id="282" r:id="rId14"/>
    <p:sldId id="285" r:id="rId15"/>
    <p:sldId id="283" r:id="rId16"/>
    <p:sldId id="289" r:id="rId17"/>
    <p:sldId id="292" r:id="rId18"/>
    <p:sldId id="293" r:id="rId19"/>
    <p:sldId id="294" r:id="rId20"/>
    <p:sldId id="287" r:id="rId21"/>
    <p:sldId id="295" r:id="rId22"/>
    <p:sldId id="288" r:id="rId23"/>
    <p:sldId id="284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5"/>
    <p:restoredTop sz="95592"/>
  </p:normalViewPr>
  <p:slideViewPr>
    <p:cSldViewPr snapToGrid="0" snapToObjects="1">
      <p:cViewPr varScale="1">
        <p:scale>
          <a:sx n="145" d="100"/>
          <a:sy n="145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AC452F-EA24-4753-AE91-0E4A80D16B2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E307650-48E4-41A7-A545-3AB61D9B530B}">
      <dgm:prSet/>
      <dgm:spPr/>
      <dgm:t>
        <a:bodyPr/>
        <a:lstStyle/>
        <a:p>
          <a:r>
            <a:rPr lang="en-US" dirty="0"/>
            <a:t>Typescript adds basically types to </a:t>
          </a:r>
          <a:r>
            <a:rPr lang="en-US" dirty="0" err="1"/>
            <a:t>javascript</a:t>
          </a:r>
          <a:r>
            <a:rPr lang="en-US" dirty="0"/>
            <a:t> which enables program to identify the errors ahead of runtime during compilation.</a:t>
          </a:r>
        </a:p>
      </dgm:t>
    </dgm:pt>
    <dgm:pt modelId="{C61B6101-69D6-43A7-9666-C20F04F696A9}" type="parTrans" cxnId="{AE84E63F-4C16-44BC-9FB8-9E3B113DC21F}">
      <dgm:prSet/>
      <dgm:spPr/>
      <dgm:t>
        <a:bodyPr/>
        <a:lstStyle/>
        <a:p>
          <a:endParaRPr lang="en-US"/>
        </a:p>
      </dgm:t>
    </dgm:pt>
    <dgm:pt modelId="{69C0E08B-B53C-4C2D-8B61-01636E2FB41F}" type="sibTrans" cxnId="{AE84E63F-4C16-44BC-9FB8-9E3B113DC21F}">
      <dgm:prSet/>
      <dgm:spPr/>
      <dgm:t>
        <a:bodyPr/>
        <a:lstStyle/>
        <a:p>
          <a:endParaRPr lang="en-US"/>
        </a:p>
      </dgm:t>
    </dgm:pt>
    <dgm:pt modelId="{4D494157-BA7F-4067-8E52-0A90E41C09F9}">
      <dgm:prSet/>
      <dgm:spPr/>
      <dgm:t>
        <a:bodyPr/>
        <a:lstStyle/>
        <a:p>
          <a:r>
            <a:rPr lang="en-IN"/>
            <a:t>TypeScript supports OOPS concepts like classes, interfaces, inheritance, etc.</a:t>
          </a:r>
          <a:endParaRPr lang="en-US"/>
        </a:p>
      </dgm:t>
    </dgm:pt>
    <dgm:pt modelId="{0F776321-82D6-435F-BFD7-AEAB0864DF8B}" type="parTrans" cxnId="{FA708386-7A9F-4FAE-8819-0CFAA20DFE63}">
      <dgm:prSet/>
      <dgm:spPr/>
      <dgm:t>
        <a:bodyPr/>
        <a:lstStyle/>
        <a:p>
          <a:endParaRPr lang="en-US"/>
        </a:p>
      </dgm:t>
    </dgm:pt>
    <dgm:pt modelId="{F2E27F3D-CF74-4E33-A181-106505DE098C}" type="sibTrans" cxnId="{FA708386-7A9F-4FAE-8819-0CFAA20DFE63}">
      <dgm:prSet/>
      <dgm:spPr/>
      <dgm:t>
        <a:bodyPr/>
        <a:lstStyle/>
        <a:p>
          <a:endParaRPr lang="en-US"/>
        </a:p>
      </dgm:t>
    </dgm:pt>
    <dgm:pt modelId="{4EF243FE-8E2E-D44B-8C0B-9C963E9A48D5}" type="pres">
      <dgm:prSet presAssocID="{60AC452F-EA24-4753-AE91-0E4A80D16B27}" presName="linear" presStyleCnt="0">
        <dgm:presLayoutVars>
          <dgm:animLvl val="lvl"/>
          <dgm:resizeHandles val="exact"/>
        </dgm:presLayoutVars>
      </dgm:prSet>
      <dgm:spPr/>
    </dgm:pt>
    <dgm:pt modelId="{019C5120-B281-0748-B704-E35A90207F97}" type="pres">
      <dgm:prSet presAssocID="{1E307650-48E4-41A7-A545-3AB61D9B53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C4D0F6B-124C-C143-9BAA-86D9178AE9D8}" type="pres">
      <dgm:prSet presAssocID="{69C0E08B-B53C-4C2D-8B61-01636E2FB41F}" presName="spacer" presStyleCnt="0"/>
      <dgm:spPr/>
    </dgm:pt>
    <dgm:pt modelId="{A5DF1C66-526C-4A49-919F-D4271748A1E6}" type="pres">
      <dgm:prSet presAssocID="{4D494157-BA7F-4067-8E52-0A90E41C09F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E84E63F-4C16-44BC-9FB8-9E3B113DC21F}" srcId="{60AC452F-EA24-4753-AE91-0E4A80D16B27}" destId="{1E307650-48E4-41A7-A545-3AB61D9B530B}" srcOrd="0" destOrd="0" parTransId="{C61B6101-69D6-43A7-9666-C20F04F696A9}" sibTransId="{69C0E08B-B53C-4C2D-8B61-01636E2FB41F}"/>
    <dgm:cxn modelId="{FA708386-7A9F-4FAE-8819-0CFAA20DFE63}" srcId="{60AC452F-EA24-4753-AE91-0E4A80D16B27}" destId="{4D494157-BA7F-4067-8E52-0A90E41C09F9}" srcOrd="1" destOrd="0" parTransId="{0F776321-82D6-435F-BFD7-AEAB0864DF8B}" sibTransId="{F2E27F3D-CF74-4E33-A181-106505DE098C}"/>
    <dgm:cxn modelId="{C9BE4DB3-2C90-794F-91DF-FDE04B638D4D}" type="presOf" srcId="{1E307650-48E4-41A7-A545-3AB61D9B530B}" destId="{019C5120-B281-0748-B704-E35A90207F97}" srcOrd="0" destOrd="0" presId="urn:microsoft.com/office/officeart/2005/8/layout/vList2"/>
    <dgm:cxn modelId="{BE523FD7-334F-C140-B1E5-1345B6C8EF79}" type="presOf" srcId="{4D494157-BA7F-4067-8E52-0A90E41C09F9}" destId="{A5DF1C66-526C-4A49-919F-D4271748A1E6}" srcOrd="0" destOrd="0" presId="urn:microsoft.com/office/officeart/2005/8/layout/vList2"/>
    <dgm:cxn modelId="{400977F9-0D1F-4847-9573-7A7BA86A03FE}" type="presOf" srcId="{60AC452F-EA24-4753-AE91-0E4A80D16B27}" destId="{4EF243FE-8E2E-D44B-8C0B-9C963E9A48D5}" srcOrd="0" destOrd="0" presId="urn:microsoft.com/office/officeart/2005/8/layout/vList2"/>
    <dgm:cxn modelId="{BBABBDFE-C91B-2142-9002-8962888C9557}" type="presParOf" srcId="{4EF243FE-8E2E-D44B-8C0B-9C963E9A48D5}" destId="{019C5120-B281-0748-B704-E35A90207F97}" srcOrd="0" destOrd="0" presId="urn:microsoft.com/office/officeart/2005/8/layout/vList2"/>
    <dgm:cxn modelId="{78B3F87F-C608-174C-867B-F70BD353D156}" type="presParOf" srcId="{4EF243FE-8E2E-D44B-8C0B-9C963E9A48D5}" destId="{8C4D0F6B-124C-C143-9BAA-86D9178AE9D8}" srcOrd="1" destOrd="0" presId="urn:microsoft.com/office/officeart/2005/8/layout/vList2"/>
    <dgm:cxn modelId="{3D2C3960-E8F9-144B-9087-42C7A778F51A}" type="presParOf" srcId="{4EF243FE-8E2E-D44B-8C0B-9C963E9A48D5}" destId="{A5DF1C66-526C-4A49-919F-D4271748A1E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729C9C-9A5F-411E-826E-A2957BFF6355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8FFBD87-3850-4F4B-9602-21A473923229}">
      <dgm:prSet/>
      <dgm:spPr/>
      <dgm:t>
        <a:bodyPr/>
        <a:lstStyle/>
        <a:p>
          <a:r>
            <a:rPr lang="en-US"/>
            <a:t>Write</a:t>
          </a:r>
        </a:p>
      </dgm:t>
    </dgm:pt>
    <dgm:pt modelId="{74ABC458-C927-47B0-B72A-7225CD843C57}" type="parTrans" cxnId="{E0BA2625-86B1-4EC2-9F0D-9A6B37A9B858}">
      <dgm:prSet/>
      <dgm:spPr/>
      <dgm:t>
        <a:bodyPr/>
        <a:lstStyle/>
        <a:p>
          <a:endParaRPr lang="en-US"/>
        </a:p>
      </dgm:t>
    </dgm:pt>
    <dgm:pt modelId="{6D09F796-7299-4CC8-A058-BA188947825C}" type="sibTrans" cxnId="{E0BA2625-86B1-4EC2-9F0D-9A6B37A9B858}">
      <dgm:prSet/>
      <dgm:spPr/>
      <dgm:t>
        <a:bodyPr/>
        <a:lstStyle/>
        <a:p>
          <a:endParaRPr lang="en-US"/>
        </a:p>
      </dgm:t>
    </dgm:pt>
    <dgm:pt modelId="{A770D628-5067-4A1A-971E-FED740784B12}">
      <dgm:prSet/>
      <dgm:spPr/>
      <dgm:t>
        <a:bodyPr/>
        <a:lstStyle/>
        <a:p>
          <a:r>
            <a:rPr lang="en-US" dirty="0"/>
            <a:t>code in </a:t>
          </a:r>
          <a:r>
            <a:rPr lang="en-US" dirty="0" err="1"/>
            <a:t>ts</a:t>
          </a:r>
          <a:r>
            <a:rPr lang="en-US" dirty="0"/>
            <a:t> file	</a:t>
          </a:r>
          <a:r>
            <a:rPr lang="en-US" dirty="0" err="1">
              <a:solidFill>
                <a:srgbClr val="7030A0"/>
              </a:solidFill>
            </a:rPr>
            <a:t>app.ts</a:t>
          </a:r>
          <a:endParaRPr lang="en-US" dirty="0">
            <a:solidFill>
              <a:srgbClr val="7030A0"/>
            </a:solidFill>
          </a:endParaRPr>
        </a:p>
      </dgm:t>
    </dgm:pt>
    <dgm:pt modelId="{2A32873C-6420-4932-A168-BE7DFFB88945}" type="parTrans" cxnId="{B7B1E74A-F3E4-4D55-ABC6-C7862E77AA6B}">
      <dgm:prSet/>
      <dgm:spPr/>
      <dgm:t>
        <a:bodyPr/>
        <a:lstStyle/>
        <a:p>
          <a:endParaRPr lang="en-US"/>
        </a:p>
      </dgm:t>
    </dgm:pt>
    <dgm:pt modelId="{5E3568E5-EBE8-4ADD-A5CF-E16C721ACD2A}" type="sibTrans" cxnId="{B7B1E74A-F3E4-4D55-ABC6-C7862E77AA6B}">
      <dgm:prSet/>
      <dgm:spPr/>
      <dgm:t>
        <a:bodyPr/>
        <a:lstStyle/>
        <a:p>
          <a:endParaRPr lang="en-US"/>
        </a:p>
      </dgm:t>
    </dgm:pt>
    <dgm:pt modelId="{77B22622-3873-42A4-8C65-9EAAC7AA0622}">
      <dgm:prSet/>
      <dgm:spPr/>
      <dgm:t>
        <a:bodyPr/>
        <a:lstStyle/>
        <a:p>
          <a:r>
            <a:rPr lang="en-US"/>
            <a:t>Compile</a:t>
          </a:r>
        </a:p>
      </dgm:t>
    </dgm:pt>
    <dgm:pt modelId="{D5C523A5-B479-4372-B0B0-D6AB4FE213B7}" type="parTrans" cxnId="{C1B3394F-3B04-47F7-93F2-8CFAE008ACBF}">
      <dgm:prSet/>
      <dgm:spPr/>
      <dgm:t>
        <a:bodyPr/>
        <a:lstStyle/>
        <a:p>
          <a:endParaRPr lang="en-US"/>
        </a:p>
      </dgm:t>
    </dgm:pt>
    <dgm:pt modelId="{4F684DF2-6A83-4D0E-AB3C-3B367E129D92}" type="sibTrans" cxnId="{C1B3394F-3B04-47F7-93F2-8CFAE008ACBF}">
      <dgm:prSet/>
      <dgm:spPr/>
      <dgm:t>
        <a:bodyPr/>
        <a:lstStyle/>
        <a:p>
          <a:endParaRPr lang="en-US"/>
        </a:p>
      </dgm:t>
    </dgm:pt>
    <dgm:pt modelId="{BBC21658-8122-46DD-931B-FC3F2B41674D}">
      <dgm:prSet/>
      <dgm:spPr/>
      <dgm:t>
        <a:bodyPr/>
        <a:lstStyle/>
        <a:p>
          <a:r>
            <a:rPr lang="en-US" dirty="0" err="1"/>
            <a:t>ts</a:t>
          </a:r>
          <a:r>
            <a:rPr lang="en-US" dirty="0"/>
            <a:t> file to </a:t>
          </a:r>
          <a:r>
            <a:rPr lang="en-US" dirty="0" err="1"/>
            <a:t>js</a:t>
          </a:r>
          <a:r>
            <a:rPr lang="en-US" dirty="0"/>
            <a:t> 	</a:t>
          </a:r>
          <a:r>
            <a:rPr lang="en-US" dirty="0" err="1">
              <a:solidFill>
                <a:srgbClr val="FF0000"/>
              </a:solidFill>
            </a:rPr>
            <a:t>tsc</a:t>
          </a:r>
          <a:r>
            <a:rPr lang="en-US" dirty="0"/>
            <a:t> </a:t>
          </a:r>
          <a:r>
            <a:rPr lang="en-US" dirty="0" err="1">
              <a:solidFill>
                <a:srgbClr val="7030A0"/>
              </a:solidFill>
            </a:rPr>
            <a:t>app.ts</a:t>
          </a:r>
          <a:endParaRPr lang="en-US" dirty="0">
            <a:solidFill>
              <a:srgbClr val="7030A0"/>
            </a:solidFill>
          </a:endParaRPr>
        </a:p>
      </dgm:t>
    </dgm:pt>
    <dgm:pt modelId="{5858EA4B-82B8-4824-A5B1-758D49D73E7B}" type="parTrans" cxnId="{8BDA09E9-8E43-415B-9627-C15F5CAA46CB}">
      <dgm:prSet/>
      <dgm:spPr/>
      <dgm:t>
        <a:bodyPr/>
        <a:lstStyle/>
        <a:p>
          <a:endParaRPr lang="en-US"/>
        </a:p>
      </dgm:t>
    </dgm:pt>
    <dgm:pt modelId="{5CECF69F-F321-4550-8545-BD3E3C988670}" type="sibTrans" cxnId="{8BDA09E9-8E43-415B-9627-C15F5CAA46CB}">
      <dgm:prSet/>
      <dgm:spPr/>
      <dgm:t>
        <a:bodyPr/>
        <a:lstStyle/>
        <a:p>
          <a:endParaRPr lang="en-US"/>
        </a:p>
      </dgm:t>
    </dgm:pt>
    <dgm:pt modelId="{658D5D81-E6EB-4750-88BA-0611EF75505D}">
      <dgm:prSet/>
      <dgm:spPr/>
      <dgm:t>
        <a:bodyPr/>
        <a:lstStyle/>
        <a:p>
          <a:r>
            <a:rPr lang="en-US"/>
            <a:t>Run</a:t>
          </a:r>
        </a:p>
      </dgm:t>
    </dgm:pt>
    <dgm:pt modelId="{71A9DB60-F1D8-4D25-BCD6-567999846EB1}" type="parTrans" cxnId="{BC753FF9-889F-4447-81DF-FDA6ACF722B6}">
      <dgm:prSet/>
      <dgm:spPr/>
      <dgm:t>
        <a:bodyPr/>
        <a:lstStyle/>
        <a:p>
          <a:endParaRPr lang="en-US"/>
        </a:p>
      </dgm:t>
    </dgm:pt>
    <dgm:pt modelId="{FE9020C7-E2C8-41A6-893A-4897E3DFD89D}" type="sibTrans" cxnId="{BC753FF9-889F-4447-81DF-FDA6ACF722B6}">
      <dgm:prSet/>
      <dgm:spPr/>
      <dgm:t>
        <a:bodyPr/>
        <a:lstStyle/>
        <a:p>
          <a:endParaRPr lang="en-US"/>
        </a:p>
      </dgm:t>
    </dgm:pt>
    <dgm:pt modelId="{371974D9-8E90-4F08-A610-E02259DED9DB}">
      <dgm:prSet/>
      <dgm:spPr/>
      <dgm:t>
        <a:bodyPr/>
        <a:lstStyle/>
        <a:p>
          <a:r>
            <a:rPr lang="en-US" dirty="0" err="1"/>
            <a:t>app.js</a:t>
          </a:r>
          <a:r>
            <a:rPr lang="en-US" dirty="0"/>
            <a:t> file	</a:t>
          </a:r>
          <a:r>
            <a:rPr lang="en-US" dirty="0">
              <a:solidFill>
                <a:srgbClr val="FF0000"/>
              </a:solidFill>
            </a:rPr>
            <a:t>node</a:t>
          </a:r>
          <a:r>
            <a:rPr lang="en-US" dirty="0"/>
            <a:t> </a:t>
          </a:r>
          <a:r>
            <a:rPr lang="en-US" dirty="0" err="1">
              <a:solidFill>
                <a:srgbClr val="00B050"/>
              </a:solidFill>
            </a:rPr>
            <a:t>app.js</a:t>
          </a:r>
          <a:endParaRPr lang="en-US" dirty="0">
            <a:solidFill>
              <a:srgbClr val="00B050"/>
            </a:solidFill>
          </a:endParaRPr>
        </a:p>
      </dgm:t>
    </dgm:pt>
    <dgm:pt modelId="{F7D58EE9-473D-46C9-98E5-14BA57DF09DA}" type="parTrans" cxnId="{C3786E40-8EE8-403A-A54C-9ECBF3384FCF}">
      <dgm:prSet/>
      <dgm:spPr/>
      <dgm:t>
        <a:bodyPr/>
        <a:lstStyle/>
        <a:p>
          <a:endParaRPr lang="en-US"/>
        </a:p>
      </dgm:t>
    </dgm:pt>
    <dgm:pt modelId="{0015DD2F-E027-4CE1-BE66-92613F1A47F7}" type="sibTrans" cxnId="{C3786E40-8EE8-403A-A54C-9ECBF3384FCF}">
      <dgm:prSet/>
      <dgm:spPr/>
      <dgm:t>
        <a:bodyPr/>
        <a:lstStyle/>
        <a:p>
          <a:endParaRPr lang="en-US"/>
        </a:p>
      </dgm:t>
    </dgm:pt>
    <dgm:pt modelId="{19B3FA7A-7C09-944E-A740-AE9C87CA3821}" type="pres">
      <dgm:prSet presAssocID="{96729C9C-9A5F-411E-826E-A2957BFF6355}" presName="Name0" presStyleCnt="0">
        <dgm:presLayoutVars>
          <dgm:dir/>
          <dgm:animLvl val="lvl"/>
          <dgm:resizeHandles val="exact"/>
        </dgm:presLayoutVars>
      </dgm:prSet>
      <dgm:spPr/>
    </dgm:pt>
    <dgm:pt modelId="{18D5C7B2-EE3A-9848-9FDF-A1E19FB5C1EF}" type="pres">
      <dgm:prSet presAssocID="{658D5D81-E6EB-4750-88BA-0611EF75505D}" presName="boxAndChildren" presStyleCnt="0"/>
      <dgm:spPr/>
    </dgm:pt>
    <dgm:pt modelId="{ED4C9AC3-AE7E-BD47-BF0E-3338AE03292F}" type="pres">
      <dgm:prSet presAssocID="{658D5D81-E6EB-4750-88BA-0611EF75505D}" presName="parentTextBox" presStyleLbl="alignNode1" presStyleIdx="0" presStyleCnt="3"/>
      <dgm:spPr/>
    </dgm:pt>
    <dgm:pt modelId="{E1A0050A-5EE2-ED44-AD0E-8458642973D6}" type="pres">
      <dgm:prSet presAssocID="{658D5D81-E6EB-4750-88BA-0611EF75505D}" presName="descendantBox" presStyleLbl="bgAccFollowNode1" presStyleIdx="0" presStyleCnt="3"/>
      <dgm:spPr/>
    </dgm:pt>
    <dgm:pt modelId="{D54D94EE-6B8A-D543-8CF6-C76E5F334D6C}" type="pres">
      <dgm:prSet presAssocID="{4F684DF2-6A83-4D0E-AB3C-3B367E129D92}" presName="sp" presStyleCnt="0"/>
      <dgm:spPr/>
    </dgm:pt>
    <dgm:pt modelId="{E6F93CD6-A6B7-E642-BECA-4EAF7E91DB1E}" type="pres">
      <dgm:prSet presAssocID="{77B22622-3873-42A4-8C65-9EAAC7AA0622}" presName="arrowAndChildren" presStyleCnt="0"/>
      <dgm:spPr/>
    </dgm:pt>
    <dgm:pt modelId="{D7834D46-39CF-DD49-B042-DAE1E4DAA211}" type="pres">
      <dgm:prSet presAssocID="{77B22622-3873-42A4-8C65-9EAAC7AA0622}" presName="parentTextArrow" presStyleLbl="node1" presStyleIdx="0" presStyleCnt="0"/>
      <dgm:spPr/>
    </dgm:pt>
    <dgm:pt modelId="{5CF0AF8B-B9D7-0347-BA1A-6B23DED82F5C}" type="pres">
      <dgm:prSet presAssocID="{77B22622-3873-42A4-8C65-9EAAC7AA0622}" presName="arrow" presStyleLbl="alignNode1" presStyleIdx="1" presStyleCnt="3"/>
      <dgm:spPr/>
    </dgm:pt>
    <dgm:pt modelId="{9EB7CEFA-FA1D-F540-9668-5940FFF91057}" type="pres">
      <dgm:prSet presAssocID="{77B22622-3873-42A4-8C65-9EAAC7AA0622}" presName="descendantArrow" presStyleLbl="bgAccFollowNode1" presStyleIdx="1" presStyleCnt="3"/>
      <dgm:spPr/>
    </dgm:pt>
    <dgm:pt modelId="{3BD49887-A6F7-7D44-A661-D530E30ED257}" type="pres">
      <dgm:prSet presAssocID="{6D09F796-7299-4CC8-A058-BA188947825C}" presName="sp" presStyleCnt="0"/>
      <dgm:spPr/>
    </dgm:pt>
    <dgm:pt modelId="{564475E8-372F-114E-B2DD-51FB4974E0C2}" type="pres">
      <dgm:prSet presAssocID="{C8FFBD87-3850-4F4B-9602-21A473923229}" presName="arrowAndChildren" presStyleCnt="0"/>
      <dgm:spPr/>
    </dgm:pt>
    <dgm:pt modelId="{059146C1-0699-8F40-817B-72E33CFF0C95}" type="pres">
      <dgm:prSet presAssocID="{C8FFBD87-3850-4F4B-9602-21A473923229}" presName="parentTextArrow" presStyleLbl="node1" presStyleIdx="0" presStyleCnt="0"/>
      <dgm:spPr/>
    </dgm:pt>
    <dgm:pt modelId="{EE55BE8B-B5EF-1C4A-AAA4-4D4FA9DDD56A}" type="pres">
      <dgm:prSet presAssocID="{C8FFBD87-3850-4F4B-9602-21A473923229}" presName="arrow" presStyleLbl="alignNode1" presStyleIdx="2" presStyleCnt="3"/>
      <dgm:spPr/>
    </dgm:pt>
    <dgm:pt modelId="{75C14C64-9110-874F-945A-11EBDDDC1747}" type="pres">
      <dgm:prSet presAssocID="{C8FFBD87-3850-4F4B-9602-21A473923229}" presName="descendantArrow" presStyleLbl="bgAccFollowNode1" presStyleIdx="2" presStyleCnt="3"/>
      <dgm:spPr/>
    </dgm:pt>
  </dgm:ptLst>
  <dgm:cxnLst>
    <dgm:cxn modelId="{7EAA2B17-3341-244B-B569-AF42F5EF64C1}" type="presOf" srcId="{658D5D81-E6EB-4750-88BA-0611EF75505D}" destId="{ED4C9AC3-AE7E-BD47-BF0E-3338AE03292F}" srcOrd="0" destOrd="0" presId="urn:microsoft.com/office/officeart/2016/7/layout/VerticalDownArrowProcess"/>
    <dgm:cxn modelId="{E0BA2625-86B1-4EC2-9F0D-9A6B37A9B858}" srcId="{96729C9C-9A5F-411E-826E-A2957BFF6355}" destId="{C8FFBD87-3850-4F4B-9602-21A473923229}" srcOrd="0" destOrd="0" parTransId="{74ABC458-C927-47B0-B72A-7225CD843C57}" sibTransId="{6D09F796-7299-4CC8-A058-BA188947825C}"/>
    <dgm:cxn modelId="{A39C162E-94EA-3840-B5AE-4ED73CA0B930}" type="presOf" srcId="{C8FFBD87-3850-4F4B-9602-21A473923229}" destId="{EE55BE8B-B5EF-1C4A-AAA4-4D4FA9DDD56A}" srcOrd="1" destOrd="0" presId="urn:microsoft.com/office/officeart/2016/7/layout/VerticalDownArrowProcess"/>
    <dgm:cxn modelId="{C3786E40-8EE8-403A-A54C-9ECBF3384FCF}" srcId="{658D5D81-E6EB-4750-88BA-0611EF75505D}" destId="{371974D9-8E90-4F08-A610-E02259DED9DB}" srcOrd="0" destOrd="0" parTransId="{F7D58EE9-473D-46C9-98E5-14BA57DF09DA}" sibTransId="{0015DD2F-E027-4CE1-BE66-92613F1A47F7}"/>
    <dgm:cxn modelId="{922F4C4A-7C5C-CF48-A9BD-964AEDC2938C}" type="presOf" srcId="{371974D9-8E90-4F08-A610-E02259DED9DB}" destId="{E1A0050A-5EE2-ED44-AD0E-8458642973D6}" srcOrd="0" destOrd="0" presId="urn:microsoft.com/office/officeart/2016/7/layout/VerticalDownArrowProcess"/>
    <dgm:cxn modelId="{B7B1E74A-F3E4-4D55-ABC6-C7862E77AA6B}" srcId="{C8FFBD87-3850-4F4B-9602-21A473923229}" destId="{A770D628-5067-4A1A-971E-FED740784B12}" srcOrd="0" destOrd="0" parTransId="{2A32873C-6420-4932-A168-BE7DFFB88945}" sibTransId="{5E3568E5-EBE8-4ADD-A5CF-E16C721ACD2A}"/>
    <dgm:cxn modelId="{C1B3394F-3B04-47F7-93F2-8CFAE008ACBF}" srcId="{96729C9C-9A5F-411E-826E-A2957BFF6355}" destId="{77B22622-3873-42A4-8C65-9EAAC7AA0622}" srcOrd="1" destOrd="0" parTransId="{D5C523A5-B479-4372-B0B0-D6AB4FE213B7}" sibTransId="{4F684DF2-6A83-4D0E-AB3C-3B367E129D92}"/>
    <dgm:cxn modelId="{3A42547D-0E24-014C-A620-E09291E1BA91}" type="presOf" srcId="{77B22622-3873-42A4-8C65-9EAAC7AA0622}" destId="{D7834D46-39CF-DD49-B042-DAE1E4DAA211}" srcOrd="0" destOrd="0" presId="urn:microsoft.com/office/officeart/2016/7/layout/VerticalDownArrowProcess"/>
    <dgm:cxn modelId="{D115A081-92C4-BA46-B1E2-4E596B32E5A6}" type="presOf" srcId="{96729C9C-9A5F-411E-826E-A2957BFF6355}" destId="{19B3FA7A-7C09-944E-A740-AE9C87CA3821}" srcOrd="0" destOrd="0" presId="urn:microsoft.com/office/officeart/2016/7/layout/VerticalDownArrowProcess"/>
    <dgm:cxn modelId="{6494849E-104A-154E-A32A-B74F82A1F731}" type="presOf" srcId="{BBC21658-8122-46DD-931B-FC3F2B41674D}" destId="{9EB7CEFA-FA1D-F540-9668-5940FFF91057}" srcOrd="0" destOrd="0" presId="urn:microsoft.com/office/officeart/2016/7/layout/VerticalDownArrowProcess"/>
    <dgm:cxn modelId="{9F9C85BB-B851-B147-AC83-8686F187108E}" type="presOf" srcId="{C8FFBD87-3850-4F4B-9602-21A473923229}" destId="{059146C1-0699-8F40-817B-72E33CFF0C95}" srcOrd="0" destOrd="0" presId="urn:microsoft.com/office/officeart/2016/7/layout/VerticalDownArrowProcess"/>
    <dgm:cxn modelId="{8BDA09E9-8E43-415B-9627-C15F5CAA46CB}" srcId="{77B22622-3873-42A4-8C65-9EAAC7AA0622}" destId="{BBC21658-8122-46DD-931B-FC3F2B41674D}" srcOrd="0" destOrd="0" parTransId="{5858EA4B-82B8-4824-A5B1-758D49D73E7B}" sibTransId="{5CECF69F-F321-4550-8545-BD3E3C988670}"/>
    <dgm:cxn modelId="{2BC3E3EC-8EAE-7440-80B7-2710FE1BA783}" type="presOf" srcId="{A770D628-5067-4A1A-971E-FED740784B12}" destId="{75C14C64-9110-874F-945A-11EBDDDC1747}" srcOrd="0" destOrd="0" presId="urn:microsoft.com/office/officeart/2016/7/layout/VerticalDownArrowProcess"/>
    <dgm:cxn modelId="{4A2C87EE-5472-CD44-92E6-BE14AEED6744}" type="presOf" srcId="{77B22622-3873-42A4-8C65-9EAAC7AA0622}" destId="{5CF0AF8B-B9D7-0347-BA1A-6B23DED82F5C}" srcOrd="1" destOrd="0" presId="urn:microsoft.com/office/officeart/2016/7/layout/VerticalDownArrowProcess"/>
    <dgm:cxn modelId="{BC753FF9-889F-4447-81DF-FDA6ACF722B6}" srcId="{96729C9C-9A5F-411E-826E-A2957BFF6355}" destId="{658D5D81-E6EB-4750-88BA-0611EF75505D}" srcOrd="2" destOrd="0" parTransId="{71A9DB60-F1D8-4D25-BCD6-567999846EB1}" sibTransId="{FE9020C7-E2C8-41A6-893A-4897E3DFD89D}"/>
    <dgm:cxn modelId="{0BB55888-9158-224D-AF64-50B69E1C4363}" type="presParOf" srcId="{19B3FA7A-7C09-944E-A740-AE9C87CA3821}" destId="{18D5C7B2-EE3A-9848-9FDF-A1E19FB5C1EF}" srcOrd="0" destOrd="0" presId="urn:microsoft.com/office/officeart/2016/7/layout/VerticalDownArrowProcess"/>
    <dgm:cxn modelId="{C23A67DA-5E61-4045-9C89-96AF30C34887}" type="presParOf" srcId="{18D5C7B2-EE3A-9848-9FDF-A1E19FB5C1EF}" destId="{ED4C9AC3-AE7E-BD47-BF0E-3338AE03292F}" srcOrd="0" destOrd="0" presId="urn:microsoft.com/office/officeart/2016/7/layout/VerticalDownArrowProcess"/>
    <dgm:cxn modelId="{C3F384C4-EC0D-BF48-A554-804513F07CF6}" type="presParOf" srcId="{18D5C7B2-EE3A-9848-9FDF-A1E19FB5C1EF}" destId="{E1A0050A-5EE2-ED44-AD0E-8458642973D6}" srcOrd="1" destOrd="0" presId="urn:microsoft.com/office/officeart/2016/7/layout/VerticalDownArrowProcess"/>
    <dgm:cxn modelId="{4CF6AA70-892B-2A4C-98E7-D5DF12224305}" type="presParOf" srcId="{19B3FA7A-7C09-944E-A740-AE9C87CA3821}" destId="{D54D94EE-6B8A-D543-8CF6-C76E5F334D6C}" srcOrd="1" destOrd="0" presId="urn:microsoft.com/office/officeart/2016/7/layout/VerticalDownArrowProcess"/>
    <dgm:cxn modelId="{330933D0-F178-A245-B850-FCE1340BC4BE}" type="presParOf" srcId="{19B3FA7A-7C09-944E-A740-AE9C87CA3821}" destId="{E6F93CD6-A6B7-E642-BECA-4EAF7E91DB1E}" srcOrd="2" destOrd="0" presId="urn:microsoft.com/office/officeart/2016/7/layout/VerticalDownArrowProcess"/>
    <dgm:cxn modelId="{D398D3C9-0B9A-2C4C-9268-25AC1E8FDC38}" type="presParOf" srcId="{E6F93CD6-A6B7-E642-BECA-4EAF7E91DB1E}" destId="{D7834D46-39CF-DD49-B042-DAE1E4DAA211}" srcOrd="0" destOrd="0" presId="urn:microsoft.com/office/officeart/2016/7/layout/VerticalDownArrowProcess"/>
    <dgm:cxn modelId="{68F11DD1-B696-6145-9BC1-C719516288FB}" type="presParOf" srcId="{E6F93CD6-A6B7-E642-BECA-4EAF7E91DB1E}" destId="{5CF0AF8B-B9D7-0347-BA1A-6B23DED82F5C}" srcOrd="1" destOrd="0" presId="urn:microsoft.com/office/officeart/2016/7/layout/VerticalDownArrowProcess"/>
    <dgm:cxn modelId="{114AB3BA-1ACB-2C4F-BDD4-07640912045C}" type="presParOf" srcId="{E6F93CD6-A6B7-E642-BECA-4EAF7E91DB1E}" destId="{9EB7CEFA-FA1D-F540-9668-5940FFF91057}" srcOrd="2" destOrd="0" presId="urn:microsoft.com/office/officeart/2016/7/layout/VerticalDownArrowProcess"/>
    <dgm:cxn modelId="{B81FCBE4-32FD-D641-A426-F7668686F0E2}" type="presParOf" srcId="{19B3FA7A-7C09-944E-A740-AE9C87CA3821}" destId="{3BD49887-A6F7-7D44-A661-D530E30ED257}" srcOrd="3" destOrd="0" presId="urn:microsoft.com/office/officeart/2016/7/layout/VerticalDownArrowProcess"/>
    <dgm:cxn modelId="{79E8B254-35B2-E144-A30C-BB6BB04AA24A}" type="presParOf" srcId="{19B3FA7A-7C09-944E-A740-AE9C87CA3821}" destId="{564475E8-372F-114E-B2DD-51FB4974E0C2}" srcOrd="4" destOrd="0" presId="urn:microsoft.com/office/officeart/2016/7/layout/VerticalDownArrowProcess"/>
    <dgm:cxn modelId="{0071B3F4-E19E-9F47-9E1D-30136E3831D2}" type="presParOf" srcId="{564475E8-372F-114E-B2DD-51FB4974E0C2}" destId="{059146C1-0699-8F40-817B-72E33CFF0C95}" srcOrd="0" destOrd="0" presId="urn:microsoft.com/office/officeart/2016/7/layout/VerticalDownArrowProcess"/>
    <dgm:cxn modelId="{49908DF1-2108-6F4A-8B87-0B77413BF90A}" type="presParOf" srcId="{564475E8-372F-114E-B2DD-51FB4974E0C2}" destId="{EE55BE8B-B5EF-1C4A-AAA4-4D4FA9DDD56A}" srcOrd="1" destOrd="0" presId="urn:microsoft.com/office/officeart/2016/7/layout/VerticalDownArrowProcess"/>
    <dgm:cxn modelId="{0074F763-E8EE-9346-A558-E74B6A1BC83E}" type="presParOf" srcId="{564475E8-372F-114E-B2DD-51FB4974E0C2}" destId="{75C14C64-9110-874F-945A-11EBDDDC1747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BE7507-C473-42AD-BD7D-6B3176DC9492}" type="doc">
      <dgm:prSet loTypeId="urn:microsoft.com/office/officeart/2005/8/layout/bProcess4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FBB5DF7-2A6B-4067-A643-AB546F7E12B8}">
      <dgm:prSet/>
      <dgm:spPr/>
      <dgm:t>
        <a:bodyPr/>
        <a:lstStyle/>
        <a:p>
          <a:r>
            <a:rPr lang="en-IN" b="1" dirty="0"/>
            <a:t>The major operators in TypeScript</a:t>
          </a:r>
          <a:endParaRPr lang="en-US" dirty="0"/>
        </a:p>
      </dgm:t>
    </dgm:pt>
    <dgm:pt modelId="{1C78B34D-3DD5-4F63-BDE3-6C4BB99407A9}" type="parTrans" cxnId="{F61145FB-ABAC-466A-98F6-000C57E59D34}">
      <dgm:prSet/>
      <dgm:spPr/>
      <dgm:t>
        <a:bodyPr/>
        <a:lstStyle/>
        <a:p>
          <a:endParaRPr lang="en-US"/>
        </a:p>
      </dgm:t>
    </dgm:pt>
    <dgm:pt modelId="{246BE43B-E1CF-4760-A077-B8F706080C1C}" type="sibTrans" cxnId="{F61145FB-ABAC-466A-98F6-000C57E59D34}">
      <dgm:prSet/>
      <dgm:spPr/>
      <dgm:t>
        <a:bodyPr/>
        <a:lstStyle/>
        <a:p>
          <a:endParaRPr lang="en-US"/>
        </a:p>
      </dgm:t>
    </dgm:pt>
    <dgm:pt modelId="{4CE58B18-12B5-4109-8178-85871998C0C2}">
      <dgm:prSet/>
      <dgm:spPr/>
      <dgm:t>
        <a:bodyPr/>
        <a:lstStyle/>
        <a:p>
          <a:r>
            <a:rPr lang="en-IN" dirty="0"/>
            <a:t>Arithmetic operators	// +, -, *,  /, %, **, ++, -- </a:t>
          </a:r>
          <a:endParaRPr lang="en-US" dirty="0"/>
        </a:p>
      </dgm:t>
    </dgm:pt>
    <dgm:pt modelId="{A3F52333-3AB2-4AC6-BDE4-53F8C020EF93}" type="parTrans" cxnId="{AE00D33C-DB56-4928-9180-4FE093D21607}">
      <dgm:prSet/>
      <dgm:spPr/>
      <dgm:t>
        <a:bodyPr/>
        <a:lstStyle/>
        <a:p>
          <a:endParaRPr lang="en-US"/>
        </a:p>
      </dgm:t>
    </dgm:pt>
    <dgm:pt modelId="{C0460F6D-ED2D-4796-A3A9-1DD23265A5D6}" type="sibTrans" cxnId="{AE00D33C-DB56-4928-9180-4FE093D21607}">
      <dgm:prSet/>
      <dgm:spPr/>
      <dgm:t>
        <a:bodyPr/>
        <a:lstStyle/>
        <a:p>
          <a:endParaRPr lang="en-US"/>
        </a:p>
      </dgm:t>
    </dgm:pt>
    <dgm:pt modelId="{06F928A6-1209-4BE6-A2F6-348BC6BF5749}">
      <dgm:prSet/>
      <dgm:spPr/>
      <dgm:t>
        <a:bodyPr/>
        <a:lstStyle/>
        <a:p>
          <a:r>
            <a:rPr lang="en-IN" dirty="0"/>
            <a:t>Logical operators		// &amp;&amp;, ||, !</a:t>
          </a:r>
          <a:endParaRPr lang="en-US" dirty="0"/>
        </a:p>
      </dgm:t>
    </dgm:pt>
    <dgm:pt modelId="{9D6FDB34-AD27-47E7-B16D-AF5A826240DB}" type="parTrans" cxnId="{CEAE433B-60A7-48A2-A315-0C11ECBC9701}">
      <dgm:prSet/>
      <dgm:spPr/>
      <dgm:t>
        <a:bodyPr/>
        <a:lstStyle/>
        <a:p>
          <a:endParaRPr lang="en-US"/>
        </a:p>
      </dgm:t>
    </dgm:pt>
    <dgm:pt modelId="{3BB0E3DE-0C69-4D64-AF7F-021454ADC9CC}" type="sibTrans" cxnId="{CEAE433B-60A7-48A2-A315-0C11ECBC9701}">
      <dgm:prSet/>
      <dgm:spPr/>
      <dgm:t>
        <a:bodyPr/>
        <a:lstStyle/>
        <a:p>
          <a:endParaRPr lang="en-US"/>
        </a:p>
      </dgm:t>
    </dgm:pt>
    <dgm:pt modelId="{CB209DB4-46BD-444B-9D6F-A410811FD9C7}">
      <dgm:prSet/>
      <dgm:spPr/>
      <dgm:t>
        <a:bodyPr/>
        <a:lstStyle/>
        <a:p>
          <a:r>
            <a:rPr lang="en-IN" dirty="0"/>
            <a:t>Relational operators    	// ===, ==, !==, !=,  &lt;=, &lt;, &gt;=, &gt;</a:t>
          </a:r>
          <a:endParaRPr lang="en-US" dirty="0"/>
        </a:p>
      </dgm:t>
    </dgm:pt>
    <dgm:pt modelId="{406106EB-C990-4156-AA68-8E75D7539412}" type="parTrans" cxnId="{60E1AC4B-3FD2-45CD-8885-77F81F46F022}">
      <dgm:prSet/>
      <dgm:spPr/>
      <dgm:t>
        <a:bodyPr/>
        <a:lstStyle/>
        <a:p>
          <a:endParaRPr lang="en-US"/>
        </a:p>
      </dgm:t>
    </dgm:pt>
    <dgm:pt modelId="{DD0C7986-BE89-414A-BB68-3AA193C6874C}" type="sibTrans" cxnId="{60E1AC4B-3FD2-45CD-8885-77F81F46F022}">
      <dgm:prSet/>
      <dgm:spPr/>
      <dgm:t>
        <a:bodyPr/>
        <a:lstStyle/>
        <a:p>
          <a:endParaRPr lang="en-US"/>
        </a:p>
      </dgm:t>
    </dgm:pt>
    <dgm:pt modelId="{69177188-6067-4E0B-902F-3599C5F847BF}">
      <dgm:prSet/>
      <dgm:spPr/>
      <dgm:t>
        <a:bodyPr/>
        <a:lstStyle/>
        <a:p>
          <a:r>
            <a:rPr lang="en-IN" dirty="0"/>
            <a:t>Bitwise operators</a:t>
          </a:r>
          <a:endParaRPr lang="en-US" dirty="0"/>
        </a:p>
      </dgm:t>
    </dgm:pt>
    <dgm:pt modelId="{8FB6310E-B626-4227-AF50-B6982FAF56FE}" type="parTrans" cxnId="{BA2984FA-4AA7-4833-87EA-2002D21F564C}">
      <dgm:prSet/>
      <dgm:spPr/>
      <dgm:t>
        <a:bodyPr/>
        <a:lstStyle/>
        <a:p>
          <a:endParaRPr lang="en-US"/>
        </a:p>
      </dgm:t>
    </dgm:pt>
    <dgm:pt modelId="{C2DFC65E-E19B-412B-B27D-6D4897A0C9A3}" type="sibTrans" cxnId="{BA2984FA-4AA7-4833-87EA-2002D21F564C}">
      <dgm:prSet/>
      <dgm:spPr/>
      <dgm:t>
        <a:bodyPr/>
        <a:lstStyle/>
        <a:p>
          <a:endParaRPr lang="en-US"/>
        </a:p>
      </dgm:t>
    </dgm:pt>
    <dgm:pt modelId="{CA9B257F-BC88-40C2-96FC-FDEE25DCB47E}">
      <dgm:prSet/>
      <dgm:spPr/>
      <dgm:t>
        <a:bodyPr/>
        <a:lstStyle/>
        <a:p>
          <a:r>
            <a:rPr lang="en-IN" dirty="0"/>
            <a:t>Assignment operators	//=, +=, -=, *=, /=</a:t>
          </a:r>
          <a:endParaRPr lang="en-US" dirty="0"/>
        </a:p>
      </dgm:t>
    </dgm:pt>
    <dgm:pt modelId="{DEBA23BF-A8D9-49AF-97D8-7761FD983BB7}" type="parTrans" cxnId="{2CE9BECA-020C-4C0F-A4BC-CF4639CF422E}">
      <dgm:prSet/>
      <dgm:spPr/>
      <dgm:t>
        <a:bodyPr/>
        <a:lstStyle/>
        <a:p>
          <a:endParaRPr lang="en-US"/>
        </a:p>
      </dgm:t>
    </dgm:pt>
    <dgm:pt modelId="{160063B7-963F-4AE5-B5B4-EF2E012ADD4A}" type="sibTrans" cxnId="{2CE9BECA-020C-4C0F-A4BC-CF4639CF422E}">
      <dgm:prSet/>
      <dgm:spPr/>
      <dgm:t>
        <a:bodyPr/>
        <a:lstStyle/>
        <a:p>
          <a:endParaRPr lang="en-US"/>
        </a:p>
      </dgm:t>
    </dgm:pt>
    <dgm:pt modelId="{E5D64718-D339-4C9C-A4EE-4091FD12F478}">
      <dgm:prSet/>
      <dgm:spPr/>
      <dgm:t>
        <a:bodyPr/>
        <a:lstStyle/>
        <a:p>
          <a:r>
            <a:rPr lang="en-IN" dirty="0"/>
            <a:t>Ternary operator. 	// var result = 1 &gt; 0 ? "positive” : ”negative”;</a:t>
          </a:r>
          <a:endParaRPr lang="en-US" dirty="0"/>
        </a:p>
      </dgm:t>
    </dgm:pt>
    <dgm:pt modelId="{B7CB2DBD-1998-4CD9-945D-DD422EB821CD}" type="parTrans" cxnId="{3C0FF43E-0AAB-4BC2-B01B-BA47E16122C5}">
      <dgm:prSet/>
      <dgm:spPr/>
      <dgm:t>
        <a:bodyPr/>
        <a:lstStyle/>
        <a:p>
          <a:endParaRPr lang="en-US"/>
        </a:p>
      </dgm:t>
    </dgm:pt>
    <dgm:pt modelId="{61AC93F7-8542-42BF-A71D-1893FFD095EE}" type="sibTrans" cxnId="{3C0FF43E-0AAB-4BC2-B01B-BA47E16122C5}">
      <dgm:prSet/>
      <dgm:spPr/>
      <dgm:t>
        <a:bodyPr/>
        <a:lstStyle/>
        <a:p>
          <a:endParaRPr lang="en-US"/>
        </a:p>
      </dgm:t>
    </dgm:pt>
    <dgm:pt modelId="{7CC29E91-5CF3-4CC8-A0A6-A11010456C14}">
      <dgm:prSet/>
      <dgm:spPr/>
      <dgm:t>
        <a:bodyPr/>
        <a:lstStyle/>
        <a:p>
          <a:r>
            <a:rPr lang="en-IN" dirty="0"/>
            <a:t>String operator	// var </a:t>
          </a:r>
          <a:r>
            <a:rPr lang="en-IN" dirty="0" err="1"/>
            <a:t>msg:string</a:t>
          </a:r>
          <a:r>
            <a:rPr lang="en-IN" dirty="0"/>
            <a:t> = "</a:t>
          </a:r>
          <a:r>
            <a:rPr lang="en-IN" dirty="0" err="1"/>
            <a:t>hello"+"world</a:t>
          </a:r>
          <a:r>
            <a:rPr lang="en-IN" dirty="0"/>
            <a:t>";		</a:t>
          </a:r>
          <a:endParaRPr lang="en-US" dirty="0"/>
        </a:p>
      </dgm:t>
    </dgm:pt>
    <dgm:pt modelId="{1E7CE756-EAA4-47A4-89B3-9F2BD11A6E0B}" type="parTrans" cxnId="{BC6DBF56-D52F-466F-9EE6-8F78E7C0FC89}">
      <dgm:prSet/>
      <dgm:spPr/>
      <dgm:t>
        <a:bodyPr/>
        <a:lstStyle/>
        <a:p>
          <a:endParaRPr lang="en-US"/>
        </a:p>
      </dgm:t>
    </dgm:pt>
    <dgm:pt modelId="{7514A3EB-4088-4DAE-9D5D-8DE912DB8687}" type="sibTrans" cxnId="{BC6DBF56-D52F-466F-9EE6-8F78E7C0FC89}">
      <dgm:prSet/>
      <dgm:spPr/>
      <dgm:t>
        <a:bodyPr/>
        <a:lstStyle/>
        <a:p>
          <a:endParaRPr lang="en-US"/>
        </a:p>
      </dgm:t>
    </dgm:pt>
    <dgm:pt modelId="{305BEFBD-0A0E-447B-B185-26CEBEFAB0E0}">
      <dgm:prSet/>
      <dgm:spPr/>
      <dgm:t>
        <a:bodyPr/>
        <a:lstStyle/>
        <a:p>
          <a:r>
            <a:rPr lang="en-IN" dirty="0"/>
            <a:t>Type Operator.     	// var </a:t>
          </a:r>
          <a:r>
            <a:rPr lang="en-IN" dirty="0" err="1"/>
            <a:t>num</a:t>
          </a:r>
          <a:r>
            <a:rPr lang="en-IN" dirty="0"/>
            <a:t> = 12;  </a:t>
          </a:r>
          <a:r>
            <a:rPr lang="en-IN" dirty="0" err="1"/>
            <a:t>console.log</a:t>
          </a:r>
          <a:r>
            <a:rPr lang="en-IN" dirty="0"/>
            <a:t>(</a:t>
          </a:r>
          <a:r>
            <a:rPr lang="en-IN" b="1" dirty="0" err="1"/>
            <a:t>typeof</a:t>
          </a:r>
          <a:r>
            <a:rPr lang="en-IN" dirty="0"/>
            <a:t> </a:t>
          </a:r>
          <a:r>
            <a:rPr lang="en-IN" dirty="0" err="1"/>
            <a:t>num</a:t>
          </a:r>
          <a:r>
            <a:rPr lang="en-IN" dirty="0"/>
            <a:t>); </a:t>
          </a:r>
          <a:endParaRPr lang="en-US" dirty="0"/>
        </a:p>
      </dgm:t>
    </dgm:pt>
    <dgm:pt modelId="{5C6F7A69-1100-4EB3-9314-9B3320E27241}" type="parTrans" cxnId="{EA32838A-953D-495E-8A78-06DD77C4386F}">
      <dgm:prSet/>
      <dgm:spPr/>
      <dgm:t>
        <a:bodyPr/>
        <a:lstStyle/>
        <a:p>
          <a:endParaRPr lang="en-US"/>
        </a:p>
      </dgm:t>
    </dgm:pt>
    <dgm:pt modelId="{A466D4D7-993D-4818-9640-7973374AA01E}" type="sibTrans" cxnId="{EA32838A-953D-495E-8A78-06DD77C4386F}">
      <dgm:prSet/>
      <dgm:spPr/>
      <dgm:t>
        <a:bodyPr/>
        <a:lstStyle/>
        <a:p>
          <a:endParaRPr lang="en-US"/>
        </a:p>
      </dgm:t>
    </dgm:pt>
    <dgm:pt modelId="{962657C4-BDEC-1F49-B648-6777ED686D88}" type="pres">
      <dgm:prSet presAssocID="{82BE7507-C473-42AD-BD7D-6B3176DC9492}" presName="Name0" presStyleCnt="0">
        <dgm:presLayoutVars>
          <dgm:dir/>
          <dgm:resizeHandles/>
        </dgm:presLayoutVars>
      </dgm:prSet>
      <dgm:spPr/>
    </dgm:pt>
    <dgm:pt modelId="{221C9C8E-8592-1840-8B51-DAE0FB1816CB}" type="pres">
      <dgm:prSet presAssocID="{9FBB5DF7-2A6B-4067-A643-AB546F7E12B8}" presName="compNode" presStyleCnt="0"/>
      <dgm:spPr/>
    </dgm:pt>
    <dgm:pt modelId="{1BF31201-F3DC-3642-81CD-3F4CAA9EF204}" type="pres">
      <dgm:prSet presAssocID="{9FBB5DF7-2A6B-4067-A643-AB546F7E12B8}" presName="dummyConnPt" presStyleCnt="0"/>
      <dgm:spPr/>
    </dgm:pt>
    <dgm:pt modelId="{9497F899-0AF3-0F42-BB2A-96D53B916574}" type="pres">
      <dgm:prSet presAssocID="{9FBB5DF7-2A6B-4067-A643-AB546F7E12B8}" presName="node" presStyleLbl="node1" presStyleIdx="0" presStyleCnt="1" custScaleX="136467">
        <dgm:presLayoutVars>
          <dgm:bulletEnabled val="1"/>
        </dgm:presLayoutVars>
      </dgm:prSet>
      <dgm:spPr/>
    </dgm:pt>
  </dgm:ptLst>
  <dgm:cxnLst>
    <dgm:cxn modelId="{47E61100-ECB2-F642-9F8F-FBE37855A275}" type="presOf" srcId="{7CC29E91-5CF3-4CC8-A0A6-A11010456C14}" destId="{9497F899-0AF3-0F42-BB2A-96D53B916574}" srcOrd="0" destOrd="7" presId="urn:microsoft.com/office/officeart/2005/8/layout/bProcess4"/>
    <dgm:cxn modelId="{46A46634-FDBC-4341-86D7-11769EF39945}" type="presOf" srcId="{305BEFBD-0A0E-447B-B185-26CEBEFAB0E0}" destId="{9497F899-0AF3-0F42-BB2A-96D53B916574}" srcOrd="0" destOrd="8" presId="urn:microsoft.com/office/officeart/2005/8/layout/bProcess4"/>
    <dgm:cxn modelId="{8842BA35-5C0C-5547-A8C2-9C2AB9BCD8D1}" type="presOf" srcId="{9FBB5DF7-2A6B-4067-A643-AB546F7E12B8}" destId="{9497F899-0AF3-0F42-BB2A-96D53B916574}" srcOrd="0" destOrd="0" presId="urn:microsoft.com/office/officeart/2005/8/layout/bProcess4"/>
    <dgm:cxn modelId="{CEAE433B-60A7-48A2-A315-0C11ECBC9701}" srcId="{9FBB5DF7-2A6B-4067-A643-AB546F7E12B8}" destId="{06F928A6-1209-4BE6-A2F6-348BC6BF5749}" srcOrd="1" destOrd="0" parTransId="{9D6FDB34-AD27-47E7-B16D-AF5A826240DB}" sibTransId="{3BB0E3DE-0C69-4D64-AF7F-021454ADC9CC}"/>
    <dgm:cxn modelId="{AE00D33C-DB56-4928-9180-4FE093D21607}" srcId="{9FBB5DF7-2A6B-4067-A643-AB546F7E12B8}" destId="{4CE58B18-12B5-4109-8178-85871998C0C2}" srcOrd="0" destOrd="0" parTransId="{A3F52333-3AB2-4AC6-BDE4-53F8C020EF93}" sibTransId="{C0460F6D-ED2D-4796-A3A9-1DD23265A5D6}"/>
    <dgm:cxn modelId="{B161DC3C-F402-104F-8000-8086E95667BB}" type="presOf" srcId="{CB209DB4-46BD-444B-9D6F-A410811FD9C7}" destId="{9497F899-0AF3-0F42-BB2A-96D53B916574}" srcOrd="0" destOrd="3" presId="urn:microsoft.com/office/officeart/2005/8/layout/bProcess4"/>
    <dgm:cxn modelId="{3C0FF43E-0AAB-4BC2-B01B-BA47E16122C5}" srcId="{9FBB5DF7-2A6B-4067-A643-AB546F7E12B8}" destId="{E5D64718-D339-4C9C-A4EE-4091FD12F478}" srcOrd="5" destOrd="0" parTransId="{B7CB2DBD-1998-4CD9-945D-DD422EB821CD}" sibTransId="{61AC93F7-8542-42BF-A71D-1893FFD095EE}"/>
    <dgm:cxn modelId="{AB3B5E43-38CB-0348-B99B-57213AA3F4D0}" type="presOf" srcId="{E5D64718-D339-4C9C-A4EE-4091FD12F478}" destId="{9497F899-0AF3-0F42-BB2A-96D53B916574}" srcOrd="0" destOrd="6" presId="urn:microsoft.com/office/officeart/2005/8/layout/bProcess4"/>
    <dgm:cxn modelId="{5605204A-F757-EC4B-97B8-D9C19A0F73BB}" type="presOf" srcId="{CA9B257F-BC88-40C2-96FC-FDEE25DCB47E}" destId="{9497F899-0AF3-0F42-BB2A-96D53B916574}" srcOrd="0" destOrd="5" presId="urn:microsoft.com/office/officeart/2005/8/layout/bProcess4"/>
    <dgm:cxn modelId="{60E1AC4B-3FD2-45CD-8885-77F81F46F022}" srcId="{9FBB5DF7-2A6B-4067-A643-AB546F7E12B8}" destId="{CB209DB4-46BD-444B-9D6F-A410811FD9C7}" srcOrd="2" destOrd="0" parTransId="{406106EB-C990-4156-AA68-8E75D7539412}" sibTransId="{DD0C7986-BE89-414A-BB68-3AA193C6874C}"/>
    <dgm:cxn modelId="{BC6DBF56-D52F-466F-9EE6-8F78E7C0FC89}" srcId="{9FBB5DF7-2A6B-4067-A643-AB546F7E12B8}" destId="{7CC29E91-5CF3-4CC8-A0A6-A11010456C14}" srcOrd="6" destOrd="0" parTransId="{1E7CE756-EAA4-47A4-89B3-9F2BD11A6E0B}" sibTransId="{7514A3EB-4088-4DAE-9D5D-8DE912DB8687}"/>
    <dgm:cxn modelId="{8A30F175-8F6A-3D4E-A74B-BB0F98509FD5}" type="presOf" srcId="{06F928A6-1209-4BE6-A2F6-348BC6BF5749}" destId="{9497F899-0AF3-0F42-BB2A-96D53B916574}" srcOrd="0" destOrd="2" presId="urn:microsoft.com/office/officeart/2005/8/layout/bProcess4"/>
    <dgm:cxn modelId="{82352B84-4020-1A46-9121-0C752C6E556C}" type="presOf" srcId="{4CE58B18-12B5-4109-8178-85871998C0C2}" destId="{9497F899-0AF3-0F42-BB2A-96D53B916574}" srcOrd="0" destOrd="1" presId="urn:microsoft.com/office/officeart/2005/8/layout/bProcess4"/>
    <dgm:cxn modelId="{EA32838A-953D-495E-8A78-06DD77C4386F}" srcId="{9FBB5DF7-2A6B-4067-A643-AB546F7E12B8}" destId="{305BEFBD-0A0E-447B-B185-26CEBEFAB0E0}" srcOrd="7" destOrd="0" parTransId="{5C6F7A69-1100-4EB3-9314-9B3320E27241}" sibTransId="{A466D4D7-993D-4818-9640-7973374AA01E}"/>
    <dgm:cxn modelId="{FB555AB8-7EC7-9248-80A8-728D82AA134C}" type="presOf" srcId="{82BE7507-C473-42AD-BD7D-6B3176DC9492}" destId="{962657C4-BDEC-1F49-B648-6777ED686D88}" srcOrd="0" destOrd="0" presId="urn:microsoft.com/office/officeart/2005/8/layout/bProcess4"/>
    <dgm:cxn modelId="{2CE9BECA-020C-4C0F-A4BC-CF4639CF422E}" srcId="{9FBB5DF7-2A6B-4067-A643-AB546F7E12B8}" destId="{CA9B257F-BC88-40C2-96FC-FDEE25DCB47E}" srcOrd="4" destOrd="0" parTransId="{DEBA23BF-A8D9-49AF-97D8-7761FD983BB7}" sibTransId="{160063B7-963F-4AE5-B5B4-EF2E012ADD4A}"/>
    <dgm:cxn modelId="{36FAECEE-7576-C043-A678-B46258D4B68A}" type="presOf" srcId="{69177188-6067-4E0B-902F-3599C5F847BF}" destId="{9497F899-0AF3-0F42-BB2A-96D53B916574}" srcOrd="0" destOrd="4" presId="urn:microsoft.com/office/officeart/2005/8/layout/bProcess4"/>
    <dgm:cxn modelId="{BA2984FA-4AA7-4833-87EA-2002D21F564C}" srcId="{9FBB5DF7-2A6B-4067-A643-AB546F7E12B8}" destId="{69177188-6067-4E0B-902F-3599C5F847BF}" srcOrd="3" destOrd="0" parTransId="{8FB6310E-B626-4227-AF50-B6982FAF56FE}" sibTransId="{C2DFC65E-E19B-412B-B27D-6D4897A0C9A3}"/>
    <dgm:cxn modelId="{F61145FB-ABAC-466A-98F6-000C57E59D34}" srcId="{82BE7507-C473-42AD-BD7D-6B3176DC9492}" destId="{9FBB5DF7-2A6B-4067-A643-AB546F7E12B8}" srcOrd="0" destOrd="0" parTransId="{1C78B34D-3DD5-4F63-BDE3-6C4BB99407A9}" sibTransId="{246BE43B-E1CF-4760-A077-B8F706080C1C}"/>
    <dgm:cxn modelId="{6E5EBE66-58C1-3B42-8C82-F2F656561C5E}" type="presParOf" srcId="{962657C4-BDEC-1F49-B648-6777ED686D88}" destId="{221C9C8E-8592-1840-8B51-DAE0FB1816CB}" srcOrd="0" destOrd="0" presId="urn:microsoft.com/office/officeart/2005/8/layout/bProcess4"/>
    <dgm:cxn modelId="{9C0704D2-5435-AC48-B2E7-8D6767243CEA}" type="presParOf" srcId="{221C9C8E-8592-1840-8B51-DAE0FB1816CB}" destId="{1BF31201-F3DC-3642-81CD-3F4CAA9EF204}" srcOrd="0" destOrd="0" presId="urn:microsoft.com/office/officeart/2005/8/layout/bProcess4"/>
    <dgm:cxn modelId="{AE9BC0D9-B1BD-754B-8A7E-87E5B9D8E969}" type="presParOf" srcId="{221C9C8E-8592-1840-8B51-DAE0FB1816CB}" destId="{9497F899-0AF3-0F42-BB2A-96D53B91657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C5120-B281-0748-B704-E35A90207F97}">
      <dsp:nvSpPr>
        <dsp:cNvPr id="0" name=""/>
        <dsp:cNvSpPr/>
      </dsp:nvSpPr>
      <dsp:spPr>
        <a:xfrm>
          <a:off x="0" y="83873"/>
          <a:ext cx="6245265" cy="2667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Typescript adds basically types to </a:t>
          </a:r>
          <a:r>
            <a:rPr lang="en-US" sz="3000" kern="1200" dirty="0" err="1"/>
            <a:t>javascript</a:t>
          </a:r>
          <a:r>
            <a:rPr lang="en-US" sz="3000" kern="1200" dirty="0"/>
            <a:t> which enables program to identify the errors ahead of runtime during compilation.</a:t>
          </a:r>
        </a:p>
      </dsp:txBody>
      <dsp:txXfrm>
        <a:off x="130221" y="214094"/>
        <a:ext cx="5984823" cy="2407158"/>
      </dsp:txXfrm>
    </dsp:sp>
    <dsp:sp modelId="{A5DF1C66-526C-4A49-919F-D4271748A1E6}">
      <dsp:nvSpPr>
        <dsp:cNvPr id="0" name=""/>
        <dsp:cNvSpPr/>
      </dsp:nvSpPr>
      <dsp:spPr>
        <a:xfrm>
          <a:off x="0" y="2837873"/>
          <a:ext cx="6245265" cy="26676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TypeScript supports OOPS concepts like classes, interfaces, inheritance, etc.</a:t>
          </a:r>
          <a:endParaRPr lang="en-US" sz="3000" kern="1200"/>
        </a:p>
      </dsp:txBody>
      <dsp:txXfrm>
        <a:off x="130221" y="2968094"/>
        <a:ext cx="5984823" cy="2407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C9AC3-AE7E-BD47-BF0E-3338AE03292F}">
      <dsp:nvSpPr>
        <dsp:cNvPr id="0" name=""/>
        <dsp:cNvSpPr/>
      </dsp:nvSpPr>
      <dsp:spPr>
        <a:xfrm>
          <a:off x="0" y="2605023"/>
          <a:ext cx="1682479" cy="8550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658" tIns="199136" rIns="119658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Run</a:t>
          </a:r>
        </a:p>
      </dsp:txBody>
      <dsp:txXfrm>
        <a:off x="0" y="2605023"/>
        <a:ext cx="1682479" cy="855026"/>
      </dsp:txXfrm>
    </dsp:sp>
    <dsp:sp modelId="{E1A0050A-5EE2-ED44-AD0E-8458642973D6}">
      <dsp:nvSpPr>
        <dsp:cNvPr id="0" name=""/>
        <dsp:cNvSpPr/>
      </dsp:nvSpPr>
      <dsp:spPr>
        <a:xfrm>
          <a:off x="1682479" y="2605023"/>
          <a:ext cx="5047439" cy="85502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386" tIns="266700" rIns="102386" bIns="2667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app.js</a:t>
          </a:r>
          <a:r>
            <a:rPr lang="en-US" sz="2100" kern="1200" dirty="0"/>
            <a:t> file	</a:t>
          </a:r>
          <a:r>
            <a:rPr lang="en-US" sz="2100" kern="1200" dirty="0">
              <a:solidFill>
                <a:srgbClr val="FF0000"/>
              </a:solidFill>
            </a:rPr>
            <a:t>node</a:t>
          </a:r>
          <a:r>
            <a:rPr lang="en-US" sz="2100" kern="1200" dirty="0"/>
            <a:t> </a:t>
          </a:r>
          <a:r>
            <a:rPr lang="en-US" sz="2100" kern="1200" dirty="0" err="1">
              <a:solidFill>
                <a:srgbClr val="00B050"/>
              </a:solidFill>
            </a:rPr>
            <a:t>app.js</a:t>
          </a:r>
          <a:endParaRPr lang="en-US" sz="2100" kern="1200" dirty="0">
            <a:solidFill>
              <a:srgbClr val="00B050"/>
            </a:solidFill>
          </a:endParaRPr>
        </a:p>
      </dsp:txBody>
      <dsp:txXfrm>
        <a:off x="1682479" y="2605023"/>
        <a:ext cx="5047439" cy="855026"/>
      </dsp:txXfrm>
    </dsp:sp>
    <dsp:sp modelId="{5CF0AF8B-B9D7-0347-BA1A-6B23DED82F5C}">
      <dsp:nvSpPr>
        <dsp:cNvPr id="0" name=""/>
        <dsp:cNvSpPr/>
      </dsp:nvSpPr>
      <dsp:spPr>
        <a:xfrm rot="10800000">
          <a:off x="0" y="1302817"/>
          <a:ext cx="1682479" cy="131503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658" tIns="199136" rIns="119658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Compile</a:t>
          </a:r>
        </a:p>
      </dsp:txBody>
      <dsp:txXfrm rot="-10800000">
        <a:off x="0" y="1302817"/>
        <a:ext cx="1682479" cy="854770"/>
      </dsp:txXfrm>
    </dsp:sp>
    <dsp:sp modelId="{9EB7CEFA-FA1D-F540-9668-5940FFF91057}">
      <dsp:nvSpPr>
        <dsp:cNvPr id="0" name=""/>
        <dsp:cNvSpPr/>
      </dsp:nvSpPr>
      <dsp:spPr>
        <a:xfrm>
          <a:off x="1682479" y="1302817"/>
          <a:ext cx="5047439" cy="85477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386" tIns="266700" rIns="102386" bIns="2667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ts</a:t>
          </a:r>
          <a:r>
            <a:rPr lang="en-US" sz="2100" kern="1200" dirty="0"/>
            <a:t> file to </a:t>
          </a:r>
          <a:r>
            <a:rPr lang="en-US" sz="2100" kern="1200" dirty="0" err="1"/>
            <a:t>js</a:t>
          </a:r>
          <a:r>
            <a:rPr lang="en-US" sz="2100" kern="1200" dirty="0"/>
            <a:t> 	</a:t>
          </a:r>
          <a:r>
            <a:rPr lang="en-US" sz="2100" kern="1200" dirty="0" err="1">
              <a:solidFill>
                <a:srgbClr val="FF0000"/>
              </a:solidFill>
            </a:rPr>
            <a:t>tsc</a:t>
          </a:r>
          <a:r>
            <a:rPr lang="en-US" sz="2100" kern="1200" dirty="0"/>
            <a:t> </a:t>
          </a:r>
          <a:r>
            <a:rPr lang="en-US" sz="2100" kern="1200" dirty="0" err="1">
              <a:solidFill>
                <a:srgbClr val="7030A0"/>
              </a:solidFill>
            </a:rPr>
            <a:t>app.ts</a:t>
          </a:r>
          <a:endParaRPr lang="en-US" sz="2100" kern="1200" dirty="0">
            <a:solidFill>
              <a:srgbClr val="7030A0"/>
            </a:solidFill>
          </a:endParaRPr>
        </a:p>
      </dsp:txBody>
      <dsp:txXfrm>
        <a:off x="1682479" y="1302817"/>
        <a:ext cx="5047439" cy="854770"/>
      </dsp:txXfrm>
    </dsp:sp>
    <dsp:sp modelId="{EE55BE8B-B5EF-1C4A-AAA4-4D4FA9DDD56A}">
      <dsp:nvSpPr>
        <dsp:cNvPr id="0" name=""/>
        <dsp:cNvSpPr/>
      </dsp:nvSpPr>
      <dsp:spPr>
        <a:xfrm rot="10800000">
          <a:off x="0" y="611"/>
          <a:ext cx="1682479" cy="131503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658" tIns="199136" rIns="119658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Write</a:t>
          </a:r>
        </a:p>
      </dsp:txBody>
      <dsp:txXfrm rot="-10800000">
        <a:off x="0" y="611"/>
        <a:ext cx="1682479" cy="854770"/>
      </dsp:txXfrm>
    </dsp:sp>
    <dsp:sp modelId="{75C14C64-9110-874F-945A-11EBDDDC1747}">
      <dsp:nvSpPr>
        <dsp:cNvPr id="0" name=""/>
        <dsp:cNvSpPr/>
      </dsp:nvSpPr>
      <dsp:spPr>
        <a:xfrm>
          <a:off x="1682479" y="611"/>
          <a:ext cx="5047439" cy="85477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386" tIns="266700" rIns="102386" bIns="2667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code in </a:t>
          </a:r>
          <a:r>
            <a:rPr lang="en-US" sz="2100" kern="1200" dirty="0" err="1"/>
            <a:t>ts</a:t>
          </a:r>
          <a:r>
            <a:rPr lang="en-US" sz="2100" kern="1200" dirty="0"/>
            <a:t> file	</a:t>
          </a:r>
          <a:r>
            <a:rPr lang="en-US" sz="2100" kern="1200" dirty="0" err="1">
              <a:solidFill>
                <a:srgbClr val="7030A0"/>
              </a:solidFill>
            </a:rPr>
            <a:t>app.ts</a:t>
          </a:r>
          <a:endParaRPr lang="en-US" sz="2100" kern="1200" dirty="0">
            <a:solidFill>
              <a:srgbClr val="7030A0"/>
            </a:solidFill>
          </a:endParaRPr>
        </a:p>
      </dsp:txBody>
      <dsp:txXfrm>
        <a:off x="1682479" y="611"/>
        <a:ext cx="5047439" cy="8547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7F899-0AF3-0F42-BB2A-96D53B916574}">
      <dsp:nvSpPr>
        <dsp:cNvPr id="0" name=""/>
        <dsp:cNvSpPr/>
      </dsp:nvSpPr>
      <dsp:spPr>
        <a:xfrm>
          <a:off x="2554" y="234409"/>
          <a:ext cx="10510491" cy="46211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1" kern="1200" dirty="0"/>
            <a:t>The major operators in TypeScript</a:t>
          </a:r>
          <a:endParaRPr 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Arithmetic operators	// +, -, *,  /, %, **, ++, -- 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Logical operators		// &amp;&amp;, ||, !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Relational operators    	// ===, ==, !==, !=,  &lt;=, &lt;, &gt;=, &gt;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Bitwise operators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Assignment operators	//=, +=, -=, *=, /=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Ternary operator. 	// var result = 1 &gt; 0 ? "positive” : ”negative”;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String operator	// var </a:t>
          </a:r>
          <a:r>
            <a:rPr lang="en-IN" sz="2400" kern="1200" dirty="0" err="1"/>
            <a:t>msg:string</a:t>
          </a:r>
          <a:r>
            <a:rPr lang="en-IN" sz="2400" kern="1200" dirty="0"/>
            <a:t> = "</a:t>
          </a:r>
          <a:r>
            <a:rPr lang="en-IN" sz="2400" kern="1200" dirty="0" err="1"/>
            <a:t>hello"+"world</a:t>
          </a:r>
          <a:r>
            <a:rPr lang="en-IN" sz="2400" kern="1200" dirty="0"/>
            <a:t>";		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Type Operator.     	// var </a:t>
          </a:r>
          <a:r>
            <a:rPr lang="en-IN" sz="2400" kern="1200" dirty="0" err="1"/>
            <a:t>num</a:t>
          </a:r>
          <a:r>
            <a:rPr lang="en-IN" sz="2400" kern="1200" dirty="0"/>
            <a:t> = 12;  </a:t>
          </a:r>
          <a:r>
            <a:rPr lang="en-IN" sz="2400" kern="1200" dirty="0" err="1"/>
            <a:t>console.log</a:t>
          </a:r>
          <a:r>
            <a:rPr lang="en-IN" sz="2400" kern="1200" dirty="0"/>
            <a:t>(</a:t>
          </a:r>
          <a:r>
            <a:rPr lang="en-IN" sz="2400" b="1" kern="1200" dirty="0" err="1"/>
            <a:t>typeof</a:t>
          </a:r>
          <a:r>
            <a:rPr lang="en-IN" sz="2400" kern="1200" dirty="0"/>
            <a:t> </a:t>
          </a:r>
          <a:r>
            <a:rPr lang="en-IN" sz="2400" kern="1200" dirty="0" err="1"/>
            <a:t>num</a:t>
          </a:r>
          <a:r>
            <a:rPr lang="en-IN" sz="2400" kern="1200" dirty="0"/>
            <a:t>); </a:t>
          </a:r>
          <a:endParaRPr lang="en-US" sz="2400" kern="1200" dirty="0"/>
        </a:p>
      </dsp:txBody>
      <dsp:txXfrm>
        <a:off x="137902" y="369757"/>
        <a:ext cx="10239795" cy="4350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3BD00-C2AA-1145-940E-65624B0510A5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86F4F-F5AD-F740-8D99-3B8A5430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47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86F4F-F5AD-F740-8D99-3B8A54309F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62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48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68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3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67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33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97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6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54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2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24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80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8/14/20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8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2" r:id="rId8"/>
    <p:sldLayoutId id="2147483703" r:id="rId9"/>
    <p:sldLayoutId id="2147483704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tif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CC7CE-DBB5-A341-9939-A0B6BCE0A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Typescript</a:t>
            </a:r>
          </a:p>
        </p:txBody>
      </p:sp>
      <p:sp>
        <p:nvSpPr>
          <p:cNvPr id="1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64E58D-8B9E-47EC-B699-E9A2A280F24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0789" r="9918" b="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483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D6CB0F-F494-EE41-8AA3-3EB02AAE0C21}"/>
              </a:ext>
            </a:extLst>
          </p:cNvPr>
          <p:cNvSpPr txBox="1"/>
          <p:nvPr/>
        </p:nvSpPr>
        <p:spPr>
          <a:xfrm>
            <a:off x="879704" y="1344553"/>
            <a:ext cx="637968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var name = [value1,value2,value3,…value n]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1C5FD-B7B6-6848-9874-889FB61D3590}"/>
              </a:ext>
            </a:extLst>
          </p:cNvPr>
          <p:cNvSpPr txBox="1"/>
          <p:nvPr/>
        </p:nvSpPr>
        <p:spPr>
          <a:xfrm>
            <a:off x="-1388282" y="-259323"/>
            <a:ext cx="5123711" cy="194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9E6FD-5CE9-AC4C-BD03-D24C601C7B75}"/>
              </a:ext>
            </a:extLst>
          </p:cNvPr>
          <p:cNvSpPr txBox="1"/>
          <p:nvPr/>
        </p:nvSpPr>
        <p:spPr>
          <a:xfrm>
            <a:off x="-1467635" y="2840746"/>
            <a:ext cx="5123711" cy="194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A11DA2-C013-6242-9B61-F937D1FEB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20" y="4125714"/>
            <a:ext cx="4011179" cy="19981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B16D43-2CB9-BF42-B294-D8355510DC67}"/>
              </a:ext>
            </a:extLst>
          </p:cNvPr>
          <p:cNvSpPr txBox="1"/>
          <p:nvPr/>
        </p:nvSpPr>
        <p:spPr>
          <a:xfrm>
            <a:off x="879704" y="1721213"/>
            <a:ext cx="6379682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let x: [string, number]; // Declare a tuple type</a:t>
            </a:r>
          </a:p>
          <a:p>
            <a:r>
              <a:rPr lang="en-IN" dirty="0"/>
              <a:t>x = ["hello", 10]; // OK </a:t>
            </a:r>
          </a:p>
          <a:p>
            <a:r>
              <a:rPr lang="en-IN" dirty="0"/>
              <a:t>x = [10, "hello"]; // </a:t>
            </a:r>
            <a:r>
              <a:rPr lang="en-IN" dirty="0">
                <a:solidFill>
                  <a:srgbClr val="C00000"/>
                </a:solidFill>
              </a:rPr>
              <a:t>Error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95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88598B-C4E7-0049-A5E1-935D62FF7DEC}"/>
              </a:ext>
            </a:extLst>
          </p:cNvPr>
          <p:cNvSpPr txBox="1"/>
          <p:nvPr/>
        </p:nvSpPr>
        <p:spPr>
          <a:xfrm>
            <a:off x="884474" y="1348814"/>
            <a:ext cx="637968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/>
              <a:t>function name (param1[:type], param2[:type], param3[:type])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1BDE12-5524-D54A-BAC1-418AC4FB0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74" y="1656591"/>
            <a:ext cx="5880100" cy="20774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DA9A39-BB71-824F-ACDE-C4637090D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08" y="3778755"/>
            <a:ext cx="4105927" cy="1404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AC62AA-4BA1-4F47-924F-57F592AD80E5}"/>
              </a:ext>
            </a:extLst>
          </p:cNvPr>
          <p:cNvSpPr txBox="1"/>
          <p:nvPr/>
        </p:nvSpPr>
        <p:spPr>
          <a:xfrm>
            <a:off x="-170376" y="-289148"/>
            <a:ext cx="5123711" cy="194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4030680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B4664A-F947-7647-BE0E-6C0F58248D93}"/>
              </a:ext>
            </a:extLst>
          </p:cNvPr>
          <p:cNvSpPr txBox="1"/>
          <p:nvPr/>
        </p:nvSpPr>
        <p:spPr>
          <a:xfrm>
            <a:off x="-273356" y="-159466"/>
            <a:ext cx="7484282" cy="194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spc="-5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Lamda</a:t>
            </a:r>
            <a:r>
              <a:rPr lang="en-US" sz="6000" b="1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Functions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D8A445-0815-2040-824B-A4CCD7E60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125961"/>
              </p:ext>
            </p:extLst>
          </p:nvPr>
        </p:nvGraphicFramePr>
        <p:xfrm>
          <a:off x="1456534" y="1702458"/>
          <a:ext cx="6645064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532">
                  <a:extLst>
                    <a:ext uri="{9D8B030D-6E8A-4147-A177-3AD203B41FA5}">
                      <a16:colId xmlns:a16="http://schemas.microsoft.com/office/drawing/2014/main" val="1161245582"/>
                    </a:ext>
                  </a:extLst>
                </a:gridCol>
                <a:gridCol w="3322532">
                  <a:extLst>
                    <a:ext uri="{9D8B030D-6E8A-4147-A177-3AD203B41FA5}">
                      <a16:colId xmlns:a16="http://schemas.microsoft.com/office/drawing/2014/main" val="663225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53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 foo = (</a:t>
                      </a:r>
                      <a:r>
                        <a:rPr lang="en-IN" sz="14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x:number</a:t>
                      </a:r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=&gt;10 + x </a:t>
                      </a:r>
                      <a:r>
                        <a:rPr lang="en-IN" sz="14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console.log</a:t>
                      </a:r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(foo(20)) </a:t>
                      </a:r>
                    </a:p>
                    <a:p>
                      <a:r>
                        <a:rPr lang="en-IN" sz="140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//outputs 30 </a:t>
                      </a:r>
                      <a:endParaRPr lang="en-US" sz="14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 foo = function (x) { return 10 + x; }; </a:t>
                      </a:r>
                      <a:r>
                        <a:rPr lang="en-IN" sz="14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console.log</a:t>
                      </a:r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(foo(20)); </a:t>
                      </a:r>
                    </a:p>
                    <a:p>
                      <a:r>
                        <a:rPr lang="en-IN" sz="140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//outputs 30</a:t>
                      </a:r>
                      <a:endParaRPr lang="en-US" sz="140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51537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C8DFE2E-702E-964E-A948-831DCAD00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1" y="4750557"/>
            <a:ext cx="3886200" cy="15695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6F7C9-446D-F441-A1D6-8E50765F8931}"/>
              </a:ext>
            </a:extLst>
          </p:cNvPr>
          <p:cNvSpPr txBox="1"/>
          <p:nvPr/>
        </p:nvSpPr>
        <p:spPr>
          <a:xfrm>
            <a:off x="-273356" y="3080313"/>
            <a:ext cx="9337145" cy="194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Comments in TypeScript</a:t>
            </a:r>
          </a:p>
        </p:txBody>
      </p:sp>
    </p:spTree>
    <p:extLst>
      <p:ext uri="{BB962C8B-B14F-4D97-AF65-F5344CB8AC3E}">
        <p14:creationId xmlns:p14="http://schemas.microsoft.com/office/powerpoint/2010/main" val="1131434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0BF2DB-55AB-154D-91BF-680A97CA4750}"/>
              </a:ext>
            </a:extLst>
          </p:cNvPr>
          <p:cNvSpPr txBox="1"/>
          <p:nvPr/>
        </p:nvSpPr>
        <p:spPr>
          <a:xfrm>
            <a:off x="685799" y="-427708"/>
            <a:ext cx="7012015" cy="1346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Interfaces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8956E6B-6A30-D64E-A5A7-764CF0055212}"/>
              </a:ext>
            </a:extLst>
          </p:cNvPr>
          <p:cNvSpPr txBox="1"/>
          <p:nvPr/>
        </p:nvSpPr>
        <p:spPr>
          <a:xfrm>
            <a:off x="334682" y="919118"/>
            <a:ext cx="3857124" cy="2645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1600" dirty="0"/>
              <a:t>an interface defines the syntax that any entity must adhere to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1600" dirty="0"/>
              <a:t>Interfaces define properties, methods, and events, which are the members of the interface.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1600" dirty="0"/>
              <a:t>Interfaces contain only the declaration of the members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1600" dirty="0"/>
              <a:t>It is the responsibility of the deriving class to define the members</a:t>
            </a:r>
            <a:endParaRPr lang="en-US" dirty="0"/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ED8F5-B2AE-864B-80DC-79434F91BA80}"/>
              </a:ext>
            </a:extLst>
          </p:cNvPr>
          <p:cNvSpPr txBox="1"/>
          <p:nvPr/>
        </p:nvSpPr>
        <p:spPr>
          <a:xfrm>
            <a:off x="4671424" y="918453"/>
            <a:ext cx="3470822" cy="50475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7030A0"/>
                </a:solidFill>
              </a:rPr>
              <a:t>//Example: Interface and Objects</a:t>
            </a:r>
          </a:p>
          <a:p>
            <a:r>
              <a:rPr lang="en-IN" sz="1400" dirty="0"/>
              <a:t>interface </a:t>
            </a:r>
            <a:r>
              <a:rPr lang="en-IN" sz="1400" dirty="0" err="1"/>
              <a:t>IPerson</a:t>
            </a:r>
            <a:r>
              <a:rPr lang="en-IN" sz="1400" dirty="0"/>
              <a:t> { 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firstName:string</a:t>
            </a:r>
            <a:r>
              <a:rPr lang="en-IN" sz="1400" dirty="0"/>
              <a:t>, 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lastName:string</a:t>
            </a:r>
            <a:r>
              <a:rPr lang="en-IN" sz="1400" dirty="0"/>
              <a:t>, 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sayHi</a:t>
            </a:r>
            <a:r>
              <a:rPr lang="en-IN" sz="1400" dirty="0"/>
              <a:t>: ()=&gt;string </a:t>
            </a:r>
          </a:p>
          <a:p>
            <a:r>
              <a:rPr lang="en-IN" sz="1400" dirty="0"/>
              <a:t>} </a:t>
            </a:r>
          </a:p>
          <a:p>
            <a:r>
              <a:rPr lang="en-IN" sz="1400" dirty="0"/>
              <a:t>var </a:t>
            </a:r>
            <a:r>
              <a:rPr lang="en-IN" sz="1400" dirty="0" err="1"/>
              <a:t>customer:IPerson</a:t>
            </a:r>
            <a:r>
              <a:rPr lang="en-IN" sz="1400" dirty="0"/>
              <a:t> = { 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firstName</a:t>
            </a:r>
            <a:r>
              <a:rPr lang="en-IN" sz="1400" dirty="0"/>
              <a:t>:"Tom",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lastName</a:t>
            </a:r>
            <a:r>
              <a:rPr lang="en-IN" sz="1400" dirty="0"/>
              <a:t>:"Hanks", 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sayHi</a:t>
            </a:r>
            <a:r>
              <a:rPr lang="en-IN" sz="1400" dirty="0"/>
              <a:t>: ():string =&gt;{return "Hi there"} </a:t>
            </a:r>
          </a:p>
          <a:p>
            <a:r>
              <a:rPr lang="en-IN" sz="1400" dirty="0"/>
              <a:t>} </a:t>
            </a:r>
          </a:p>
          <a:p>
            <a:r>
              <a:rPr lang="en-IN" sz="1400" dirty="0" err="1"/>
              <a:t>console.log</a:t>
            </a:r>
            <a:r>
              <a:rPr lang="en-IN" sz="1400" dirty="0"/>
              <a:t>("Customer Object ") </a:t>
            </a:r>
          </a:p>
          <a:p>
            <a:r>
              <a:rPr lang="en-IN" sz="1400" dirty="0" err="1"/>
              <a:t>console.log</a:t>
            </a:r>
            <a:r>
              <a:rPr lang="en-IN" sz="1400" dirty="0"/>
              <a:t>(</a:t>
            </a:r>
            <a:r>
              <a:rPr lang="en-IN" sz="1400" dirty="0" err="1"/>
              <a:t>customer.firstName</a:t>
            </a:r>
            <a:r>
              <a:rPr lang="en-IN" sz="1400" dirty="0"/>
              <a:t>) </a:t>
            </a:r>
          </a:p>
          <a:p>
            <a:r>
              <a:rPr lang="en-IN" sz="1400" dirty="0" err="1"/>
              <a:t>console.log</a:t>
            </a:r>
            <a:r>
              <a:rPr lang="en-IN" sz="1400" dirty="0"/>
              <a:t>(</a:t>
            </a:r>
            <a:r>
              <a:rPr lang="en-IN" sz="1400" dirty="0" err="1"/>
              <a:t>customer.lastName</a:t>
            </a:r>
            <a:r>
              <a:rPr lang="en-IN" sz="1400" dirty="0"/>
              <a:t>) </a:t>
            </a:r>
          </a:p>
          <a:p>
            <a:r>
              <a:rPr lang="en-IN" sz="1400" dirty="0" err="1"/>
              <a:t>console.log</a:t>
            </a:r>
            <a:r>
              <a:rPr lang="en-IN" sz="1400" dirty="0"/>
              <a:t>(</a:t>
            </a:r>
            <a:r>
              <a:rPr lang="en-IN" sz="1400" dirty="0" err="1"/>
              <a:t>customer.sayHi</a:t>
            </a:r>
            <a:r>
              <a:rPr lang="en-IN" sz="1400" dirty="0"/>
              <a:t>()) </a:t>
            </a:r>
          </a:p>
          <a:p>
            <a:r>
              <a:rPr lang="en-IN" sz="1400" dirty="0"/>
              <a:t>var </a:t>
            </a:r>
            <a:r>
              <a:rPr lang="en-IN" sz="1400" dirty="0" err="1"/>
              <a:t>employee:IPerson</a:t>
            </a:r>
            <a:r>
              <a:rPr lang="en-IN" sz="1400" dirty="0"/>
              <a:t> = { 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firstName</a:t>
            </a:r>
            <a:r>
              <a:rPr lang="en-IN" sz="1400" dirty="0"/>
              <a:t>:"Jim",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lastName</a:t>
            </a:r>
            <a:r>
              <a:rPr lang="en-IN" sz="1400" dirty="0"/>
              <a:t>:"Blakes", 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sayHi</a:t>
            </a:r>
            <a:r>
              <a:rPr lang="en-IN" sz="1400" dirty="0"/>
              <a:t>: ():string =&gt;{return "Hello!!!"} </a:t>
            </a:r>
          </a:p>
          <a:p>
            <a:r>
              <a:rPr lang="en-IN" sz="1400" dirty="0"/>
              <a:t>} </a:t>
            </a:r>
          </a:p>
          <a:p>
            <a:r>
              <a:rPr lang="en-IN" sz="1400" dirty="0" err="1"/>
              <a:t>console.log</a:t>
            </a:r>
            <a:r>
              <a:rPr lang="en-IN" sz="1400" dirty="0"/>
              <a:t>("Employee Object ") </a:t>
            </a:r>
          </a:p>
          <a:p>
            <a:r>
              <a:rPr lang="en-IN" sz="1400" dirty="0" err="1"/>
              <a:t>console.log</a:t>
            </a:r>
            <a:r>
              <a:rPr lang="en-IN" sz="1400" dirty="0"/>
              <a:t>(</a:t>
            </a:r>
            <a:r>
              <a:rPr lang="en-IN" sz="1400" dirty="0" err="1"/>
              <a:t>employee.firstName</a:t>
            </a:r>
            <a:r>
              <a:rPr lang="en-IN" sz="1400" dirty="0"/>
              <a:t>);</a:t>
            </a:r>
          </a:p>
          <a:p>
            <a:r>
              <a:rPr lang="en-IN" sz="1400" dirty="0" err="1"/>
              <a:t>console.log</a:t>
            </a:r>
            <a:r>
              <a:rPr lang="en-IN" sz="1400" dirty="0"/>
              <a:t>(</a:t>
            </a:r>
            <a:r>
              <a:rPr lang="en-IN" sz="1400" dirty="0" err="1"/>
              <a:t>employee.lastName</a:t>
            </a:r>
            <a:r>
              <a:rPr lang="en-IN" sz="1400" dirty="0"/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72A5E-9EDC-3741-AAD5-78821CB920BC}"/>
              </a:ext>
            </a:extLst>
          </p:cNvPr>
          <p:cNvSpPr txBox="1"/>
          <p:nvPr/>
        </p:nvSpPr>
        <p:spPr>
          <a:xfrm>
            <a:off x="462524" y="3471800"/>
            <a:ext cx="3038011" cy="2893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7030A0"/>
                </a:solidFill>
              </a:rPr>
              <a:t>//Interface Inheritance</a:t>
            </a:r>
          </a:p>
          <a:p>
            <a:r>
              <a:rPr lang="en-IN" sz="1400" dirty="0"/>
              <a:t>interface Person { 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age:number</a:t>
            </a:r>
            <a:r>
              <a:rPr lang="en-IN" sz="1400" dirty="0"/>
              <a:t> </a:t>
            </a:r>
          </a:p>
          <a:p>
            <a:r>
              <a:rPr lang="en-IN" sz="1400" dirty="0"/>
              <a:t>} </a:t>
            </a:r>
          </a:p>
          <a:p>
            <a:r>
              <a:rPr lang="en-IN" sz="1400" dirty="0"/>
              <a:t>interface Singer extends Person { 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song:string</a:t>
            </a:r>
            <a:r>
              <a:rPr lang="en-IN" sz="1400" dirty="0"/>
              <a:t> </a:t>
            </a:r>
          </a:p>
          <a:p>
            <a:r>
              <a:rPr lang="en-IN" sz="1400" dirty="0"/>
              <a:t>} </a:t>
            </a:r>
          </a:p>
          <a:p>
            <a:r>
              <a:rPr lang="en-IN" sz="1400" dirty="0"/>
              <a:t>var s = &lt;Singer&gt;{}; </a:t>
            </a:r>
          </a:p>
          <a:p>
            <a:r>
              <a:rPr lang="en-IN" sz="1400" dirty="0" err="1"/>
              <a:t>s.age</a:t>
            </a:r>
            <a:r>
              <a:rPr lang="en-IN" sz="1400" dirty="0"/>
              <a:t> = 27 </a:t>
            </a:r>
          </a:p>
          <a:p>
            <a:r>
              <a:rPr lang="en-IN" sz="1400" dirty="0" err="1"/>
              <a:t>s.song</a:t>
            </a:r>
            <a:r>
              <a:rPr lang="en-IN" sz="1400" dirty="0"/>
              <a:t> = "</a:t>
            </a:r>
            <a:r>
              <a:rPr lang="en-IN" sz="1400" dirty="0" err="1"/>
              <a:t>Bla</a:t>
            </a:r>
            <a:r>
              <a:rPr lang="en-IN" sz="1400" dirty="0"/>
              <a:t> </a:t>
            </a:r>
            <a:r>
              <a:rPr lang="en-IN" sz="1400" dirty="0" err="1"/>
              <a:t>Bla</a:t>
            </a:r>
            <a:r>
              <a:rPr lang="en-IN" sz="1400" dirty="0"/>
              <a:t>" </a:t>
            </a:r>
          </a:p>
          <a:p>
            <a:r>
              <a:rPr lang="en-IN" sz="1400" dirty="0" err="1"/>
              <a:t>console.log</a:t>
            </a:r>
            <a:r>
              <a:rPr lang="en-IN" sz="1400" dirty="0"/>
              <a:t>("Age: "+</a:t>
            </a:r>
            <a:r>
              <a:rPr lang="en-IN" sz="1400" dirty="0" err="1"/>
              <a:t>s.age</a:t>
            </a:r>
            <a:r>
              <a:rPr lang="en-IN" sz="1400" dirty="0"/>
              <a:t>) </a:t>
            </a:r>
          </a:p>
          <a:p>
            <a:r>
              <a:rPr lang="en-IN" sz="1400" dirty="0" err="1"/>
              <a:t>console.log</a:t>
            </a:r>
            <a:r>
              <a:rPr lang="en-IN" sz="1400" dirty="0"/>
              <a:t>("Song: "+</a:t>
            </a:r>
            <a:r>
              <a:rPr lang="en-IN" sz="1400" dirty="0" err="1"/>
              <a:t>s.song</a:t>
            </a:r>
            <a:r>
              <a:rPr lang="en-IN" sz="1400" dirty="0"/>
              <a:t>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553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0BF2DB-55AB-154D-91BF-680A97CA4750}"/>
              </a:ext>
            </a:extLst>
          </p:cNvPr>
          <p:cNvSpPr txBox="1"/>
          <p:nvPr/>
        </p:nvSpPr>
        <p:spPr>
          <a:xfrm>
            <a:off x="513374" y="-476469"/>
            <a:ext cx="7012015" cy="1346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Classes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8956E6B-6A30-D64E-A5A7-764CF0055212}"/>
              </a:ext>
            </a:extLst>
          </p:cNvPr>
          <p:cNvSpPr txBox="1"/>
          <p:nvPr/>
        </p:nvSpPr>
        <p:spPr>
          <a:xfrm>
            <a:off x="277728" y="5305969"/>
            <a:ext cx="7483305" cy="829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 class in terms of OOP is a blueprint for creating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 class encapsulates data for the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 class definition can include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Fields, Constructors and Functions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7B4E3-5CDB-0547-93FA-259CD7DD4692}"/>
              </a:ext>
            </a:extLst>
          </p:cNvPr>
          <p:cNvSpPr txBox="1"/>
          <p:nvPr/>
        </p:nvSpPr>
        <p:spPr>
          <a:xfrm>
            <a:off x="4019381" y="1140311"/>
            <a:ext cx="3228769" cy="33239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rgbClr val="7030A0"/>
                </a:solidFill>
              </a:rPr>
              <a:t>//</a:t>
            </a:r>
            <a:r>
              <a:rPr lang="en-IN" sz="1400" b="1" dirty="0">
                <a:solidFill>
                  <a:srgbClr val="7030A0"/>
                </a:solidFill>
              </a:rPr>
              <a:t>Method Overriding</a:t>
            </a:r>
            <a:endParaRPr lang="en-IN" sz="1200" b="1" dirty="0">
              <a:solidFill>
                <a:srgbClr val="7030A0"/>
              </a:solidFill>
            </a:endParaRPr>
          </a:p>
          <a:p>
            <a:r>
              <a:rPr lang="en-IN" sz="1400" dirty="0"/>
              <a:t>class Printer { 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doPrint</a:t>
            </a:r>
            <a:r>
              <a:rPr lang="en-IN" sz="1400" dirty="0"/>
              <a:t>():void {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console.log</a:t>
            </a:r>
            <a:r>
              <a:rPr lang="en-IN" sz="1400" dirty="0"/>
              <a:t>("Parent print…") </a:t>
            </a:r>
          </a:p>
          <a:p>
            <a:r>
              <a:rPr lang="en-IN" sz="1400" dirty="0"/>
              <a:t>    } </a:t>
            </a:r>
          </a:p>
          <a:p>
            <a:r>
              <a:rPr lang="en-IN" sz="1400" dirty="0"/>
              <a:t>} </a:t>
            </a:r>
          </a:p>
          <a:p>
            <a:r>
              <a:rPr lang="en-IN" sz="1400" dirty="0"/>
              <a:t>class </a:t>
            </a:r>
            <a:r>
              <a:rPr lang="en-IN" sz="1400" dirty="0" err="1"/>
              <a:t>StringPrinter</a:t>
            </a:r>
            <a:r>
              <a:rPr lang="en-IN" sz="1400" dirty="0"/>
              <a:t> extends Printer { 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doPrint</a:t>
            </a:r>
            <a:r>
              <a:rPr lang="en-IN" sz="1400" dirty="0"/>
              <a:t>():void { </a:t>
            </a:r>
          </a:p>
          <a:p>
            <a:r>
              <a:rPr lang="en-IN" sz="1400" dirty="0"/>
              <a:t>        //</a:t>
            </a:r>
            <a:r>
              <a:rPr lang="en-IN" sz="1400" b="1" dirty="0" err="1"/>
              <a:t>super</a:t>
            </a:r>
            <a:r>
              <a:rPr lang="en-IN" sz="1400" dirty="0" err="1"/>
              <a:t>.doPrint</a:t>
            </a:r>
            <a:r>
              <a:rPr lang="en-IN" sz="1400" dirty="0"/>
              <a:t>() 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console.log</a:t>
            </a:r>
            <a:r>
              <a:rPr lang="en-IN" sz="1400" dirty="0"/>
              <a:t>(”Child print…")</a:t>
            </a:r>
          </a:p>
          <a:p>
            <a:r>
              <a:rPr lang="en-IN" sz="1400" dirty="0"/>
              <a:t>    } </a:t>
            </a:r>
          </a:p>
          <a:p>
            <a:r>
              <a:rPr lang="en-IN" sz="1400" dirty="0"/>
              <a:t>} </a:t>
            </a:r>
          </a:p>
          <a:p>
            <a:r>
              <a:rPr lang="en-IN" sz="1400" dirty="0"/>
              <a:t>var </a:t>
            </a:r>
            <a:r>
              <a:rPr lang="en-IN" sz="1400" dirty="0" err="1"/>
              <a:t>obj</a:t>
            </a:r>
            <a:r>
              <a:rPr lang="en-IN" sz="1400" dirty="0"/>
              <a:t> = new </a:t>
            </a:r>
            <a:r>
              <a:rPr lang="en-IN" sz="1400" dirty="0" err="1"/>
              <a:t>StringPrinter</a:t>
            </a:r>
            <a:r>
              <a:rPr lang="en-IN" sz="1400" dirty="0"/>
              <a:t>() </a:t>
            </a:r>
          </a:p>
          <a:p>
            <a:r>
              <a:rPr lang="en-IN" sz="1400" dirty="0" err="1"/>
              <a:t>obj.doPrint</a:t>
            </a:r>
            <a:r>
              <a:rPr lang="en-IN" sz="1400" dirty="0"/>
              <a:t>()</a:t>
            </a:r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0192B1-9B84-BB41-B47E-8F9D46FC0042}"/>
              </a:ext>
            </a:extLst>
          </p:cNvPr>
          <p:cNvSpPr txBox="1"/>
          <p:nvPr/>
        </p:nvSpPr>
        <p:spPr>
          <a:xfrm>
            <a:off x="165100" y="1155700"/>
            <a:ext cx="3114955" cy="33239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7030A0"/>
                </a:solidFill>
              </a:rPr>
              <a:t>//Class Inheritance</a:t>
            </a:r>
          </a:p>
          <a:p>
            <a:r>
              <a:rPr lang="en-IN" sz="1400" dirty="0"/>
              <a:t>class Shape { 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area:number</a:t>
            </a:r>
            <a:r>
              <a:rPr lang="en-IN" sz="1400" dirty="0"/>
              <a:t> </a:t>
            </a:r>
          </a:p>
          <a:p>
            <a:r>
              <a:rPr lang="en-IN" sz="1400" dirty="0"/>
              <a:t>    constructor(</a:t>
            </a:r>
            <a:r>
              <a:rPr lang="en-IN" sz="1400" dirty="0" err="1"/>
              <a:t>a:number</a:t>
            </a:r>
            <a:r>
              <a:rPr lang="en-IN" sz="1400" dirty="0"/>
              <a:t>) { 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this.area</a:t>
            </a:r>
            <a:r>
              <a:rPr lang="en-IN" sz="1400" dirty="0"/>
              <a:t> = a </a:t>
            </a:r>
          </a:p>
          <a:p>
            <a:r>
              <a:rPr lang="en-IN" sz="1400" dirty="0"/>
              <a:t>    } </a:t>
            </a:r>
          </a:p>
          <a:p>
            <a:r>
              <a:rPr lang="en-IN" sz="1400" dirty="0"/>
              <a:t>} </a:t>
            </a:r>
          </a:p>
          <a:p>
            <a:r>
              <a:rPr lang="en-IN" sz="1400" dirty="0"/>
              <a:t>class Circle extends Shape { 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disp</a:t>
            </a:r>
            <a:r>
              <a:rPr lang="en-IN" sz="1400" dirty="0"/>
              <a:t>():void { 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console.log</a:t>
            </a:r>
            <a:r>
              <a:rPr lang="en-IN" sz="1400" dirty="0"/>
              <a:t>("area:"+</a:t>
            </a:r>
            <a:r>
              <a:rPr lang="en-IN" sz="1400" dirty="0" err="1"/>
              <a:t>this.area</a:t>
            </a:r>
            <a:r>
              <a:rPr lang="en-IN" sz="1400" dirty="0"/>
              <a:t>) </a:t>
            </a:r>
          </a:p>
          <a:p>
            <a:r>
              <a:rPr lang="en-IN" sz="1400" dirty="0"/>
              <a:t>    } 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var </a:t>
            </a:r>
            <a:r>
              <a:rPr lang="en-IN" sz="1400" dirty="0" err="1"/>
              <a:t>obj</a:t>
            </a:r>
            <a:r>
              <a:rPr lang="en-IN" sz="1400" dirty="0"/>
              <a:t> = new Circle(223); </a:t>
            </a:r>
          </a:p>
          <a:p>
            <a:r>
              <a:rPr lang="en-IN" sz="1400" dirty="0" err="1"/>
              <a:t>obj.disp</a:t>
            </a:r>
            <a:r>
              <a:rPr lang="en-IN" sz="1400" dirty="0"/>
              <a:t>()</a:t>
            </a: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95024C-E4CB-B44B-8C91-92809637343A}"/>
              </a:ext>
            </a:extLst>
          </p:cNvPr>
          <p:cNvSpPr txBox="1"/>
          <p:nvPr/>
        </p:nvSpPr>
        <p:spPr>
          <a:xfrm>
            <a:off x="7939384" y="1140311"/>
            <a:ext cx="3960516" cy="33239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7030A0"/>
                </a:solidFill>
              </a:rPr>
              <a:t>//Class with Interface</a:t>
            </a:r>
          </a:p>
          <a:p>
            <a:r>
              <a:rPr lang="en-IN" sz="1400" dirty="0"/>
              <a:t>interface Loan { 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roi:number</a:t>
            </a:r>
            <a:r>
              <a:rPr lang="en-IN" sz="1400" dirty="0"/>
              <a:t> </a:t>
            </a:r>
          </a:p>
          <a:p>
            <a:r>
              <a:rPr lang="en-IN" sz="1400" dirty="0"/>
              <a:t>} </a:t>
            </a:r>
          </a:p>
          <a:p>
            <a:r>
              <a:rPr lang="en-IN" sz="1400" dirty="0"/>
              <a:t>class </a:t>
            </a:r>
            <a:r>
              <a:rPr lang="en-IN" sz="1400" dirty="0" err="1"/>
              <a:t>MyLoan</a:t>
            </a:r>
            <a:r>
              <a:rPr lang="en-IN" sz="1400" dirty="0"/>
              <a:t> implements Loan { 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roi:number</a:t>
            </a:r>
            <a:r>
              <a:rPr lang="en-IN" sz="1400" dirty="0"/>
              <a:t> </a:t>
            </a:r>
          </a:p>
          <a:p>
            <a:r>
              <a:rPr lang="en-IN" sz="1400" dirty="0"/>
              <a:t>    fee</a:t>
            </a:r>
          </a:p>
          <a:p>
            <a:r>
              <a:rPr lang="en-IN" sz="1400" dirty="0"/>
              <a:t>    constructor(</a:t>
            </a:r>
            <a:r>
              <a:rPr lang="en-IN" sz="1400" dirty="0" err="1"/>
              <a:t>roi:number</a:t>
            </a:r>
            <a:r>
              <a:rPr lang="en-IN" sz="1400" dirty="0"/>
              <a:t>, fee) { </a:t>
            </a:r>
          </a:p>
          <a:p>
            <a:r>
              <a:rPr lang="en-IN" sz="1400" dirty="0"/>
              <a:t>       </a:t>
            </a:r>
            <a:r>
              <a:rPr lang="en-IN" sz="1400" dirty="0" err="1"/>
              <a:t>this.roi</a:t>
            </a:r>
            <a:r>
              <a:rPr lang="en-IN" sz="1400" dirty="0"/>
              <a:t> = interest </a:t>
            </a:r>
          </a:p>
          <a:p>
            <a:r>
              <a:rPr lang="en-IN" sz="1400" dirty="0"/>
              <a:t>       </a:t>
            </a:r>
            <a:r>
              <a:rPr lang="en-IN" sz="1400" dirty="0" err="1"/>
              <a:t>this.fee</a:t>
            </a:r>
            <a:r>
              <a:rPr lang="en-IN" sz="1400" dirty="0"/>
              <a:t> = fee </a:t>
            </a:r>
          </a:p>
          <a:p>
            <a:r>
              <a:rPr lang="en-IN" sz="1400" dirty="0"/>
              <a:t>     } </a:t>
            </a:r>
          </a:p>
          <a:p>
            <a:r>
              <a:rPr lang="en-IN" sz="1400" dirty="0"/>
              <a:t>} </a:t>
            </a:r>
          </a:p>
          <a:p>
            <a:r>
              <a:rPr lang="en-IN" sz="1400" dirty="0"/>
              <a:t>var a = new </a:t>
            </a:r>
            <a:r>
              <a:rPr lang="en-IN" sz="1400" dirty="0" err="1"/>
              <a:t>MyLoan</a:t>
            </a:r>
            <a:r>
              <a:rPr lang="en-IN" sz="1400" dirty="0"/>
              <a:t>(10,1) </a:t>
            </a:r>
          </a:p>
          <a:p>
            <a:r>
              <a:rPr lang="en-IN" sz="1400" dirty="0" err="1"/>
              <a:t>console.log</a:t>
            </a:r>
            <a:r>
              <a:rPr lang="en-IN" sz="1400" dirty="0"/>
              <a:t>(”ROI:"+</a:t>
            </a:r>
            <a:r>
              <a:rPr lang="en-IN" sz="1400" dirty="0" err="1"/>
              <a:t>a.roi</a:t>
            </a:r>
            <a:r>
              <a:rPr lang="en-IN" sz="1400" dirty="0"/>
              <a:t>+" Fee:"+</a:t>
            </a:r>
            <a:r>
              <a:rPr lang="en-IN" sz="1400" dirty="0" err="1"/>
              <a:t>a.fee</a:t>
            </a:r>
            <a:r>
              <a:rPr lang="en-IN" sz="1400" dirty="0"/>
              <a:t>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9156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AE930D4-FB4E-3F47-AE39-2B961BDCB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339603"/>
              </p:ext>
            </p:extLst>
          </p:nvPr>
        </p:nvGraphicFramePr>
        <p:xfrm>
          <a:off x="790073" y="814457"/>
          <a:ext cx="5940927" cy="2075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251">
                  <a:extLst>
                    <a:ext uri="{9D8B030D-6E8A-4147-A177-3AD203B41FA5}">
                      <a16:colId xmlns:a16="http://schemas.microsoft.com/office/drawing/2014/main" val="1161245582"/>
                    </a:ext>
                  </a:extLst>
                </a:gridCol>
                <a:gridCol w="4808676">
                  <a:extLst>
                    <a:ext uri="{9D8B030D-6E8A-4147-A177-3AD203B41FA5}">
                      <a16:colId xmlns:a16="http://schemas.microsoft.com/office/drawing/2014/main" val="663225086"/>
                    </a:ext>
                  </a:extLst>
                </a:gridCol>
              </a:tblGrid>
              <a:tr h="39979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533806"/>
                  </a:ext>
                </a:extLst>
              </a:tr>
              <a:tr h="558623">
                <a:tc>
                  <a:txBody>
                    <a:bodyPr/>
                    <a:lstStyle/>
                    <a:p>
                      <a:r>
                        <a:rPr lang="en-IN" sz="1400" b="1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universal accessibility, members in a class are public by </a:t>
                      </a:r>
                      <a:r>
                        <a:rPr lang="en-IN" sz="1400" b="1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IN" sz="14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515372"/>
                  </a:ext>
                </a:extLst>
              </a:tr>
              <a:tr h="558623">
                <a:tc>
                  <a:txBody>
                    <a:bodyPr/>
                    <a:lstStyle/>
                    <a:p>
                      <a:r>
                        <a:rPr lang="en-IN" sz="1400" b="1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accessible only within the class, compiler throws error on external access</a:t>
                      </a:r>
                      <a:endParaRPr lang="en-US" sz="140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98378"/>
                  </a:ext>
                </a:extLst>
              </a:tr>
              <a:tr h="558623">
                <a:tc>
                  <a:txBody>
                    <a:bodyPr/>
                    <a:lstStyle/>
                    <a:p>
                      <a:r>
                        <a:rPr lang="en-IN" sz="1400" b="1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accessible within same class as that of the former and by the child classes</a:t>
                      </a:r>
                      <a:endParaRPr lang="en-US" sz="140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5707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78021EC7-6164-3D4B-B4D4-CF06DC5D039B}"/>
              </a:ext>
            </a:extLst>
          </p:cNvPr>
          <p:cNvSpPr txBox="1"/>
          <p:nvPr/>
        </p:nvSpPr>
        <p:spPr>
          <a:xfrm>
            <a:off x="790073" y="0"/>
            <a:ext cx="7012015" cy="7763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Access Specifiers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9BA546-9117-DF41-93B7-44A71A334849}"/>
              </a:ext>
            </a:extLst>
          </p:cNvPr>
          <p:cNvSpPr txBox="1"/>
          <p:nvPr/>
        </p:nvSpPr>
        <p:spPr>
          <a:xfrm>
            <a:off x="6731000" y="3253496"/>
            <a:ext cx="6042527" cy="7763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instanceof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operator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992E71-FA44-BB4E-A8FD-B0D8A986BE1D}"/>
              </a:ext>
            </a:extLst>
          </p:cNvPr>
          <p:cNvSpPr txBox="1"/>
          <p:nvPr/>
        </p:nvSpPr>
        <p:spPr>
          <a:xfrm>
            <a:off x="6832600" y="814457"/>
            <a:ext cx="4711700" cy="20621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7030A0"/>
                </a:solidFill>
              </a:rPr>
              <a:t>//Example for private </a:t>
            </a:r>
          </a:p>
          <a:p>
            <a:r>
              <a:rPr lang="en-IN" sz="1600" dirty="0"/>
              <a:t>class Hello { </a:t>
            </a:r>
          </a:p>
          <a:p>
            <a:r>
              <a:rPr lang="en-IN" sz="1600" dirty="0"/>
              <a:t>    s1:string = "hello" </a:t>
            </a:r>
          </a:p>
          <a:p>
            <a:r>
              <a:rPr lang="en-IN" sz="1600" dirty="0"/>
              <a:t>    private s2:string = "world" 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var </a:t>
            </a:r>
            <a:r>
              <a:rPr lang="en-IN" sz="1600" dirty="0" err="1"/>
              <a:t>obj</a:t>
            </a:r>
            <a:r>
              <a:rPr lang="en-IN" sz="1600" dirty="0"/>
              <a:t> = new Hello() </a:t>
            </a:r>
          </a:p>
          <a:p>
            <a:r>
              <a:rPr lang="en-IN" sz="1600" dirty="0" err="1"/>
              <a:t>console.log</a:t>
            </a:r>
            <a:r>
              <a:rPr lang="en-IN" sz="1600" dirty="0"/>
              <a:t>(obj.s1) //accessible </a:t>
            </a:r>
          </a:p>
          <a:p>
            <a:r>
              <a:rPr lang="en-IN" sz="1600" dirty="0" err="1"/>
              <a:t>console.log</a:t>
            </a:r>
            <a:r>
              <a:rPr lang="en-IN" sz="1600" dirty="0"/>
              <a:t>(obj.s2) //Error: as s2 is private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50B78B-D34B-4040-BBE1-54DD5980FC84}"/>
              </a:ext>
            </a:extLst>
          </p:cNvPr>
          <p:cNvSpPr txBox="1"/>
          <p:nvPr/>
        </p:nvSpPr>
        <p:spPr>
          <a:xfrm>
            <a:off x="6832600" y="4029853"/>
            <a:ext cx="4604631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7030A0"/>
                </a:solidFill>
              </a:rPr>
              <a:t>// Example for </a:t>
            </a:r>
            <a:r>
              <a:rPr lang="en-IN" sz="1600" b="1" dirty="0" err="1">
                <a:solidFill>
                  <a:srgbClr val="7030A0"/>
                </a:solidFill>
              </a:rPr>
              <a:t>instanceof</a:t>
            </a:r>
            <a:r>
              <a:rPr lang="en-IN" sz="1600" b="1" dirty="0">
                <a:solidFill>
                  <a:srgbClr val="7030A0"/>
                </a:solidFill>
              </a:rPr>
              <a:t> operator</a:t>
            </a:r>
          </a:p>
          <a:p>
            <a:r>
              <a:rPr lang="en-IN" sz="1600" dirty="0"/>
              <a:t>class Person{ } </a:t>
            </a:r>
          </a:p>
          <a:p>
            <a:r>
              <a:rPr lang="en-IN" sz="1600" dirty="0"/>
              <a:t>var </a:t>
            </a:r>
            <a:r>
              <a:rPr lang="en-IN" sz="1600" dirty="0" err="1"/>
              <a:t>obj</a:t>
            </a:r>
            <a:r>
              <a:rPr lang="en-IN" sz="1600" dirty="0"/>
              <a:t> = new Person() </a:t>
            </a:r>
          </a:p>
          <a:p>
            <a:r>
              <a:rPr lang="en-IN" sz="1600" dirty="0"/>
              <a:t>var </a:t>
            </a:r>
            <a:r>
              <a:rPr lang="en-IN" sz="1600" dirty="0" err="1"/>
              <a:t>isPerson</a:t>
            </a:r>
            <a:r>
              <a:rPr lang="en-IN" sz="1600" dirty="0"/>
              <a:t> = </a:t>
            </a:r>
            <a:r>
              <a:rPr lang="en-IN" sz="1600" dirty="0" err="1"/>
              <a:t>obj</a:t>
            </a:r>
            <a:r>
              <a:rPr lang="en-IN" sz="1600" dirty="0"/>
              <a:t> </a:t>
            </a:r>
            <a:r>
              <a:rPr lang="en-IN" sz="1600" b="1" dirty="0" err="1"/>
              <a:t>instanceof</a:t>
            </a:r>
            <a:r>
              <a:rPr lang="en-IN" sz="1600" dirty="0"/>
              <a:t> Person; </a:t>
            </a:r>
          </a:p>
          <a:p>
            <a:r>
              <a:rPr lang="en-IN" sz="1600" dirty="0" err="1"/>
              <a:t>console.log</a:t>
            </a:r>
            <a:r>
              <a:rPr lang="en-IN" sz="1600" dirty="0"/>
              <a:t>("is Person? " + </a:t>
            </a:r>
            <a:r>
              <a:rPr lang="en-IN" sz="1600" dirty="0" err="1"/>
              <a:t>isPerson</a:t>
            </a:r>
            <a:r>
              <a:rPr lang="en-IN" sz="1600" dirty="0"/>
              <a:t>);</a:t>
            </a:r>
          </a:p>
          <a:p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BBB9EA-ED37-7E42-9DD0-D6C913C37366}"/>
              </a:ext>
            </a:extLst>
          </p:cNvPr>
          <p:cNvSpPr txBox="1"/>
          <p:nvPr/>
        </p:nvSpPr>
        <p:spPr>
          <a:xfrm>
            <a:off x="918866" y="4023206"/>
            <a:ext cx="4711700" cy="21236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class Hi { </a:t>
            </a:r>
          </a:p>
          <a:p>
            <a:r>
              <a:rPr lang="en-IN" sz="1600" dirty="0"/>
              <a:t>    static </a:t>
            </a:r>
            <a:r>
              <a:rPr lang="en-IN" sz="1600" dirty="0" err="1"/>
              <a:t>name:string</a:t>
            </a:r>
            <a:r>
              <a:rPr lang="en-IN" sz="1600" dirty="0"/>
              <a:t>;  </a:t>
            </a:r>
            <a:r>
              <a:rPr lang="en-IN" sz="1600" dirty="0">
                <a:solidFill>
                  <a:srgbClr val="00B0F0"/>
                </a:solidFill>
              </a:rPr>
              <a:t>//declare static</a:t>
            </a:r>
          </a:p>
          <a:p>
            <a:r>
              <a:rPr lang="en-IN" sz="1600" dirty="0"/>
              <a:t>    static </a:t>
            </a:r>
            <a:r>
              <a:rPr lang="en-IN" sz="1600" dirty="0" err="1"/>
              <a:t>disp</a:t>
            </a:r>
            <a:r>
              <a:rPr lang="en-IN" sz="1600" dirty="0"/>
              <a:t>():void { </a:t>
            </a:r>
          </a:p>
          <a:p>
            <a:r>
              <a:rPr lang="en-IN" sz="1600" dirty="0"/>
              <a:t>      </a:t>
            </a:r>
            <a:r>
              <a:rPr lang="en-IN" sz="1600" dirty="0" err="1"/>
              <a:t>console.log</a:t>
            </a:r>
            <a:r>
              <a:rPr lang="en-IN" sz="1600" dirty="0"/>
              <a:t>("Hi, "+ </a:t>
            </a:r>
            <a:r>
              <a:rPr lang="en-IN" sz="1600" dirty="0" err="1"/>
              <a:t>Hi.name</a:t>
            </a:r>
            <a:r>
              <a:rPr lang="en-IN" sz="1600" dirty="0"/>
              <a:t>) </a:t>
            </a:r>
          </a:p>
          <a:p>
            <a:r>
              <a:rPr lang="en-IN" sz="1600" dirty="0"/>
              <a:t>    } </a:t>
            </a:r>
          </a:p>
          <a:p>
            <a:r>
              <a:rPr lang="en-IN" sz="1600" dirty="0"/>
              <a:t>} </a:t>
            </a:r>
          </a:p>
          <a:p>
            <a:r>
              <a:rPr lang="en-IN" sz="1600" dirty="0" err="1"/>
              <a:t>Hi.name</a:t>
            </a:r>
            <a:r>
              <a:rPr lang="en-IN" sz="1600" dirty="0"/>
              <a:t> = ”Raj" </a:t>
            </a:r>
            <a:r>
              <a:rPr lang="en-IN" sz="1600" dirty="0">
                <a:solidFill>
                  <a:srgbClr val="00B0F0"/>
                </a:solidFill>
              </a:rPr>
              <a:t>// initialize static variable </a:t>
            </a:r>
          </a:p>
          <a:p>
            <a:r>
              <a:rPr lang="en-IN" sz="1600" dirty="0" err="1"/>
              <a:t>Hi.disp</a:t>
            </a:r>
            <a:r>
              <a:rPr lang="en-IN" sz="1600" dirty="0"/>
              <a:t>()</a:t>
            </a:r>
            <a:r>
              <a:rPr lang="en-US" sz="1600" dirty="0"/>
              <a:t>. </a:t>
            </a:r>
            <a:r>
              <a:rPr lang="en-US" sz="1600" dirty="0">
                <a:solidFill>
                  <a:srgbClr val="00B0F0"/>
                </a:solidFill>
              </a:rPr>
              <a:t>//invoked using class name</a:t>
            </a:r>
            <a:endParaRPr lang="en-IN" sz="1600" dirty="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E69F7A-C762-F443-ABEE-ADB34FD23864}"/>
              </a:ext>
            </a:extLst>
          </p:cNvPr>
          <p:cNvSpPr txBox="1"/>
          <p:nvPr/>
        </p:nvSpPr>
        <p:spPr>
          <a:xfrm>
            <a:off x="790073" y="3240202"/>
            <a:ext cx="6042527" cy="7763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Static Members</a:t>
            </a:r>
          </a:p>
        </p:txBody>
      </p:sp>
    </p:spTree>
    <p:extLst>
      <p:ext uri="{BB962C8B-B14F-4D97-AF65-F5344CB8AC3E}">
        <p14:creationId xmlns:p14="http://schemas.microsoft.com/office/powerpoint/2010/main" val="690898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6D84-9D5E-9949-93DB-350165AB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IN" b="1" dirty="0"/>
              <a:t>var, let and </a:t>
            </a:r>
            <a:r>
              <a:rPr lang="en-IN" b="1" dirty="0" err="1"/>
              <a:t>const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ECCB7-996C-A940-96C8-1A08565CF02E}"/>
              </a:ext>
            </a:extLst>
          </p:cNvPr>
          <p:cNvSpPr txBox="1"/>
          <p:nvPr/>
        </p:nvSpPr>
        <p:spPr>
          <a:xfrm>
            <a:off x="1016000" y="2296318"/>
            <a:ext cx="5715000" cy="38164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function fun() 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/>
              <a:t>    if(true) </a:t>
            </a:r>
          </a:p>
          <a:p>
            <a:r>
              <a:rPr lang="en-IN" sz="1600" dirty="0"/>
              <a:t>    {</a:t>
            </a:r>
          </a:p>
          <a:p>
            <a:r>
              <a:rPr lang="en-IN" sz="1600" dirty="0"/>
              <a:t>        let l2=20; </a:t>
            </a:r>
          </a:p>
          <a:p>
            <a:r>
              <a:rPr lang="en-IN" sz="1600" dirty="0"/>
              <a:t>        var v2=20; </a:t>
            </a:r>
          </a:p>
          <a:p>
            <a:r>
              <a:rPr lang="en-IN" sz="1600" dirty="0"/>
              <a:t>        </a:t>
            </a:r>
            <a:r>
              <a:rPr lang="en-IN" sz="1600" dirty="0" err="1"/>
              <a:t>console.log</a:t>
            </a:r>
            <a:r>
              <a:rPr lang="en-IN" sz="1600" dirty="0"/>
              <a:t>(l2); //Output 20</a:t>
            </a:r>
          </a:p>
          <a:p>
            <a:r>
              <a:rPr lang="en-IN" sz="1600" dirty="0"/>
              <a:t>        </a:t>
            </a:r>
            <a:r>
              <a:rPr lang="en-IN" sz="1600" dirty="0" err="1"/>
              <a:t>console.log</a:t>
            </a:r>
            <a:r>
              <a:rPr lang="en-IN" sz="1600" dirty="0"/>
              <a:t>(v2); //Output 20</a:t>
            </a:r>
          </a:p>
          <a:p>
            <a:r>
              <a:rPr lang="en-IN" sz="1600" dirty="0"/>
              <a:t>    }</a:t>
            </a:r>
          </a:p>
          <a:p>
            <a:r>
              <a:rPr lang="en-IN" sz="1600" dirty="0"/>
              <a:t>     </a:t>
            </a:r>
            <a:r>
              <a:rPr lang="en-IN" sz="1600" dirty="0" err="1"/>
              <a:t>console.log</a:t>
            </a:r>
            <a:r>
              <a:rPr lang="en-IN" sz="1600" dirty="0"/>
              <a:t>(l2);     </a:t>
            </a:r>
            <a:r>
              <a:rPr lang="en-IN" sz="1600" dirty="0">
                <a:solidFill>
                  <a:srgbClr val="C00000"/>
                </a:solidFill>
              </a:rPr>
              <a:t>//Compiler Error l2 not found</a:t>
            </a:r>
          </a:p>
          <a:p>
            <a:r>
              <a:rPr lang="en-IN" sz="1600" dirty="0"/>
              <a:t>     </a:t>
            </a:r>
            <a:r>
              <a:rPr lang="en-IN" sz="1600" dirty="0" err="1"/>
              <a:t>console.log</a:t>
            </a:r>
            <a:r>
              <a:rPr lang="en-IN" sz="1600" dirty="0"/>
              <a:t>(v2);    //Output 20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 </a:t>
            </a:r>
          </a:p>
          <a:p>
            <a:r>
              <a:rPr lang="en-IN" sz="1600" dirty="0"/>
              <a:t>fun();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2297C-144D-3242-836C-90102B5BF1C4}"/>
              </a:ext>
            </a:extLst>
          </p:cNvPr>
          <p:cNvSpPr txBox="1"/>
          <p:nvPr/>
        </p:nvSpPr>
        <p:spPr>
          <a:xfrm>
            <a:off x="6908800" y="1081404"/>
            <a:ext cx="520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 </a:t>
            </a:r>
            <a:r>
              <a:rPr lang="en-US" dirty="0"/>
              <a:t>is same as </a:t>
            </a:r>
            <a:r>
              <a:rPr lang="en-US" b="1" dirty="0"/>
              <a:t>let</a:t>
            </a:r>
            <a:r>
              <a:rPr lang="en-US" dirty="0"/>
              <a:t> in scope, the difference is that it doesn’t allow reassigning value. </a:t>
            </a:r>
          </a:p>
          <a:p>
            <a:r>
              <a:rPr lang="en-US" dirty="0"/>
              <a:t>Only once we can assign its value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D49A5-A1EB-D447-A08D-5D5E3369587D}"/>
              </a:ext>
            </a:extLst>
          </p:cNvPr>
          <p:cNvSpPr txBox="1"/>
          <p:nvPr/>
        </p:nvSpPr>
        <p:spPr>
          <a:xfrm>
            <a:off x="1016000" y="1081404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</a:t>
            </a:r>
            <a:r>
              <a:rPr lang="en-US" dirty="0"/>
              <a:t> can be accessed outside of a block in which it is declared (but inside function block only)</a:t>
            </a:r>
          </a:p>
          <a:p>
            <a:r>
              <a:rPr lang="en-US" b="1" dirty="0"/>
              <a:t>let </a:t>
            </a:r>
            <a:r>
              <a:rPr lang="en-US" dirty="0"/>
              <a:t>can only be accessed inside the block in which it is declared</a:t>
            </a:r>
            <a:endParaRPr lang="en-US" b="1" dirty="0"/>
          </a:p>
          <a:p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48B5C65-674B-6D4D-B19E-67ECD28FF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87164"/>
              </p:ext>
            </p:extLst>
          </p:nvPr>
        </p:nvGraphicFramePr>
        <p:xfrm>
          <a:off x="7073503" y="2314376"/>
          <a:ext cx="4877594" cy="822960"/>
        </p:xfrm>
        <a:graphic>
          <a:graphicData uri="http://schemas.openxmlformats.org/drawingml/2006/table">
            <a:tbl>
              <a:tblPr/>
              <a:tblGrid>
                <a:gridCol w="4877594">
                  <a:extLst>
                    <a:ext uri="{9D8B030D-6E8A-4147-A177-3AD203B41FA5}">
                      <a16:colId xmlns:a16="http://schemas.microsoft.com/office/drawing/2014/main" val="34521766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b="0" i="0" dirty="0" err="1">
                          <a:effectLst/>
                          <a:latin typeface="Droid Sans Mono"/>
                        </a:rPr>
                        <a:t>const</a:t>
                      </a:r>
                      <a:r>
                        <a:rPr lang="en-IN" b="0" i="0" dirty="0">
                          <a:effectLst/>
                          <a:latin typeface="Droid Sans Mono"/>
                        </a:rPr>
                        <a:t> PI = 3.14;</a:t>
                      </a:r>
                    </a:p>
                    <a:p>
                      <a:pPr algn="l" rtl="0" fontAlgn="base"/>
                      <a:r>
                        <a:rPr lang="en-IN" b="0" i="0" dirty="0">
                          <a:effectLst/>
                          <a:latin typeface="Droid Sans Mono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IN" b="0" i="0" dirty="0">
                          <a:effectLst/>
                          <a:latin typeface="Droid Sans Mono"/>
                        </a:rPr>
                        <a:t>PI = 12;    </a:t>
                      </a:r>
                      <a:r>
                        <a:rPr lang="en-IN" b="0" i="0" dirty="0">
                          <a:solidFill>
                            <a:srgbClr val="C00000"/>
                          </a:solidFill>
                          <a:effectLst/>
                          <a:latin typeface="Droid Sans Mono"/>
                        </a:rPr>
                        <a:t>// Error: Assignment to </a:t>
                      </a:r>
                      <a:r>
                        <a:rPr lang="en-IN" b="0" i="0" dirty="0" err="1">
                          <a:solidFill>
                            <a:srgbClr val="C00000"/>
                          </a:solidFill>
                          <a:effectLst/>
                          <a:latin typeface="Droid Sans Mono"/>
                        </a:rPr>
                        <a:t>const</a:t>
                      </a:r>
                      <a:r>
                        <a:rPr lang="en-IN" b="0" i="0" dirty="0">
                          <a:solidFill>
                            <a:srgbClr val="C00000"/>
                          </a:solidFill>
                          <a:effectLst/>
                          <a:latin typeface="Droid Sans Mono"/>
                        </a:rPr>
                        <a:t> variable.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104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311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96E7-1019-B64E-8B49-7484894DA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0"/>
            <a:ext cx="10515600" cy="754063"/>
          </a:xfrm>
        </p:spPr>
        <p:txBody>
          <a:bodyPr/>
          <a:lstStyle/>
          <a:p>
            <a:r>
              <a:rPr lang="en-US" dirty="0"/>
              <a:t>Arrays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9847E-B1DC-DA46-A003-2CB0D3AE1856}"/>
              </a:ext>
            </a:extLst>
          </p:cNvPr>
          <p:cNvSpPr txBox="1"/>
          <p:nvPr/>
        </p:nvSpPr>
        <p:spPr>
          <a:xfrm>
            <a:off x="901700" y="914400"/>
            <a:ext cx="5690982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base"/>
            <a:r>
              <a:rPr lang="en-IN" b="1" dirty="0">
                <a:solidFill>
                  <a:srgbClr val="7030A0"/>
                </a:solidFill>
              </a:rPr>
              <a:t>//declaring arrays</a:t>
            </a:r>
          </a:p>
          <a:p>
            <a:pPr fontAlgn="base"/>
            <a:r>
              <a:rPr lang="en-IN" dirty="0"/>
              <a:t>let a1: string[];</a:t>
            </a:r>
          </a:p>
          <a:p>
            <a:pPr fontAlgn="base"/>
            <a:r>
              <a:rPr lang="en-IN" dirty="0"/>
              <a:t>let a2: string[] = [];</a:t>
            </a:r>
          </a:p>
          <a:p>
            <a:pPr fontAlgn="base"/>
            <a:r>
              <a:rPr lang="en-IN" dirty="0"/>
              <a:t>let a3: string[] = new Array();</a:t>
            </a:r>
          </a:p>
          <a:p>
            <a:pPr fontAlgn="base"/>
            <a:r>
              <a:rPr lang="en-IN" dirty="0"/>
              <a:t>let a4: string[] = Array();</a:t>
            </a:r>
          </a:p>
          <a:p>
            <a:pPr fontAlgn="base"/>
            <a:r>
              <a:rPr lang="en-IN" dirty="0"/>
              <a:t>let s1: number[] = [10, 20, 30, 40];   </a:t>
            </a:r>
          </a:p>
          <a:p>
            <a:pPr fontAlgn="base"/>
            <a:r>
              <a:rPr lang="en-IN" dirty="0"/>
              <a:t>let s2: Array&lt;number&gt; = [5, 4, 2, 3];</a:t>
            </a:r>
          </a:p>
          <a:p>
            <a:pPr fontAlgn="base"/>
            <a:endParaRPr lang="en-IN" dirty="0"/>
          </a:p>
          <a:p>
            <a:pPr fontAlgn="base"/>
            <a:r>
              <a:rPr lang="en-IN" b="1" dirty="0">
                <a:solidFill>
                  <a:srgbClr val="7030A0"/>
                </a:solidFill>
              </a:rPr>
              <a:t>// adding new elements</a:t>
            </a:r>
          </a:p>
          <a:p>
            <a:pPr fontAlgn="base"/>
            <a:r>
              <a:rPr lang="en-IN" dirty="0"/>
              <a:t>s1.push( 50 ); </a:t>
            </a:r>
          </a:p>
          <a:p>
            <a:pPr fontAlgn="base"/>
            <a:r>
              <a:rPr lang="en-IN" dirty="0"/>
              <a:t>s1.push(‘</a:t>
            </a:r>
            <a:r>
              <a:rPr lang="en-IN" dirty="0" err="1"/>
              <a:t>xyz</a:t>
            </a:r>
            <a:r>
              <a:rPr lang="en-IN" dirty="0"/>
              <a:t>’); //Error: </a:t>
            </a:r>
            <a:r>
              <a:rPr lang="en-IN" sz="1400" dirty="0"/>
              <a:t>we can’t add string to number array </a:t>
            </a:r>
            <a:endParaRPr lang="en-IN" dirty="0"/>
          </a:p>
          <a:p>
            <a:pPr fontAlgn="base"/>
            <a:r>
              <a:rPr lang="en-IN" dirty="0"/>
              <a:t>  </a:t>
            </a:r>
          </a:p>
          <a:p>
            <a:pPr fontAlgn="base"/>
            <a:r>
              <a:rPr lang="en-IN" b="1" dirty="0">
                <a:solidFill>
                  <a:srgbClr val="7030A0"/>
                </a:solidFill>
              </a:rPr>
              <a:t> //iterate through array</a:t>
            </a:r>
          </a:p>
          <a:p>
            <a:pPr fontAlgn="base"/>
            <a:r>
              <a:rPr lang="en-IN" dirty="0"/>
              <a:t>for (var s of s1) {</a:t>
            </a:r>
          </a:p>
          <a:p>
            <a:pPr fontAlgn="base"/>
            <a:r>
              <a:rPr lang="en-IN" dirty="0"/>
              <a:t>    </a:t>
            </a:r>
            <a:r>
              <a:rPr lang="en-IN" dirty="0" err="1"/>
              <a:t>console.log</a:t>
            </a:r>
            <a:r>
              <a:rPr lang="en-IN" dirty="0"/>
              <a:t>(s);     //Outputs 10 20 30 40</a:t>
            </a:r>
          </a:p>
          <a:p>
            <a:pPr fontAlgn="base"/>
            <a:r>
              <a:rPr lang="en-IN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D2E28-50C5-E343-A20B-BA59DA331CEF}"/>
              </a:ext>
            </a:extLst>
          </p:cNvPr>
          <p:cNvSpPr txBox="1"/>
          <p:nvPr/>
        </p:nvSpPr>
        <p:spPr>
          <a:xfrm>
            <a:off x="7200900" y="1092200"/>
            <a:ext cx="4775666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base"/>
            <a:r>
              <a:rPr lang="en-IN" b="1" dirty="0">
                <a:solidFill>
                  <a:srgbClr val="7030A0"/>
                </a:solidFill>
              </a:rPr>
              <a:t>//clone array</a:t>
            </a:r>
          </a:p>
          <a:p>
            <a:pPr fontAlgn="base"/>
            <a:r>
              <a:rPr lang="en-IN" dirty="0"/>
              <a:t>let cs2 = [...s2];</a:t>
            </a:r>
          </a:p>
          <a:p>
            <a:pPr fontAlgn="base"/>
            <a:r>
              <a:rPr lang="en-IN" dirty="0"/>
              <a:t>s2.push(1);</a:t>
            </a:r>
          </a:p>
          <a:p>
            <a:pPr fontAlgn="base"/>
            <a:r>
              <a:rPr lang="en-IN" dirty="0" err="1"/>
              <a:t>console.log</a:t>
            </a:r>
            <a:r>
              <a:rPr lang="en-IN" dirty="0"/>
              <a:t>(s2);</a:t>
            </a:r>
          </a:p>
          <a:p>
            <a:pPr fontAlgn="base"/>
            <a:r>
              <a:rPr lang="en-IN" dirty="0" err="1"/>
              <a:t>console.log</a:t>
            </a:r>
            <a:r>
              <a:rPr lang="en-IN" dirty="0"/>
              <a:t>(cs2);</a:t>
            </a:r>
          </a:p>
          <a:p>
            <a:pPr fontAlgn="base"/>
            <a:endParaRPr lang="en-IN" dirty="0"/>
          </a:p>
          <a:p>
            <a:pPr fontAlgn="base"/>
            <a:r>
              <a:rPr lang="en-IN" b="1" dirty="0">
                <a:solidFill>
                  <a:srgbClr val="7030A0"/>
                </a:solidFill>
              </a:rPr>
              <a:t>//add new values to array while cloning</a:t>
            </a:r>
          </a:p>
          <a:p>
            <a:pPr fontAlgn="base"/>
            <a:r>
              <a:rPr lang="en-IN" dirty="0"/>
              <a:t>let cs3 = [...s2, 7, 8]; </a:t>
            </a:r>
          </a:p>
          <a:p>
            <a:pPr fontAlgn="base"/>
            <a:r>
              <a:rPr lang="en-IN" dirty="0" err="1"/>
              <a:t>console.log</a:t>
            </a:r>
            <a:r>
              <a:rPr lang="en-IN" dirty="0"/>
              <a:t>(s2);</a:t>
            </a:r>
          </a:p>
          <a:p>
            <a:pPr fontAlgn="base"/>
            <a:r>
              <a:rPr lang="en-IN" dirty="0" err="1"/>
              <a:t>console.log</a:t>
            </a:r>
            <a:r>
              <a:rPr lang="en-IN" dirty="0"/>
              <a:t>(cs3);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//merge arrays</a:t>
            </a:r>
          </a:p>
          <a:p>
            <a:pPr fontAlgn="base"/>
            <a:r>
              <a:rPr lang="en-IN" dirty="0"/>
              <a:t>let </a:t>
            </a:r>
            <a:r>
              <a:rPr lang="en-IN" dirty="0" err="1"/>
              <a:t>ms</a:t>
            </a:r>
            <a:r>
              <a:rPr lang="en-IN" dirty="0"/>
              <a:t> = [...s1, ...s2];</a:t>
            </a:r>
          </a:p>
          <a:p>
            <a:pPr fontAlgn="base"/>
            <a:r>
              <a:rPr lang="en-IN" dirty="0" err="1"/>
              <a:t>console.log</a:t>
            </a:r>
            <a:r>
              <a:rPr lang="en-IN" dirty="0"/>
              <a:t>(</a:t>
            </a:r>
            <a:r>
              <a:rPr lang="en-IN" dirty="0" err="1"/>
              <a:t>ms</a:t>
            </a:r>
            <a:r>
              <a:rPr lang="en-IN" dirty="0"/>
              <a:t>);   //[ 10, 20, 30, 40, 50, 60 ]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05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A655-AE02-D94F-8E60-5041CF03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2700"/>
            <a:ext cx="5174312" cy="574675"/>
          </a:xfrm>
        </p:spPr>
        <p:txBody>
          <a:bodyPr>
            <a:normAutofit fontScale="90000"/>
          </a:bodyPr>
          <a:lstStyle/>
          <a:p>
            <a:r>
              <a:rPr lang="en-IN" dirty="0"/>
              <a:t>Map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96F61-596E-0940-9CAD-7D93ACE1B6D0}"/>
              </a:ext>
            </a:extLst>
          </p:cNvPr>
          <p:cNvSpPr txBox="1"/>
          <p:nvPr/>
        </p:nvSpPr>
        <p:spPr>
          <a:xfrm>
            <a:off x="843611" y="815975"/>
            <a:ext cx="5054601" cy="60016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//declaration</a:t>
            </a:r>
          </a:p>
          <a:p>
            <a:r>
              <a:rPr lang="en-IN" sz="1600" dirty="0"/>
              <a:t>let m1 = new Map();</a:t>
            </a:r>
          </a:p>
          <a:p>
            <a:endParaRPr lang="en-IN" sz="1600" dirty="0"/>
          </a:p>
          <a:p>
            <a:r>
              <a:rPr lang="en-IN" sz="1600" b="1" dirty="0">
                <a:solidFill>
                  <a:srgbClr val="7030A0"/>
                </a:solidFill>
              </a:rPr>
              <a:t>//declare with initial values</a:t>
            </a:r>
          </a:p>
          <a:p>
            <a:pPr fontAlgn="base"/>
            <a:r>
              <a:rPr lang="en-IN" sz="1600" dirty="0"/>
              <a:t>let m2 = new Map([</a:t>
            </a:r>
          </a:p>
          <a:p>
            <a:pPr fontAlgn="base"/>
            <a:r>
              <a:rPr lang="en-IN" sz="1600" dirty="0"/>
              <a:t>        [”k1", ”v1"],</a:t>
            </a:r>
          </a:p>
          <a:p>
            <a:pPr fontAlgn="base"/>
            <a:r>
              <a:rPr lang="en-IN" sz="1600" dirty="0"/>
              <a:t>        [”k2", ”v2"]</a:t>
            </a:r>
          </a:p>
          <a:p>
            <a:pPr fontAlgn="base"/>
            <a:r>
              <a:rPr lang="en-IN" sz="1600" dirty="0"/>
              <a:t>]); </a:t>
            </a:r>
          </a:p>
          <a:p>
            <a:pPr fontAlgn="base"/>
            <a:endParaRPr lang="en-IN" sz="1600" dirty="0"/>
          </a:p>
          <a:p>
            <a:pPr fontAlgn="base"/>
            <a:r>
              <a:rPr lang="en-IN" sz="1600" b="1" dirty="0">
                <a:solidFill>
                  <a:srgbClr val="7030A0"/>
                </a:solidFill>
              </a:rPr>
              <a:t>//Iterate over map keys</a:t>
            </a:r>
          </a:p>
          <a:p>
            <a:pPr fontAlgn="base"/>
            <a:r>
              <a:rPr lang="en-IN" sz="1600" dirty="0"/>
              <a:t>for (let key of m2.keys()) {</a:t>
            </a:r>
          </a:p>
          <a:p>
            <a:pPr fontAlgn="base"/>
            <a:r>
              <a:rPr lang="en-IN" sz="1600" dirty="0"/>
              <a:t>    </a:t>
            </a:r>
            <a:r>
              <a:rPr lang="en-IN" sz="1600" dirty="0" err="1"/>
              <a:t>console.log</a:t>
            </a:r>
            <a:r>
              <a:rPr lang="en-IN" sz="1600" dirty="0"/>
              <a:t>(key);            //k1, k2</a:t>
            </a:r>
          </a:p>
          <a:p>
            <a:pPr fontAlgn="base"/>
            <a:r>
              <a:rPr lang="en-IN" sz="1600" dirty="0"/>
              <a:t>}</a:t>
            </a:r>
          </a:p>
          <a:p>
            <a:pPr fontAlgn="base"/>
            <a:endParaRPr lang="en-IN" sz="1600" dirty="0"/>
          </a:p>
          <a:p>
            <a:pPr fontAlgn="base"/>
            <a:r>
              <a:rPr lang="en-IN" sz="1600" b="1" dirty="0">
                <a:solidFill>
                  <a:srgbClr val="7030A0"/>
                </a:solidFill>
              </a:rPr>
              <a:t>//Iterate over map values</a:t>
            </a:r>
          </a:p>
          <a:p>
            <a:pPr fontAlgn="base"/>
            <a:r>
              <a:rPr lang="en-IN" sz="1600" dirty="0"/>
              <a:t>for (let value of m2.values()) {</a:t>
            </a:r>
          </a:p>
          <a:p>
            <a:pPr fontAlgn="base"/>
            <a:r>
              <a:rPr lang="en-IN" sz="1600" dirty="0"/>
              <a:t>    </a:t>
            </a:r>
            <a:r>
              <a:rPr lang="en-IN" sz="1600" dirty="0" err="1"/>
              <a:t>console.log</a:t>
            </a:r>
            <a:r>
              <a:rPr lang="en-IN" sz="1600" dirty="0"/>
              <a:t>(value);        //v1, v2</a:t>
            </a:r>
          </a:p>
          <a:p>
            <a:pPr fontAlgn="base"/>
            <a:r>
              <a:rPr lang="en-IN" sz="1600" dirty="0"/>
              <a:t>}</a:t>
            </a:r>
          </a:p>
          <a:p>
            <a:pPr fontAlgn="base"/>
            <a:endParaRPr lang="en-IN" sz="1600" dirty="0"/>
          </a:p>
          <a:p>
            <a:pPr fontAlgn="base"/>
            <a:r>
              <a:rPr lang="en-IN" sz="1600" b="1" dirty="0">
                <a:solidFill>
                  <a:srgbClr val="7030A0"/>
                </a:solidFill>
              </a:rPr>
              <a:t>//Iterate over map entries</a:t>
            </a:r>
          </a:p>
          <a:p>
            <a:pPr fontAlgn="base"/>
            <a:r>
              <a:rPr lang="en-IN" sz="1600" dirty="0"/>
              <a:t>for (let entry of m2.entries()) {</a:t>
            </a:r>
          </a:p>
          <a:p>
            <a:pPr fontAlgn="base"/>
            <a:r>
              <a:rPr lang="en-IN" sz="1600" dirty="0"/>
              <a:t>    </a:t>
            </a:r>
            <a:r>
              <a:rPr lang="en-IN" sz="1600" dirty="0" err="1"/>
              <a:t>console.log</a:t>
            </a:r>
            <a:r>
              <a:rPr lang="en-IN" sz="1600" dirty="0"/>
              <a:t>(entry[0], entry[1]);    //k1 v1 k2 v2</a:t>
            </a:r>
          </a:p>
          <a:p>
            <a:pPr fontAlgn="base"/>
            <a:r>
              <a:rPr lang="en-IN" sz="1600" dirty="0"/>
              <a:t>}</a:t>
            </a:r>
          </a:p>
          <a:p>
            <a:pPr fontAlgn="base"/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AFDA9-786A-8141-8BC3-90144B43B253}"/>
              </a:ext>
            </a:extLst>
          </p:cNvPr>
          <p:cNvSpPr txBox="1"/>
          <p:nvPr/>
        </p:nvSpPr>
        <p:spPr>
          <a:xfrm>
            <a:off x="6489700" y="815975"/>
            <a:ext cx="5194300" cy="60016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n-IN" sz="1600" dirty="0">
                <a:solidFill>
                  <a:srgbClr val="7030A0"/>
                </a:solidFill>
              </a:rPr>
              <a:t>//</a:t>
            </a:r>
            <a:r>
              <a:rPr lang="en-US" sz="1600" b="1" dirty="0">
                <a:solidFill>
                  <a:srgbClr val="7030A0"/>
                </a:solidFill>
              </a:rPr>
              <a:t>Methods to access map elements</a:t>
            </a:r>
          </a:p>
          <a:p>
            <a:pPr fontAlgn="base"/>
            <a:r>
              <a:rPr lang="en-IN" sz="1600" dirty="0"/>
              <a:t>let m4 = new Map();</a:t>
            </a:r>
          </a:p>
          <a:p>
            <a:pPr fontAlgn="base"/>
            <a:r>
              <a:rPr lang="en-IN" sz="1600" dirty="0"/>
              <a:t> </a:t>
            </a:r>
          </a:p>
          <a:p>
            <a:pPr fontAlgn="base"/>
            <a:r>
              <a:rPr lang="en-IN" sz="1600" b="1" dirty="0">
                <a:solidFill>
                  <a:srgbClr val="7030A0"/>
                </a:solidFill>
              </a:rPr>
              <a:t>//Add entries in Map </a:t>
            </a:r>
          </a:p>
          <a:p>
            <a:pPr fontAlgn="base"/>
            <a:r>
              <a:rPr lang="en-IN" sz="1600" dirty="0"/>
              <a:t>m4.set("Raj", 35);</a:t>
            </a:r>
          </a:p>
          <a:p>
            <a:pPr fontAlgn="base"/>
            <a:r>
              <a:rPr lang="en-IN" sz="1600" dirty="0"/>
              <a:t>m4.set("John", 40);</a:t>
            </a:r>
          </a:p>
          <a:p>
            <a:pPr fontAlgn="base"/>
            <a:r>
              <a:rPr lang="en-IN" sz="1600" dirty="0"/>
              <a:t> </a:t>
            </a:r>
          </a:p>
          <a:p>
            <a:pPr fontAlgn="base"/>
            <a:r>
              <a:rPr lang="en-IN" sz="1600" b="1" dirty="0">
                <a:solidFill>
                  <a:srgbClr val="7030A0"/>
                </a:solidFill>
              </a:rPr>
              <a:t>//Get entries</a:t>
            </a:r>
          </a:p>
          <a:p>
            <a:pPr fontAlgn="base"/>
            <a:r>
              <a:rPr lang="en-IN" sz="1600" dirty="0"/>
              <a:t>m4.get("John");     //40</a:t>
            </a:r>
          </a:p>
          <a:p>
            <a:pPr fontAlgn="base"/>
            <a:r>
              <a:rPr lang="en-IN" sz="1600" dirty="0"/>
              <a:t> </a:t>
            </a:r>
          </a:p>
          <a:p>
            <a:pPr fontAlgn="base"/>
            <a:r>
              <a:rPr lang="en-IN" sz="1600" b="1" dirty="0">
                <a:solidFill>
                  <a:srgbClr val="7030A0"/>
                </a:solidFill>
              </a:rPr>
              <a:t>//Check entry is present or not</a:t>
            </a:r>
          </a:p>
          <a:p>
            <a:pPr fontAlgn="base"/>
            <a:r>
              <a:rPr lang="en-IN" sz="1600" dirty="0"/>
              <a:t>m4.has(”Raj");       //true</a:t>
            </a:r>
          </a:p>
          <a:p>
            <a:pPr fontAlgn="base"/>
            <a:r>
              <a:rPr lang="en-IN" sz="1600" dirty="0"/>
              <a:t> </a:t>
            </a:r>
          </a:p>
          <a:p>
            <a:pPr fontAlgn="base"/>
            <a:r>
              <a:rPr lang="en-IN" sz="1600" b="1" dirty="0">
                <a:solidFill>
                  <a:srgbClr val="7030A0"/>
                </a:solidFill>
              </a:rPr>
              <a:t>//Size of Map with </a:t>
            </a:r>
          </a:p>
          <a:p>
            <a:pPr fontAlgn="base"/>
            <a:r>
              <a:rPr lang="en-IN" sz="1600" dirty="0"/>
              <a:t>m4.size;                //2</a:t>
            </a:r>
          </a:p>
          <a:p>
            <a:pPr fontAlgn="base"/>
            <a:r>
              <a:rPr lang="en-IN" sz="1600" dirty="0"/>
              <a:t> </a:t>
            </a:r>
          </a:p>
          <a:p>
            <a:pPr fontAlgn="base"/>
            <a:r>
              <a:rPr lang="en-IN" sz="1600" b="1" dirty="0">
                <a:solidFill>
                  <a:srgbClr val="7030A0"/>
                </a:solidFill>
              </a:rPr>
              <a:t>//Delete an entry</a:t>
            </a:r>
          </a:p>
          <a:p>
            <a:pPr fontAlgn="base"/>
            <a:r>
              <a:rPr lang="en-IN" sz="1600" dirty="0"/>
              <a:t>m4.delete(”Raj");    // true</a:t>
            </a:r>
          </a:p>
          <a:p>
            <a:pPr fontAlgn="base"/>
            <a:r>
              <a:rPr lang="en-IN" sz="1600" dirty="0"/>
              <a:t> </a:t>
            </a:r>
          </a:p>
          <a:p>
            <a:pPr fontAlgn="base"/>
            <a:r>
              <a:rPr lang="en-IN" sz="1600" b="1" dirty="0">
                <a:solidFill>
                  <a:srgbClr val="7030A0"/>
                </a:solidFill>
              </a:rPr>
              <a:t>//Clear all entries</a:t>
            </a:r>
          </a:p>
          <a:p>
            <a:pPr fontAlgn="base"/>
            <a:r>
              <a:rPr lang="en-IN" sz="1600" dirty="0"/>
              <a:t>m4.clear(); </a:t>
            </a:r>
          </a:p>
          <a:p>
            <a:pPr fontAlgn="base"/>
            <a:endParaRPr lang="en-IN" sz="1600" dirty="0"/>
          </a:p>
          <a:p>
            <a:pPr fontAlgn="base"/>
            <a:endParaRPr lang="en-IN" sz="1600" dirty="0"/>
          </a:p>
          <a:p>
            <a:pPr fontAlgn="base"/>
            <a:r>
              <a:rPr lang="en-IN" sz="1600" dirty="0"/>
              <a:t>         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14109-95DA-FE4A-B583-5205E68B6457}"/>
              </a:ext>
            </a:extLst>
          </p:cNvPr>
          <p:cNvSpPr txBox="1"/>
          <p:nvPr/>
        </p:nvSpPr>
        <p:spPr>
          <a:xfrm>
            <a:off x="2037860" y="193844"/>
            <a:ext cx="3860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A Map allows us store key-value pairs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91A76E-E26B-DA4A-8459-4F9AA80D5CD9}"/>
              </a:ext>
            </a:extLst>
          </p:cNvPr>
          <p:cNvSpPr txBox="1"/>
          <p:nvPr/>
        </p:nvSpPr>
        <p:spPr>
          <a:xfrm>
            <a:off x="6497515" y="334108"/>
            <a:ext cx="5292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Map is introduced in latest versions so use lib above 2015, Use below:</a:t>
            </a:r>
          </a:p>
          <a:p>
            <a:r>
              <a:rPr lang="en-US" sz="1100" dirty="0" err="1">
                <a:solidFill>
                  <a:srgbClr val="C00000"/>
                </a:solidFill>
                <a:highlight>
                  <a:srgbClr val="FFFF00"/>
                </a:highlight>
              </a:rPr>
              <a:t>tsc</a:t>
            </a:r>
            <a:r>
              <a:rPr lang="en-US" sz="1100" dirty="0">
                <a:highlight>
                  <a:srgbClr val="FFFF00"/>
                </a:highlight>
              </a:rPr>
              <a:t> </a:t>
            </a:r>
            <a:r>
              <a:rPr lang="en-US" sz="1100" b="1" dirty="0">
                <a:highlight>
                  <a:srgbClr val="FFFF00"/>
                </a:highlight>
              </a:rPr>
              <a:t>--lib dom,es2018 </a:t>
            </a:r>
            <a:r>
              <a:rPr lang="en-US" sz="1100" dirty="0" err="1">
                <a:solidFill>
                  <a:srgbClr val="0070C0"/>
                </a:solidFill>
                <a:highlight>
                  <a:srgbClr val="FFFF00"/>
                </a:highlight>
              </a:rPr>
              <a:t>app</a:t>
            </a:r>
            <a:r>
              <a:rPr lang="en-US" sz="1100" dirty="0" err="1">
                <a:highlight>
                  <a:srgbClr val="FFFF00"/>
                </a:highlight>
              </a:rPr>
              <a:t>.</a:t>
            </a:r>
            <a:r>
              <a:rPr lang="en-US" sz="1100" dirty="0" err="1">
                <a:solidFill>
                  <a:srgbClr val="0070C0"/>
                </a:solidFill>
                <a:highlight>
                  <a:srgbClr val="FFFF00"/>
                </a:highlight>
              </a:rPr>
              <a:t>ts</a:t>
            </a:r>
            <a:endParaRPr lang="en-US" sz="1100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56017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933E-4C28-A64D-A963-6BFDBDF3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776288"/>
          </a:xfrm>
        </p:spPr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2D2FC-DCF5-CD46-9684-268C71ABBA2F}"/>
              </a:ext>
            </a:extLst>
          </p:cNvPr>
          <p:cNvSpPr txBox="1"/>
          <p:nvPr/>
        </p:nvSpPr>
        <p:spPr>
          <a:xfrm>
            <a:off x="1752600" y="203478"/>
            <a:ext cx="494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It allows you store distinct values into a List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14E7A-CC25-6146-BF6D-C7AFFB3E8E15}"/>
              </a:ext>
            </a:extLst>
          </p:cNvPr>
          <p:cNvSpPr txBox="1"/>
          <p:nvPr/>
        </p:nvSpPr>
        <p:spPr>
          <a:xfrm>
            <a:off x="927100" y="812800"/>
            <a:ext cx="4470400" cy="51090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7030A0"/>
                </a:solidFill>
              </a:rPr>
              <a:t>//declaration</a:t>
            </a:r>
          </a:p>
          <a:p>
            <a:r>
              <a:rPr lang="en-IN" sz="1600" dirty="0"/>
              <a:t>let s1 = new Set();</a:t>
            </a:r>
          </a:p>
          <a:p>
            <a:endParaRPr lang="en-IN" sz="1600" dirty="0"/>
          </a:p>
          <a:p>
            <a:r>
              <a:rPr lang="en-IN" sz="1600" b="1" dirty="0">
                <a:solidFill>
                  <a:srgbClr val="7030A0"/>
                </a:solidFill>
              </a:rPr>
              <a:t>//Add values</a:t>
            </a:r>
          </a:p>
          <a:p>
            <a:pPr fontAlgn="base"/>
            <a:r>
              <a:rPr lang="en-IN" sz="1600" dirty="0"/>
              <a:t>s1.add(1).add(2).add(3).add(4);</a:t>
            </a:r>
          </a:p>
          <a:p>
            <a:pPr fontAlgn="base"/>
            <a:r>
              <a:rPr lang="en-IN" sz="1400" dirty="0">
                <a:solidFill>
                  <a:srgbClr val="7030A0"/>
                </a:solidFill>
              </a:rPr>
              <a:t>//Chaining of add() method is allowed</a:t>
            </a:r>
          </a:p>
          <a:p>
            <a:pPr fontAlgn="base"/>
            <a:endParaRPr lang="en-IN" sz="1600" dirty="0"/>
          </a:p>
          <a:p>
            <a:pPr fontAlgn="base"/>
            <a:r>
              <a:rPr lang="en-IN" sz="1600" b="1" dirty="0">
                <a:solidFill>
                  <a:srgbClr val="7030A0"/>
                </a:solidFill>
              </a:rPr>
              <a:t>//Iterate over set entries</a:t>
            </a:r>
          </a:p>
          <a:p>
            <a:pPr fontAlgn="base"/>
            <a:r>
              <a:rPr lang="en-IN" sz="1600" dirty="0"/>
              <a:t>for (let </a:t>
            </a:r>
            <a:r>
              <a:rPr lang="en-IN" sz="1600" dirty="0" err="1"/>
              <a:t>i</a:t>
            </a:r>
            <a:r>
              <a:rPr lang="en-IN" sz="1600" dirty="0"/>
              <a:t> of s1) {</a:t>
            </a:r>
          </a:p>
          <a:p>
            <a:pPr fontAlgn="base"/>
            <a:r>
              <a:rPr lang="en-IN" sz="1600" dirty="0"/>
              <a:t>    </a:t>
            </a:r>
            <a:r>
              <a:rPr lang="en-IN" sz="1600" dirty="0" err="1"/>
              <a:t>console.log</a:t>
            </a:r>
            <a:r>
              <a:rPr lang="en-IN" sz="1600" dirty="0"/>
              <a:t>(</a:t>
            </a:r>
            <a:r>
              <a:rPr lang="en-IN" sz="1600" dirty="0" err="1"/>
              <a:t>i</a:t>
            </a:r>
            <a:r>
              <a:rPr lang="en-IN" sz="1600" dirty="0"/>
              <a:t>);     //1 2 3 4</a:t>
            </a:r>
          </a:p>
          <a:p>
            <a:pPr fontAlgn="base"/>
            <a:r>
              <a:rPr lang="en-IN" sz="1600" dirty="0"/>
              <a:t>}</a:t>
            </a:r>
          </a:p>
          <a:p>
            <a:pPr fontAlgn="base"/>
            <a:r>
              <a:rPr lang="en-IN" sz="1600" dirty="0"/>
              <a:t> </a:t>
            </a:r>
          </a:p>
          <a:p>
            <a:pPr fontAlgn="base"/>
            <a:r>
              <a:rPr lang="en-IN" sz="1600" b="1" dirty="0">
                <a:solidFill>
                  <a:srgbClr val="7030A0"/>
                </a:solidFill>
              </a:rPr>
              <a:t>// Iterate set entries with </a:t>
            </a:r>
            <a:r>
              <a:rPr lang="en-IN" sz="1600" b="1" dirty="0" err="1">
                <a:solidFill>
                  <a:srgbClr val="7030A0"/>
                </a:solidFill>
              </a:rPr>
              <a:t>forEach</a:t>
            </a:r>
            <a:endParaRPr lang="en-IN" sz="1600" b="1" dirty="0">
              <a:solidFill>
                <a:srgbClr val="7030A0"/>
              </a:solidFill>
            </a:endParaRPr>
          </a:p>
          <a:p>
            <a:pPr fontAlgn="base"/>
            <a:r>
              <a:rPr lang="en-IN" sz="1600" dirty="0"/>
              <a:t>s1.forEach(function(value) {</a:t>
            </a:r>
          </a:p>
          <a:p>
            <a:pPr fontAlgn="base"/>
            <a:r>
              <a:rPr lang="en-IN" sz="1600" dirty="0"/>
              <a:t>  </a:t>
            </a:r>
            <a:r>
              <a:rPr lang="en-IN" sz="1600" dirty="0" err="1"/>
              <a:t>console.log</a:t>
            </a:r>
            <a:r>
              <a:rPr lang="en-IN" sz="1600" dirty="0"/>
              <a:t>(value);               //1 2 3 4</a:t>
            </a:r>
          </a:p>
          <a:p>
            <a:pPr fontAlgn="base"/>
            <a:r>
              <a:rPr lang="en-IN" sz="1600" dirty="0"/>
              <a:t>});</a:t>
            </a:r>
          </a:p>
          <a:p>
            <a:pPr fontAlgn="base"/>
            <a:endParaRPr lang="en-IN" dirty="0"/>
          </a:p>
          <a:p>
            <a:pPr fontAlgn="base"/>
            <a:endParaRPr lang="en-I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AD37C-2EC3-B941-9A72-0FDEDCA60A7C}"/>
              </a:ext>
            </a:extLst>
          </p:cNvPr>
          <p:cNvSpPr txBox="1"/>
          <p:nvPr/>
        </p:nvSpPr>
        <p:spPr>
          <a:xfrm>
            <a:off x="990600" y="1943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B5AA1-C44F-CF4A-84EB-FF83AFBCDA14}"/>
              </a:ext>
            </a:extLst>
          </p:cNvPr>
          <p:cNvSpPr txBox="1"/>
          <p:nvPr/>
        </p:nvSpPr>
        <p:spPr>
          <a:xfrm>
            <a:off x="6210300" y="803554"/>
            <a:ext cx="4525598" cy="50167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base"/>
            <a:r>
              <a:rPr lang="en-IN" sz="1600" dirty="0"/>
              <a:t>let </a:t>
            </a:r>
            <a:r>
              <a:rPr lang="en-IN" sz="1600" dirty="0" err="1"/>
              <a:t>diceEntries</a:t>
            </a:r>
            <a:r>
              <a:rPr lang="en-IN" sz="1600" dirty="0"/>
              <a:t> = new Set();</a:t>
            </a:r>
          </a:p>
          <a:p>
            <a:pPr fontAlgn="base"/>
            <a:r>
              <a:rPr lang="en-IN" sz="1600" dirty="0"/>
              <a:t> </a:t>
            </a:r>
          </a:p>
          <a:p>
            <a:pPr fontAlgn="base"/>
            <a:r>
              <a:rPr lang="en-IN" sz="1600" b="1" dirty="0">
                <a:solidFill>
                  <a:srgbClr val="7030A0"/>
                </a:solidFill>
              </a:rPr>
              <a:t>//Add Values</a:t>
            </a:r>
          </a:p>
          <a:p>
            <a:pPr fontAlgn="base"/>
            <a:r>
              <a:rPr lang="en-IN" sz="1600" dirty="0" err="1"/>
              <a:t>diceEntries.add</a:t>
            </a:r>
            <a:r>
              <a:rPr lang="en-IN" sz="1600" dirty="0"/>
              <a:t>(1);</a:t>
            </a:r>
          </a:p>
          <a:p>
            <a:pPr fontAlgn="base"/>
            <a:r>
              <a:rPr lang="en-IN" sz="1600" dirty="0" err="1"/>
              <a:t>diceEntries.add</a:t>
            </a:r>
            <a:r>
              <a:rPr lang="en-IN" sz="1600" dirty="0"/>
              <a:t>(2);</a:t>
            </a:r>
          </a:p>
          <a:p>
            <a:pPr fontAlgn="base"/>
            <a:r>
              <a:rPr lang="en-IN" sz="1600" dirty="0" err="1"/>
              <a:t>diceEntries.add</a:t>
            </a:r>
            <a:r>
              <a:rPr lang="en-IN" sz="1600" dirty="0"/>
              <a:t>(3).add(4);  </a:t>
            </a:r>
          </a:p>
          <a:p>
            <a:pPr fontAlgn="base"/>
            <a:r>
              <a:rPr lang="en-IN" sz="1600" dirty="0"/>
              <a:t> </a:t>
            </a:r>
          </a:p>
          <a:p>
            <a:pPr fontAlgn="base"/>
            <a:r>
              <a:rPr lang="en-IN" sz="1600" b="1" dirty="0">
                <a:solidFill>
                  <a:srgbClr val="7030A0"/>
                </a:solidFill>
              </a:rPr>
              <a:t>//Check value is present or not</a:t>
            </a:r>
          </a:p>
          <a:p>
            <a:pPr fontAlgn="base"/>
            <a:r>
              <a:rPr lang="en-IN" sz="1600" dirty="0" err="1"/>
              <a:t>diceEntries.has</a:t>
            </a:r>
            <a:r>
              <a:rPr lang="en-IN" sz="1600" dirty="0"/>
              <a:t>(1);                 //true</a:t>
            </a:r>
          </a:p>
          <a:p>
            <a:pPr fontAlgn="base"/>
            <a:r>
              <a:rPr lang="en-IN" sz="1600" dirty="0" err="1"/>
              <a:t>diceEntries.has</a:t>
            </a:r>
            <a:r>
              <a:rPr lang="en-IN" sz="1600" dirty="0"/>
              <a:t>(10);                //false</a:t>
            </a:r>
          </a:p>
          <a:p>
            <a:pPr fontAlgn="base"/>
            <a:r>
              <a:rPr lang="en-IN" sz="1600" dirty="0"/>
              <a:t> </a:t>
            </a:r>
          </a:p>
          <a:p>
            <a:pPr fontAlgn="base"/>
            <a:r>
              <a:rPr lang="en-IN" sz="1600" b="1" dirty="0">
                <a:solidFill>
                  <a:srgbClr val="7030A0"/>
                </a:solidFill>
              </a:rPr>
              <a:t>//Size of Set </a:t>
            </a:r>
          </a:p>
          <a:p>
            <a:pPr fontAlgn="base"/>
            <a:r>
              <a:rPr lang="en-IN" sz="1600" dirty="0" err="1"/>
              <a:t>diceEntries.size</a:t>
            </a:r>
            <a:r>
              <a:rPr lang="en-IN" sz="1600" dirty="0"/>
              <a:t>;                   //6</a:t>
            </a:r>
          </a:p>
          <a:p>
            <a:pPr fontAlgn="base"/>
            <a:r>
              <a:rPr lang="en-IN" sz="1600" dirty="0"/>
              <a:t> </a:t>
            </a:r>
          </a:p>
          <a:p>
            <a:pPr fontAlgn="base"/>
            <a:r>
              <a:rPr lang="en-IN" sz="1600" b="1" dirty="0">
                <a:solidFill>
                  <a:srgbClr val="7030A0"/>
                </a:solidFill>
              </a:rPr>
              <a:t>//Delete a value from set</a:t>
            </a:r>
          </a:p>
          <a:p>
            <a:pPr fontAlgn="base"/>
            <a:r>
              <a:rPr lang="en-IN" sz="1600" dirty="0" err="1"/>
              <a:t>diceEntries.delete</a:t>
            </a:r>
            <a:r>
              <a:rPr lang="en-IN" sz="1600" dirty="0"/>
              <a:t>(6);              // true</a:t>
            </a:r>
          </a:p>
          <a:p>
            <a:pPr fontAlgn="base"/>
            <a:r>
              <a:rPr lang="en-IN" sz="1600" dirty="0"/>
              <a:t> </a:t>
            </a:r>
          </a:p>
          <a:p>
            <a:pPr fontAlgn="base"/>
            <a:r>
              <a:rPr lang="en-IN" sz="1600" b="1" dirty="0">
                <a:solidFill>
                  <a:srgbClr val="7030A0"/>
                </a:solidFill>
              </a:rPr>
              <a:t>//Clear whole Set</a:t>
            </a:r>
          </a:p>
          <a:p>
            <a:pPr fontAlgn="base"/>
            <a:r>
              <a:rPr lang="en-IN" sz="1600" dirty="0" err="1"/>
              <a:t>diceEntries.clear</a:t>
            </a:r>
            <a:r>
              <a:rPr lang="en-IN" sz="1600" dirty="0"/>
              <a:t>();                //Clear all entries</a:t>
            </a:r>
          </a:p>
          <a:p>
            <a:pPr fontAlgn="base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3432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AF40E-A391-5D49-A773-2875B46C8F06}"/>
              </a:ext>
            </a:extLst>
          </p:cNvPr>
          <p:cNvSpPr txBox="1"/>
          <p:nvPr/>
        </p:nvSpPr>
        <p:spPr>
          <a:xfrm>
            <a:off x="-526566" y="-93671"/>
            <a:ext cx="5123711" cy="194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TypeScript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CED69D-3AC9-0641-B9C7-9F21CFD5E1A3}"/>
              </a:ext>
            </a:extLst>
          </p:cNvPr>
          <p:cNvSpPr txBox="1"/>
          <p:nvPr/>
        </p:nvSpPr>
        <p:spPr>
          <a:xfrm>
            <a:off x="410184" y="1843786"/>
            <a:ext cx="405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Angular framework itself is built on typescript</a:t>
            </a:r>
          </a:p>
        </p:txBody>
      </p:sp>
      <p:graphicFrame>
        <p:nvGraphicFramePr>
          <p:cNvPr id="21" name="TextBox 17">
            <a:extLst>
              <a:ext uri="{FF2B5EF4-FFF2-40B4-BE49-F238E27FC236}">
                <a16:creationId xmlns:a16="http://schemas.microsoft.com/office/drawing/2014/main" id="{EC870D93-F98D-4E0F-8B3C-52529650C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03689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8720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07B1-E7AA-1C44-920A-8B13A362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EB52B-1BBA-0A49-AED3-AAB445B6ECF7}"/>
              </a:ext>
            </a:extLst>
          </p:cNvPr>
          <p:cNvSpPr txBox="1"/>
          <p:nvPr/>
        </p:nvSpPr>
        <p:spPr>
          <a:xfrm>
            <a:off x="1104900" y="1981772"/>
            <a:ext cx="8327921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base"/>
            <a:r>
              <a:rPr lang="en-IN" dirty="0"/>
              <a:t>function </a:t>
            </a:r>
            <a:r>
              <a:rPr lang="en-IN" dirty="0" err="1"/>
              <a:t>throwBack</a:t>
            </a:r>
            <a:r>
              <a:rPr lang="en-IN" dirty="0"/>
              <a:t>&lt;T&gt;(</a:t>
            </a:r>
            <a:r>
              <a:rPr lang="en-IN" dirty="0" err="1"/>
              <a:t>arg</a:t>
            </a:r>
            <a:r>
              <a:rPr lang="en-IN" dirty="0"/>
              <a:t>: T): T {    //Function return the parameter as it is</a:t>
            </a:r>
          </a:p>
          <a:p>
            <a:pPr fontAlgn="base"/>
            <a:r>
              <a:rPr lang="en-IN" dirty="0"/>
              <a:t>    return </a:t>
            </a:r>
            <a:r>
              <a:rPr lang="en-IN" dirty="0" err="1"/>
              <a:t>arg</a:t>
            </a:r>
            <a:r>
              <a:rPr lang="en-IN" dirty="0"/>
              <a:t>;</a:t>
            </a:r>
          </a:p>
          <a:p>
            <a:pPr fontAlgn="base"/>
            <a:r>
              <a:rPr lang="en-IN" dirty="0"/>
              <a:t>}</a:t>
            </a:r>
          </a:p>
          <a:p>
            <a:pPr fontAlgn="base"/>
            <a:r>
              <a:rPr lang="en-IN" dirty="0"/>
              <a:t>let </a:t>
            </a:r>
            <a:r>
              <a:rPr lang="en-IN" dirty="0" err="1"/>
              <a:t>outputStr</a:t>
            </a:r>
            <a:r>
              <a:rPr lang="en-IN" dirty="0"/>
              <a:t> = identity&lt;string&gt;("</a:t>
            </a:r>
            <a:r>
              <a:rPr lang="en-IN" dirty="0" err="1"/>
              <a:t>myString</a:t>
            </a:r>
            <a:r>
              <a:rPr lang="en-IN" dirty="0"/>
              <a:t>");     //OK</a:t>
            </a:r>
          </a:p>
          <a:p>
            <a:pPr fontAlgn="base"/>
            <a:r>
              <a:rPr lang="en-IN" dirty="0"/>
              <a:t>let </a:t>
            </a:r>
            <a:r>
              <a:rPr lang="en-IN" dirty="0" err="1"/>
              <a:t>outputNum</a:t>
            </a:r>
            <a:r>
              <a:rPr lang="en-IN" dirty="0"/>
              <a:t> = identity&lt;number&gt;( 100 );      //OK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E8ED9-4E2C-5C40-82A2-84747E0EF034}"/>
              </a:ext>
            </a:extLst>
          </p:cNvPr>
          <p:cNvSpPr txBox="1"/>
          <p:nvPr/>
        </p:nvSpPr>
        <p:spPr>
          <a:xfrm>
            <a:off x="1104899" y="4057611"/>
            <a:ext cx="8327921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let days: string[] = </a:t>
            </a:r>
            <a:r>
              <a:rPr lang="en-IN" sz="1600" dirty="0"/>
              <a:t>[”1-Sun",”2-Mon",”3-Tue", ”4-Wed", ”5-Thu", ”6-Fri", ”7-Sat"]</a:t>
            </a:r>
            <a:endParaRPr lang="en-IN" dirty="0"/>
          </a:p>
          <a:p>
            <a:r>
              <a:rPr lang="en-IN" dirty="0"/>
              <a:t>let days2: number[] = [ 1, 2, 3, 4, 5, 6, 7 ];</a:t>
            </a:r>
          </a:p>
          <a:p>
            <a:br>
              <a:rPr lang="en-IN" dirty="0"/>
            </a:br>
            <a:r>
              <a:rPr lang="en-IN" dirty="0"/>
              <a:t>function </a:t>
            </a:r>
            <a:r>
              <a:rPr lang="en-IN" dirty="0" err="1"/>
              <a:t>getMax</a:t>
            </a:r>
            <a:r>
              <a:rPr lang="en-IN" dirty="0"/>
              <a:t>&lt;T&gt;(days: T[]): T{</a:t>
            </a:r>
          </a:p>
          <a:p>
            <a:r>
              <a:rPr lang="en-IN" dirty="0"/>
              <a:t>return </a:t>
            </a:r>
            <a:r>
              <a:rPr lang="en-IN" dirty="0" err="1"/>
              <a:t>days.sort</a:t>
            </a:r>
            <a:r>
              <a:rPr lang="en-IN" dirty="0"/>
              <a:t>().pop();</a:t>
            </a:r>
          </a:p>
          <a:p>
            <a:r>
              <a:rPr lang="en-IN" dirty="0"/>
              <a:t>}</a:t>
            </a:r>
          </a:p>
          <a:p>
            <a:r>
              <a:rPr lang="en-IN" dirty="0" err="1"/>
              <a:t>console.log</a:t>
            </a:r>
            <a:r>
              <a:rPr lang="en-IN" dirty="0"/>
              <a:t>(</a:t>
            </a:r>
            <a:r>
              <a:rPr lang="en-IN" dirty="0" err="1"/>
              <a:t>getMax</a:t>
            </a:r>
            <a:r>
              <a:rPr lang="en-IN" dirty="0"/>
              <a:t>(days));</a:t>
            </a:r>
          </a:p>
          <a:p>
            <a:r>
              <a:rPr lang="en-IN" dirty="0" err="1"/>
              <a:t>console.log</a:t>
            </a:r>
            <a:r>
              <a:rPr lang="en-IN" dirty="0"/>
              <a:t>(</a:t>
            </a:r>
            <a:r>
              <a:rPr lang="en-IN" dirty="0" err="1"/>
              <a:t>getMax</a:t>
            </a:r>
            <a:r>
              <a:rPr lang="en-IN" dirty="0"/>
              <a:t>(days2));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E6C40-BEB1-E44B-AF59-00ECBAB0EA5B}"/>
              </a:ext>
            </a:extLst>
          </p:cNvPr>
          <p:cNvSpPr txBox="1"/>
          <p:nvPr/>
        </p:nvSpPr>
        <p:spPr>
          <a:xfrm>
            <a:off x="1104900" y="1179206"/>
            <a:ext cx="775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Generics allows to create a component that can work over a variety of types rather than a single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3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48AE-C18B-7E40-B805-6CAA27F3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400" y="50244"/>
            <a:ext cx="4839786" cy="776288"/>
          </a:xfrm>
        </p:spPr>
        <p:txBody>
          <a:bodyPr>
            <a:normAutofit/>
          </a:bodyPr>
          <a:lstStyle/>
          <a:p>
            <a:r>
              <a:rPr lang="en-US" sz="4000" dirty="0"/>
              <a:t>Type Assertions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331CE-B236-6749-953B-9CDB2CDBA516}"/>
              </a:ext>
            </a:extLst>
          </p:cNvPr>
          <p:cNvSpPr txBox="1"/>
          <p:nvPr/>
        </p:nvSpPr>
        <p:spPr>
          <a:xfrm>
            <a:off x="7137400" y="832922"/>
            <a:ext cx="4839786" cy="28007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7030A0"/>
                </a:solidFill>
              </a:rPr>
              <a:t>//Convert one type to other to use its members</a:t>
            </a:r>
          </a:p>
          <a:p>
            <a:r>
              <a:rPr lang="en-IN" sz="1600" b="1" dirty="0">
                <a:solidFill>
                  <a:srgbClr val="7030A0"/>
                </a:solidFill>
              </a:rPr>
              <a:t>//Also called as </a:t>
            </a:r>
            <a:r>
              <a:rPr lang="en-IN" sz="1600" b="1" dirty="0" err="1">
                <a:solidFill>
                  <a:srgbClr val="7030A0"/>
                </a:solidFill>
              </a:rPr>
              <a:t>TypeCasting</a:t>
            </a:r>
            <a:endParaRPr lang="en-IN" sz="1600" b="1" dirty="0">
              <a:solidFill>
                <a:srgbClr val="7030A0"/>
              </a:solidFill>
            </a:endParaRPr>
          </a:p>
          <a:p>
            <a:endParaRPr lang="en-IN" sz="1600" dirty="0"/>
          </a:p>
          <a:p>
            <a:r>
              <a:rPr lang="en-IN" sz="1600" dirty="0">
                <a:solidFill>
                  <a:srgbClr val="7030A0"/>
                </a:solidFill>
              </a:rPr>
              <a:t>//Option#1 use ‘as string’</a:t>
            </a:r>
          </a:p>
          <a:p>
            <a:r>
              <a:rPr lang="en-IN" sz="1600" dirty="0"/>
              <a:t>let s1: any = "this is a string"; </a:t>
            </a:r>
          </a:p>
          <a:p>
            <a:r>
              <a:rPr lang="en-IN" sz="1600" dirty="0"/>
              <a:t>let s1Len: number = (s1 as string).length;</a:t>
            </a:r>
          </a:p>
          <a:p>
            <a:endParaRPr lang="en-IN" sz="1600" dirty="0"/>
          </a:p>
          <a:p>
            <a:r>
              <a:rPr lang="en-IN" sz="1600" dirty="0">
                <a:solidFill>
                  <a:srgbClr val="7030A0"/>
                </a:solidFill>
              </a:rPr>
              <a:t>//Option#2 use &lt;string&gt;</a:t>
            </a:r>
          </a:p>
          <a:p>
            <a:r>
              <a:rPr lang="en-IN" sz="1600" dirty="0"/>
              <a:t>let s2: any = "this is a string"; </a:t>
            </a:r>
          </a:p>
          <a:p>
            <a:r>
              <a:rPr lang="en-IN" sz="1600" dirty="0"/>
              <a:t>let s2: number = (&lt;string&gt;s2).length;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9CEE0-FFED-E543-BBF0-EBA05E94A5AF}"/>
              </a:ext>
            </a:extLst>
          </p:cNvPr>
          <p:cNvSpPr txBox="1"/>
          <p:nvPr/>
        </p:nvSpPr>
        <p:spPr>
          <a:xfrm>
            <a:off x="7226300" y="4744988"/>
            <a:ext cx="2661306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1600" dirty="0"/>
              <a:t>type Hour = number; </a:t>
            </a:r>
          </a:p>
          <a:p>
            <a:r>
              <a:rPr lang="en-IN" sz="1600" dirty="0"/>
              <a:t>let time1: number = 10; </a:t>
            </a:r>
          </a:p>
          <a:p>
            <a:r>
              <a:rPr lang="en-IN" sz="1600" dirty="0"/>
              <a:t>let time2: Hour = 10;</a:t>
            </a:r>
          </a:p>
          <a:p>
            <a:r>
              <a:rPr lang="en-IN" sz="1600" dirty="0" err="1"/>
              <a:t>console.log</a:t>
            </a:r>
            <a:r>
              <a:rPr lang="en-IN" sz="1600" dirty="0"/>
              <a:t>(</a:t>
            </a:r>
            <a:r>
              <a:rPr lang="en-IN" sz="1600" dirty="0" err="1"/>
              <a:t>typeof</a:t>
            </a:r>
            <a:r>
              <a:rPr lang="en-IN" sz="1600" dirty="0"/>
              <a:t> time1)</a:t>
            </a:r>
          </a:p>
          <a:p>
            <a:r>
              <a:rPr lang="en-IN" sz="1600" dirty="0" err="1"/>
              <a:t>console.log</a:t>
            </a:r>
            <a:r>
              <a:rPr lang="en-IN" sz="1600" dirty="0"/>
              <a:t>(</a:t>
            </a:r>
            <a:r>
              <a:rPr lang="en-IN" sz="1600" dirty="0" err="1"/>
              <a:t>typeof</a:t>
            </a:r>
            <a:r>
              <a:rPr lang="en-IN" sz="1600" dirty="0"/>
              <a:t> time2)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99A84C-1AA8-EC49-A92C-1723F2B4DC95}"/>
              </a:ext>
            </a:extLst>
          </p:cNvPr>
          <p:cNvSpPr txBox="1">
            <a:spLocks/>
          </p:cNvSpPr>
          <p:nvPr/>
        </p:nvSpPr>
        <p:spPr>
          <a:xfrm>
            <a:off x="7137400" y="3968700"/>
            <a:ext cx="4839786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Type Alias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8A4887E-7359-744E-8241-CA7CC40FD7F9}"/>
              </a:ext>
            </a:extLst>
          </p:cNvPr>
          <p:cNvSpPr txBox="1">
            <a:spLocks/>
          </p:cNvSpPr>
          <p:nvPr/>
        </p:nvSpPr>
        <p:spPr>
          <a:xfrm>
            <a:off x="889000" y="50244"/>
            <a:ext cx="4839786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Modules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62F67-6BBD-7E41-94C7-160D12413F77}"/>
              </a:ext>
            </a:extLst>
          </p:cNvPr>
          <p:cNvSpPr txBox="1"/>
          <p:nvPr/>
        </p:nvSpPr>
        <p:spPr>
          <a:xfrm>
            <a:off x="876300" y="914400"/>
            <a:ext cx="5397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1600" dirty="0"/>
              <a:t>Modules are executed within their own scope, not in the global scope;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1600" dirty="0"/>
              <a:t>Members declared in a module are not visible outside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1600" dirty="0"/>
              <a:t>Modules are declarative; the relationships between modules are specified in terms of </a:t>
            </a:r>
            <a:r>
              <a:rPr lang="en-IN" sz="1600" b="1" dirty="0"/>
              <a:t>imports</a:t>
            </a:r>
            <a:r>
              <a:rPr lang="en-IN" sz="1600" dirty="0"/>
              <a:t> and </a:t>
            </a:r>
            <a:r>
              <a:rPr lang="en-IN" sz="1600" b="1" dirty="0"/>
              <a:t>exports</a:t>
            </a:r>
            <a:r>
              <a:rPr lang="en-IN" sz="1600" dirty="0"/>
              <a:t> at the file level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1600" dirty="0"/>
              <a:t>Modules import one another using a module loader.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607FF2-6A26-9443-8C92-FC5B95D3FC50}"/>
              </a:ext>
            </a:extLst>
          </p:cNvPr>
          <p:cNvSpPr txBox="1"/>
          <p:nvPr/>
        </p:nvSpPr>
        <p:spPr>
          <a:xfrm>
            <a:off x="977901" y="3505200"/>
            <a:ext cx="5397500" cy="28007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7030A0"/>
                </a:solidFill>
              </a:rPr>
              <a:t>//Export Example</a:t>
            </a:r>
          </a:p>
          <a:p>
            <a:r>
              <a:rPr lang="en-IN" sz="1600" b="1" dirty="0"/>
              <a:t>export</a:t>
            </a:r>
            <a:r>
              <a:rPr lang="en-IN" sz="1600" dirty="0"/>
              <a:t> class </a:t>
            </a:r>
            <a:r>
              <a:rPr lang="en-IN" sz="1600" dirty="0" err="1"/>
              <a:t>StringValidator</a:t>
            </a:r>
            <a:r>
              <a:rPr lang="en-IN" sz="1600" dirty="0"/>
              <a:t> { 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isValid</a:t>
            </a:r>
            <a:r>
              <a:rPr lang="en-IN" sz="1600" dirty="0"/>
              <a:t>(s: string): </a:t>
            </a:r>
            <a:r>
              <a:rPr lang="en-IN" sz="1600" dirty="0" err="1"/>
              <a:t>boolean</a:t>
            </a:r>
            <a:r>
              <a:rPr lang="en-IN" sz="1600" dirty="0"/>
              <a:t> {</a:t>
            </a:r>
          </a:p>
          <a:p>
            <a:r>
              <a:rPr lang="en-IN" sz="1600" dirty="0"/>
              <a:t>        return s != null</a:t>
            </a:r>
          </a:p>
          <a:p>
            <a:r>
              <a:rPr lang="en-IN" sz="1600" dirty="0"/>
              <a:t>    }; </a:t>
            </a:r>
          </a:p>
          <a:p>
            <a:r>
              <a:rPr lang="en-IN" sz="1600" dirty="0"/>
              <a:t>}</a:t>
            </a:r>
          </a:p>
          <a:p>
            <a:endParaRPr lang="en-IN" sz="1600" dirty="0"/>
          </a:p>
          <a:p>
            <a:r>
              <a:rPr lang="en-IN" sz="1600" b="1" dirty="0">
                <a:solidFill>
                  <a:srgbClr val="7030A0"/>
                </a:solidFill>
              </a:rPr>
              <a:t>//Import Example</a:t>
            </a:r>
          </a:p>
          <a:p>
            <a:r>
              <a:rPr lang="en-IN" sz="1600" b="1" dirty="0"/>
              <a:t>import</a:t>
            </a:r>
            <a:r>
              <a:rPr lang="en-IN" sz="1600" dirty="0"/>
              <a:t> {</a:t>
            </a:r>
            <a:r>
              <a:rPr lang="en-IN" sz="1600" dirty="0" err="1"/>
              <a:t>StringValidator</a:t>
            </a:r>
            <a:r>
              <a:rPr lang="en-IN" sz="1600" dirty="0"/>
              <a:t> } from "./</a:t>
            </a:r>
            <a:r>
              <a:rPr lang="en-IN" sz="1600" dirty="0" err="1"/>
              <a:t>StringValidator</a:t>
            </a:r>
            <a:r>
              <a:rPr lang="en-IN" sz="1600" dirty="0"/>
              <a:t> "; </a:t>
            </a:r>
          </a:p>
          <a:p>
            <a:r>
              <a:rPr lang="en-IN" sz="1600" dirty="0"/>
              <a:t>let </a:t>
            </a:r>
            <a:r>
              <a:rPr lang="en-IN" sz="1600" dirty="0" err="1"/>
              <a:t>myValidator</a:t>
            </a:r>
            <a:r>
              <a:rPr lang="en-IN" sz="1600" dirty="0"/>
              <a:t> = new </a:t>
            </a:r>
            <a:r>
              <a:rPr lang="en-IN" sz="1600" dirty="0" err="1"/>
              <a:t>StringValidator</a:t>
            </a:r>
            <a:r>
              <a:rPr lang="en-IN" sz="1600" dirty="0"/>
              <a:t>();</a:t>
            </a:r>
          </a:p>
          <a:p>
            <a:r>
              <a:rPr lang="en-IN" sz="1600" dirty="0" err="1"/>
              <a:t>myValidator.isvalid</a:t>
            </a:r>
            <a:r>
              <a:rPr lang="en-IN" sz="1600" dirty="0"/>
              <a:t>(“</a:t>
            </a:r>
            <a:r>
              <a:rPr lang="en-IN" sz="1600" dirty="0" err="1"/>
              <a:t>xyz</a:t>
            </a:r>
            <a:r>
              <a:rPr lang="en-IN" sz="1600" dirty="0"/>
              <a:t>”);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8090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07B1-E7AA-1C44-920A-8B13A362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93905"/>
            <a:ext cx="10515600" cy="521244"/>
          </a:xfrm>
        </p:spPr>
        <p:txBody>
          <a:bodyPr>
            <a:normAutofit fontScale="90000"/>
          </a:bodyPr>
          <a:lstStyle/>
          <a:p>
            <a:r>
              <a:rPr lang="en-IN" dirty="0"/>
              <a:t>Decorators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EB52B-1BBA-0A49-AED3-AAB445B6ECF7}"/>
              </a:ext>
            </a:extLst>
          </p:cNvPr>
          <p:cNvSpPr txBox="1"/>
          <p:nvPr/>
        </p:nvSpPr>
        <p:spPr>
          <a:xfrm>
            <a:off x="1244599" y="2496811"/>
            <a:ext cx="4597401" cy="35394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function Get ( target ) {  </a:t>
            </a:r>
            <a:r>
              <a:rPr lang="en-IN" sz="1600" dirty="0">
                <a:solidFill>
                  <a:srgbClr val="00B0F0"/>
                </a:solidFill>
              </a:rPr>
              <a:t>//Decorator </a:t>
            </a:r>
            <a:r>
              <a:rPr lang="en-IN" sz="1600" dirty="0" err="1">
                <a:solidFill>
                  <a:srgbClr val="00B0F0"/>
                </a:solidFill>
              </a:rPr>
              <a:t>impl</a:t>
            </a:r>
            <a:endParaRPr lang="en-IN" sz="1600" dirty="0">
              <a:solidFill>
                <a:srgbClr val="00B0F0"/>
              </a:solidFill>
            </a:endParaRPr>
          </a:p>
          <a:p>
            <a:r>
              <a:rPr lang="en-IN" sz="1600" dirty="0"/>
              <a:t>    </a:t>
            </a:r>
            <a:r>
              <a:rPr lang="en-IN" sz="1600" dirty="0" err="1"/>
              <a:t>target.prototype.name</a:t>
            </a:r>
            <a:r>
              <a:rPr lang="en-IN" sz="1600" dirty="0"/>
              <a:t> = 'Raj'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 </a:t>
            </a:r>
          </a:p>
          <a:p>
            <a:r>
              <a:rPr lang="en-IN" sz="1600" dirty="0"/>
              <a:t>@Get   </a:t>
            </a:r>
            <a:r>
              <a:rPr lang="en-IN" sz="1600" dirty="0">
                <a:solidFill>
                  <a:srgbClr val="00B0F0"/>
                </a:solidFill>
              </a:rPr>
              <a:t>//Decorator</a:t>
            </a:r>
          </a:p>
          <a:p>
            <a:r>
              <a:rPr lang="en-IN" sz="1600" dirty="0"/>
              <a:t>class Person {</a:t>
            </a:r>
          </a:p>
          <a:p>
            <a:r>
              <a:rPr lang="en-IN" sz="1600" dirty="0"/>
              <a:t>    name;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getName</a:t>
            </a:r>
            <a:r>
              <a:rPr lang="en-IN" sz="1600" dirty="0"/>
              <a:t>(){</a:t>
            </a:r>
          </a:p>
          <a:p>
            <a:r>
              <a:rPr lang="en-IN" sz="1600" dirty="0"/>
              <a:t>        return </a:t>
            </a:r>
            <a:r>
              <a:rPr lang="en-IN" sz="1600" dirty="0" err="1"/>
              <a:t>this.name</a:t>
            </a:r>
            <a:r>
              <a:rPr lang="en-IN" sz="1600" dirty="0"/>
              <a:t>;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 </a:t>
            </a:r>
          </a:p>
          <a:p>
            <a:r>
              <a:rPr lang="en-IN" sz="1600" dirty="0"/>
              <a:t>let admin = new Person();</a:t>
            </a:r>
          </a:p>
          <a:p>
            <a:r>
              <a:rPr lang="en-IN" sz="1600" dirty="0" err="1"/>
              <a:t>console.log</a:t>
            </a:r>
            <a:r>
              <a:rPr lang="en-IN" sz="1600" dirty="0"/>
              <a:t>(</a:t>
            </a:r>
            <a:r>
              <a:rPr lang="en-IN" sz="1600" dirty="0" err="1"/>
              <a:t>admin.getName</a:t>
            </a:r>
            <a:r>
              <a:rPr lang="en-IN" sz="1600" dirty="0"/>
              <a:t>()); // Raj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E6C40-BEB1-E44B-AF59-00ECBAB0EA5B}"/>
              </a:ext>
            </a:extLst>
          </p:cNvPr>
          <p:cNvSpPr txBox="1"/>
          <p:nvPr/>
        </p:nvSpPr>
        <p:spPr>
          <a:xfrm>
            <a:off x="1104900" y="821759"/>
            <a:ext cx="993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general sense, decorators are annotations. They are used with '@' symbol. It allows us to decorate classes and functions, similar to annotations in java and decorators in python.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DDC006-FBA5-6047-A849-3D660C4ADEE9}"/>
              </a:ext>
            </a:extLst>
          </p:cNvPr>
          <p:cNvSpPr txBox="1"/>
          <p:nvPr/>
        </p:nvSpPr>
        <p:spPr>
          <a:xfrm>
            <a:off x="1143000" y="1574700"/>
            <a:ext cx="8039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</a:t>
            </a:r>
            <a:r>
              <a:rPr lang="en-IN" sz="1600" dirty="0"/>
              <a:t>It is important to learn that every </a:t>
            </a:r>
            <a:r>
              <a:rPr lang="en-IN" sz="1600" b="1" dirty="0"/>
              <a:t>decorator is </a:t>
            </a:r>
            <a:r>
              <a:rPr lang="en-IN" sz="1600" b="1" dirty="0" err="1"/>
              <a:t>javascript</a:t>
            </a:r>
            <a:r>
              <a:rPr lang="en-IN" sz="1600" b="1" dirty="0"/>
              <a:t> function</a:t>
            </a:r>
            <a:r>
              <a:rPr lang="en-IN" sz="1600" dirty="0"/>
              <a:t>. To create decorator, create function like this: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36CA6-459F-9940-85C0-2C041F36BA40}"/>
              </a:ext>
            </a:extLst>
          </p:cNvPr>
          <p:cNvSpPr txBox="1"/>
          <p:nvPr/>
        </p:nvSpPr>
        <p:spPr>
          <a:xfrm>
            <a:off x="6502400" y="2444115"/>
            <a:ext cx="511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Decorators are an </a:t>
            </a:r>
            <a:r>
              <a:rPr lang="en-IN" sz="1400" dirty="0"/>
              <a:t>experimental feature;</a:t>
            </a:r>
          </a:p>
          <a:p>
            <a:r>
              <a:rPr lang="en-IN" sz="1400" dirty="0"/>
              <a:t>To enable experimental support for decorators, enable the compiler option either on the command line or in your </a:t>
            </a:r>
            <a:r>
              <a:rPr lang="en-IN" sz="1400" dirty="0" err="1"/>
              <a:t>tsconfig.json</a:t>
            </a:r>
            <a:r>
              <a:rPr lang="en-IN" sz="1400" dirty="0"/>
              <a:t>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tsc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 </a:t>
            </a:r>
            <a:r>
              <a:rPr lang="en-US" sz="1600" dirty="0">
                <a:solidFill>
                  <a:srgbClr val="FFFF00"/>
                </a:solidFill>
                <a:highlight>
                  <a:srgbClr val="008080"/>
                </a:highlight>
              </a:rPr>
              <a:t>--target ES5 --</a:t>
            </a:r>
            <a:r>
              <a:rPr lang="en-US" sz="1600" dirty="0" err="1">
                <a:solidFill>
                  <a:srgbClr val="FFFF00"/>
                </a:solidFill>
                <a:highlight>
                  <a:srgbClr val="008080"/>
                </a:highlight>
              </a:rPr>
              <a:t>experimentalDecorators</a:t>
            </a:r>
            <a:r>
              <a:rPr lang="en-US" sz="1600" dirty="0">
                <a:solidFill>
                  <a:srgbClr val="FFFF00"/>
                </a:solidFill>
                <a:highlight>
                  <a:srgbClr val="008080"/>
                </a:highlight>
              </a:rPr>
              <a:t> </a:t>
            </a:r>
            <a:r>
              <a:rPr lang="en-US" sz="1600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8080"/>
                </a:highlight>
              </a:rPr>
              <a:t>app.ts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8080"/>
                </a:highlight>
              </a:rPr>
              <a:t> s </a:t>
            </a:r>
          </a:p>
        </p:txBody>
      </p:sp>
    </p:spTree>
    <p:extLst>
      <p:ext uri="{BB962C8B-B14F-4D97-AF65-F5344CB8AC3E}">
        <p14:creationId xmlns:p14="http://schemas.microsoft.com/office/powerpoint/2010/main" val="3852660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A35D26-7557-304F-9DEB-009E53D0EE0D}"/>
              </a:ext>
            </a:extLst>
          </p:cNvPr>
          <p:cNvSpPr txBox="1"/>
          <p:nvPr/>
        </p:nvSpPr>
        <p:spPr>
          <a:xfrm>
            <a:off x="1155700" y="622300"/>
            <a:ext cx="10604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Summary: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IN" dirty="0"/>
              <a:t>TypeScript is the </a:t>
            </a:r>
            <a:r>
              <a:rPr lang="en-IN" b="1" dirty="0"/>
              <a:t>ES6 version of JavaScript + a few other TypeScript only features</a:t>
            </a:r>
            <a:r>
              <a:rPr lang="en-IN" dirty="0"/>
              <a:t> which Angular needs in order to work.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b="1" dirty="0"/>
              <a:t>TypeScript is superset of JavaScript</a:t>
            </a:r>
            <a:r>
              <a:rPr lang="en-IN" dirty="0"/>
              <a:t>. It scales JavaScript with datatype support.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dirty="0"/>
              <a:t>Existing JavaScript programs are also valid TypeScript programs.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dirty="0"/>
              <a:t>TypeScript is only for development. To run in browser, it must be converted to either ES6 or ES5 version of JavaScript.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72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2886-7090-A84C-B51B-BA1EEDF3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75"/>
            <a:ext cx="10515600" cy="1325563"/>
          </a:xfrm>
        </p:spPr>
        <p:txBody>
          <a:bodyPr/>
          <a:lstStyle/>
          <a:p>
            <a:r>
              <a:rPr lang="en-US" dirty="0"/>
              <a:t>Types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17A0E3B-0546-ED46-B3A8-9539716E0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33656"/>
              </p:ext>
            </p:extLst>
          </p:nvPr>
        </p:nvGraphicFramePr>
        <p:xfrm>
          <a:off x="838200" y="1309688"/>
          <a:ext cx="4559300" cy="4759784"/>
        </p:xfrm>
        <a:graphic>
          <a:graphicData uri="http://schemas.openxmlformats.org/drawingml/2006/table">
            <a:tbl>
              <a:tblPr/>
              <a:tblGrid>
                <a:gridCol w="1104839">
                  <a:extLst>
                    <a:ext uri="{9D8B030D-6E8A-4147-A177-3AD203B41FA5}">
                      <a16:colId xmlns:a16="http://schemas.microsoft.com/office/drawing/2014/main" val="4153585414"/>
                    </a:ext>
                  </a:extLst>
                </a:gridCol>
                <a:gridCol w="3454461">
                  <a:extLst>
                    <a:ext uri="{9D8B030D-6E8A-4147-A177-3AD203B41FA5}">
                      <a16:colId xmlns:a16="http://schemas.microsoft.com/office/drawing/2014/main" val="3308578653"/>
                    </a:ext>
                  </a:extLst>
                </a:gridCol>
              </a:tblGrid>
              <a:tr h="26511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Primitives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Example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424876"/>
                  </a:ext>
                </a:extLst>
              </a:tr>
              <a:tr h="738640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number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</a:t>
                      </a:r>
                      <a:r>
                        <a:rPr lang="en-I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number = 123;</a:t>
                      </a:r>
                    </a:p>
                    <a:p>
                      <a:pPr rtl="0" fontAlgn="base"/>
                      <a:r>
                        <a:rPr lang="en-I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123.456;</a:t>
                      </a:r>
                    </a:p>
                    <a:p>
                      <a:pPr rtl="0" fontAlgn="base"/>
                      <a:r>
                        <a:rPr lang="en-I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'123';    // Error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493883"/>
                  </a:ext>
                </a:extLst>
              </a:tr>
              <a:tr h="524756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string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/>
                        <a:t>let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dirty="0"/>
                        <a:t>str: string = 'hello';</a:t>
                      </a:r>
                      <a:endParaRPr lang="en-IN" sz="1500" dirty="0">
                        <a:effectLst/>
                      </a:endParaRP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216765"/>
                  </a:ext>
                </a:extLst>
              </a:tr>
              <a:tr h="524756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boolean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/>
                        <a:t>let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dirty="0"/>
                        <a:t>bool: </a:t>
                      </a:r>
                      <a:r>
                        <a:rPr lang="en-IN" sz="1600" dirty="0" err="1"/>
                        <a:t>boolean</a:t>
                      </a:r>
                      <a:r>
                        <a:rPr lang="en-IN" sz="1600" dirty="0"/>
                        <a:t> = true;</a:t>
                      </a:r>
                      <a:endParaRPr lang="en-IN" sz="1500" dirty="0">
                        <a:effectLst/>
                      </a:endParaRP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817269"/>
                  </a:ext>
                </a:extLst>
              </a:tr>
              <a:tr h="7386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void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</a:t>
                      </a:r>
                      <a:r>
                        <a:rPr lang="en-I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warnUser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 void {</a:t>
                      </a:r>
                    </a:p>
                    <a:p>
                      <a:pPr rtl="0" fontAlgn="base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alert("message");</a:t>
                      </a:r>
                    </a:p>
                    <a:p>
                      <a:pPr rtl="0" fontAlgn="base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23105"/>
                  </a:ext>
                </a:extLst>
              </a:tr>
              <a:tr h="524756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</a:rPr>
                        <a:t>null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</a:rPr>
                        <a:t>let name=null;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055822"/>
                  </a:ext>
                </a:extLst>
              </a:tr>
              <a:tr h="524756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</a:rPr>
                        <a:t>undefined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</a:rPr>
                        <a:t>let x;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042136"/>
                  </a:ext>
                </a:extLst>
              </a:tr>
              <a:tr h="524756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</a:rPr>
                        <a:t>any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</a:t>
                      </a:r>
                      <a:r>
                        <a:rPr lang="en-I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any = 'hello';</a:t>
                      </a:r>
                    </a:p>
                    <a:p>
                      <a:pPr rtl="0" fontAlgn="base"/>
                      <a:r>
                        <a:rPr lang="en-I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123;      // OK</a:t>
                      </a:r>
                    </a:p>
                    <a:p>
                      <a:pPr rtl="0" fontAlgn="base"/>
                      <a:r>
                        <a:rPr lang="en-I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true;     // OK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68703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0705779-30A0-DF46-A227-FE32AE097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69330"/>
              </p:ext>
            </p:extLst>
          </p:nvPr>
        </p:nvGraphicFramePr>
        <p:xfrm>
          <a:off x="5905500" y="286"/>
          <a:ext cx="6235700" cy="6870000"/>
        </p:xfrm>
        <a:graphic>
          <a:graphicData uri="http://schemas.openxmlformats.org/drawingml/2006/table">
            <a:tbl>
              <a:tblPr/>
              <a:tblGrid>
                <a:gridCol w="1511075">
                  <a:extLst>
                    <a:ext uri="{9D8B030D-6E8A-4147-A177-3AD203B41FA5}">
                      <a16:colId xmlns:a16="http://schemas.microsoft.com/office/drawing/2014/main" val="4153585414"/>
                    </a:ext>
                  </a:extLst>
                </a:gridCol>
                <a:gridCol w="4724625">
                  <a:extLst>
                    <a:ext uri="{9D8B030D-6E8A-4147-A177-3AD203B41FA5}">
                      <a16:colId xmlns:a16="http://schemas.microsoft.com/office/drawing/2014/main" val="3308578653"/>
                    </a:ext>
                  </a:extLst>
                </a:gridCol>
              </a:tblGrid>
              <a:tr h="40611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Object Types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Example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42487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</a:t>
                      </a:r>
                      <a:r>
                        <a:rPr lang="en-I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names:string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[]=[“</a:t>
                      </a:r>
                      <a:r>
                        <a:rPr lang="en-I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”</a:t>
                      </a:r>
                      <a:r>
                        <a:rPr lang="en-I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”, ”java”]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493883"/>
                  </a:ext>
                </a:extLst>
              </a:tr>
              <a:tr h="3655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row=[1, “</a:t>
                      </a:r>
                      <a:r>
                        <a:rPr lang="en-I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”, true]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216765"/>
                  </a:ext>
                </a:extLst>
              </a:tr>
              <a:tr h="52475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</a:t>
                      </a:r>
                      <a:r>
                        <a:rPr lang="en-I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ICalc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rtl="0" fontAlgn="base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square (n: number): number;</a:t>
                      </a:r>
                    </a:p>
                    <a:p>
                      <a:pPr rtl="0" fontAlgn="base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rtl="0" fontAlgn="base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Calculator: </a:t>
                      </a:r>
                      <a:r>
                        <a:rPr lang="en-I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ICalc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{</a:t>
                      </a:r>
                    </a:p>
                    <a:p>
                      <a:pPr rtl="0" fontAlgn="base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square (n: number) {  return n * n; }</a:t>
                      </a:r>
                    </a:p>
                    <a:p>
                      <a:pPr rtl="0" fontAlgn="base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817269"/>
                  </a:ext>
                </a:extLst>
              </a:tr>
              <a:tr h="7386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Person { </a:t>
                      </a:r>
                    </a:p>
                    <a:p>
                      <a:pPr rtl="0" fontAlgn="base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name: string;</a:t>
                      </a:r>
                    </a:p>
                    <a:p>
                      <a:pPr rtl="0" fontAlgn="base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constructor(name: string) {  </a:t>
                      </a:r>
                      <a:r>
                        <a:rPr lang="en-I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this.name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name;  }  </a:t>
                      </a:r>
                    </a:p>
                    <a:p>
                      <a:pPr rtl="0" fontAlgn="base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show(): void {  </a:t>
                      </a:r>
                      <a:r>
                        <a:rPr lang="en-I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(“Hello “+name);  }</a:t>
                      </a:r>
                    </a:p>
                    <a:p>
                      <a:pPr rtl="0" fontAlgn="base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23105"/>
                  </a:ext>
                </a:extLst>
              </a:tr>
              <a:tr h="524756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IN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Colour {</a:t>
                      </a:r>
                    </a:p>
                    <a:p>
                      <a:pPr algn="l" fontAlgn="t"/>
                      <a:r>
                        <a:rPr lang="en-IN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Red, Green, Yellow</a:t>
                      </a:r>
                    </a:p>
                    <a:p>
                      <a:pPr algn="l" fontAlgn="t"/>
                      <a:r>
                        <a:rPr lang="en-IN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algn="l" fontAlgn="t"/>
                      <a:r>
                        <a:rPr lang="en-IN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c1: Colour = </a:t>
                      </a:r>
                      <a:r>
                        <a:rPr lang="en-IN" sz="15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Colour.Red</a:t>
                      </a:r>
                      <a:r>
                        <a:rPr lang="en-IN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IN" sz="15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//OK</a:t>
                      </a:r>
                    </a:p>
                    <a:p>
                      <a:pPr algn="l" fontAlgn="t"/>
                      <a:r>
                        <a:rPr lang="en-IN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c2: Colour = ”Blue”; // Error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055822"/>
                  </a:ext>
                </a:extLst>
              </a:tr>
              <a:tr h="524756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fun: Function = </a:t>
                      </a:r>
                      <a:r>
                        <a:rPr lang="en-IN" sz="15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() =&gt; </a:t>
                      </a:r>
                      <a:r>
                        <a:rPr lang="en-IN" sz="150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console.log</a:t>
                      </a:r>
                      <a:r>
                        <a:rPr lang="en-IN" sz="15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("Hello");</a:t>
                      </a:r>
                    </a:p>
                    <a:p>
                      <a:pPr rtl="0" fontAlgn="base"/>
                      <a:r>
                        <a:rPr lang="en-IN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fun=“</a:t>
                      </a:r>
                      <a:r>
                        <a:rPr lang="en-IN" sz="15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xyz</a:t>
                      </a:r>
                      <a:r>
                        <a:rPr lang="en-IN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en-IN" sz="12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IN" sz="14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en-IN" sz="12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string can’t be assigned to type Function</a:t>
                      </a:r>
                      <a:endParaRPr lang="en-IN" sz="150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687036"/>
                  </a:ext>
                </a:extLst>
              </a:tr>
              <a:tr h="524756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Colour = ”Red" | ”Green" | ”Blue";</a:t>
                      </a:r>
                    </a:p>
                    <a:p>
                      <a:r>
                        <a:rPr lang="en-IN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c: Colour;</a:t>
                      </a:r>
                    </a:p>
                    <a:p>
                      <a:r>
                        <a:rPr lang="en-IN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”Red"; </a:t>
                      </a:r>
                      <a:r>
                        <a:rPr lang="en-IN" sz="15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//OK</a:t>
                      </a:r>
                    </a:p>
                    <a:p>
                      <a:r>
                        <a:rPr lang="en-IN" sz="15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</a:t>
                      </a:r>
                      <a:r>
                        <a:rPr lang="en-IN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(d)</a:t>
                      </a:r>
                    </a:p>
                    <a:p>
                      <a:r>
                        <a:rPr lang="en-IN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c=”Orange"; </a:t>
                      </a:r>
                      <a:r>
                        <a:rPr lang="en-IN" sz="15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//Error: not assignable to type Colour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878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89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4DAC4-8EAE-3B4A-9BF7-20577676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TypeScript: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A7AF27-4B38-4B36-A3B6-37206DA994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160881"/>
              </p:ext>
            </p:extLst>
          </p:nvPr>
        </p:nvGraphicFramePr>
        <p:xfrm>
          <a:off x="357458" y="1672733"/>
          <a:ext cx="6729919" cy="3460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3B49914-A97B-8144-83B5-C5B7547D95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5320714"/>
            <a:ext cx="5829417" cy="13816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DB0EB6-500C-734E-98D1-5EACC0D364F9}"/>
              </a:ext>
            </a:extLst>
          </p:cNvPr>
          <p:cNvSpPr txBox="1"/>
          <p:nvPr/>
        </p:nvSpPr>
        <p:spPr>
          <a:xfrm>
            <a:off x="7382855" y="1651301"/>
            <a:ext cx="4644045" cy="261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Note: </a:t>
            </a:r>
            <a:r>
              <a:rPr lang="en-IN" sz="1400" dirty="0">
                <a:solidFill>
                  <a:schemeClr val="bg1"/>
                </a:solidFill>
              </a:rPr>
              <a:t>As TypeScript is only for development purpose, and not used in runtime, It </a:t>
            </a:r>
            <a:r>
              <a:rPr lang="en-IN" sz="1400" b="1" dirty="0">
                <a:solidFill>
                  <a:schemeClr val="bg1"/>
                </a:solidFill>
              </a:rPr>
              <a:t>should be installed as dev dependency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If you don’t find </a:t>
            </a:r>
            <a:r>
              <a:rPr lang="en-US" sz="1600" dirty="0" err="1">
                <a:solidFill>
                  <a:schemeClr val="bg1"/>
                </a:solidFill>
              </a:rPr>
              <a:t>tsc</a:t>
            </a:r>
            <a:r>
              <a:rPr lang="en-US" sz="1600" dirty="0">
                <a:solidFill>
                  <a:schemeClr val="bg1"/>
                </a:solidFill>
              </a:rPr>
              <a:t> command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Do following in your working directory: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IN" dirty="0" err="1">
                <a:solidFill>
                  <a:srgbClr val="FFFF00"/>
                </a:solidFill>
                <a:highlight>
                  <a:srgbClr val="008080"/>
                </a:highlight>
              </a:rPr>
              <a:t>npm</a:t>
            </a:r>
            <a:r>
              <a:rPr lang="en-IN" dirty="0">
                <a:solidFill>
                  <a:srgbClr val="FFFF00"/>
                </a:solidFill>
                <a:highlight>
                  <a:srgbClr val="008080"/>
                </a:highlight>
              </a:rPr>
              <a:t> install typescript --save-dev</a:t>
            </a:r>
            <a:endParaRPr lang="en-US" sz="1600" dirty="0">
              <a:solidFill>
                <a:srgbClr val="FFFF00"/>
              </a:solidFill>
              <a:highlight>
                <a:srgbClr val="008080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Then use below path for </a:t>
            </a:r>
            <a:r>
              <a:rPr lang="en-US" sz="1600" dirty="0" err="1">
                <a:solidFill>
                  <a:schemeClr val="bg1"/>
                </a:solidFill>
              </a:rPr>
              <a:t>tsc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FF00"/>
                </a:solidFill>
              </a:rPr>
              <a:t>            </a:t>
            </a:r>
            <a:r>
              <a:rPr lang="en-US" sz="1600" dirty="0" err="1">
                <a:solidFill>
                  <a:srgbClr val="FF9300"/>
                </a:solidFill>
                <a:highlight>
                  <a:srgbClr val="008080"/>
                </a:highlight>
              </a:rPr>
              <a:t>node_modules</a:t>
            </a:r>
            <a:r>
              <a:rPr lang="en-US" sz="1600" dirty="0">
                <a:solidFill>
                  <a:srgbClr val="FF9300"/>
                </a:solidFill>
                <a:highlight>
                  <a:srgbClr val="008080"/>
                </a:highlight>
              </a:rPr>
              <a:t>/typescript/bin/</a:t>
            </a:r>
            <a:r>
              <a:rPr lang="en-US" sz="1600" dirty="0" err="1">
                <a:solidFill>
                  <a:srgbClr val="FF9300"/>
                </a:solidFill>
                <a:highlight>
                  <a:srgbClr val="008080"/>
                </a:highlight>
              </a:rPr>
              <a:t>tsc</a:t>
            </a:r>
            <a:r>
              <a:rPr lang="en-US" sz="1600" dirty="0">
                <a:solidFill>
                  <a:srgbClr val="FF9300"/>
                </a:solidFill>
                <a:highlight>
                  <a:srgbClr val="008080"/>
                </a:highlight>
              </a:rPr>
              <a:t> </a:t>
            </a:r>
            <a:r>
              <a:rPr lang="en-US" sz="1600" dirty="0" err="1">
                <a:solidFill>
                  <a:srgbClr val="FF9300"/>
                </a:solidFill>
                <a:highlight>
                  <a:srgbClr val="008080"/>
                </a:highlight>
              </a:rPr>
              <a:t>app.ts</a:t>
            </a:r>
            <a:endParaRPr lang="en-US" sz="1600" dirty="0">
              <a:solidFill>
                <a:srgbClr val="FF9300"/>
              </a:solidFill>
              <a:highlight>
                <a:srgbClr val="0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4044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845AAAB-617F-6242-A881-921635F93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494222"/>
              </p:ext>
            </p:extLst>
          </p:nvPr>
        </p:nvGraphicFramePr>
        <p:xfrm>
          <a:off x="1203158" y="1455898"/>
          <a:ext cx="10372757" cy="4643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1247">
                  <a:extLst>
                    <a:ext uri="{9D8B030D-6E8A-4147-A177-3AD203B41FA5}">
                      <a16:colId xmlns:a16="http://schemas.microsoft.com/office/drawing/2014/main" val="1991449386"/>
                    </a:ext>
                  </a:extLst>
                </a:gridCol>
                <a:gridCol w="5291510">
                  <a:extLst>
                    <a:ext uri="{9D8B030D-6E8A-4147-A177-3AD203B41FA5}">
                      <a16:colId xmlns:a16="http://schemas.microsoft.com/office/drawing/2014/main" val="2379762581"/>
                    </a:ext>
                  </a:extLst>
                </a:gridCol>
              </a:tblGrid>
              <a:tr h="567525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Typescript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IN" sz="2000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Generated by </a:t>
                      </a:r>
                      <a:r>
                        <a:rPr lang="en-IN" sz="2000" b="1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ts</a:t>
                      </a:r>
                      <a:r>
                        <a:rPr lang="en-IN" sz="2000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1.8.10 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703447"/>
                  </a:ext>
                </a:extLst>
              </a:tr>
              <a:tr h="997190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 </a:t>
                      </a:r>
                      <a:r>
                        <a:rPr lang="en-IN" sz="20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message</a:t>
                      </a:r>
                      <a:r>
                        <a:rPr lang="en-IN" sz="2000" b="1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:string</a:t>
                      </a:r>
                      <a:r>
                        <a:rPr lang="en-IN" sz="2000" b="1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 "Hello World" </a:t>
                      </a:r>
                      <a:r>
                        <a:rPr lang="en-IN" sz="20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console.log</a:t>
                      </a: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(message)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 message = "Hello World"; console.log(message);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5617"/>
                  </a:ext>
                </a:extLst>
              </a:tr>
              <a:tr h="3078629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Greeting { </a:t>
                      </a:r>
                    </a:p>
                    <a:p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greet():void { </a:t>
                      </a:r>
                    </a:p>
                    <a:p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IN" sz="2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</a:t>
                      </a: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("Hello World!!!") </a:t>
                      </a:r>
                    </a:p>
                    <a:p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} </a:t>
                      </a:r>
                    </a:p>
                    <a:p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} </a:t>
                      </a:r>
                    </a:p>
                    <a:p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var </a:t>
                      </a:r>
                      <a:r>
                        <a:rPr lang="en-IN" sz="2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new Greeting(); </a:t>
                      </a:r>
                      <a:r>
                        <a:rPr lang="en-IN" sz="2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obj.greet</a:t>
                      </a: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Greeting = (function () { </a:t>
                      </a:r>
                    </a:p>
                    <a:p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function Greeting() { }         </a:t>
                      </a:r>
                    </a:p>
                    <a:p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IN" sz="2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Greeting.prototype.greet</a:t>
                      </a: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function () {             </a:t>
                      </a:r>
                    </a:p>
                    <a:p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IN" sz="2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</a:t>
                      </a: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("Hello World!!!"); </a:t>
                      </a:r>
                    </a:p>
                    <a:p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}; </a:t>
                      </a:r>
                    </a:p>
                    <a:p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return Greeting; </a:t>
                      </a:r>
                    </a:p>
                    <a:p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}()); </a:t>
                      </a:r>
                    </a:p>
                    <a:p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var </a:t>
                      </a:r>
                      <a:r>
                        <a:rPr lang="en-IN" sz="2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new Greeting(); </a:t>
                      </a:r>
                      <a:r>
                        <a:rPr lang="en-IN" sz="2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obj.greet</a:t>
                      </a: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5148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20B71D-5D7D-E64F-B04A-B5EE5E99AFE0}"/>
              </a:ext>
            </a:extLst>
          </p:cNvPr>
          <p:cNvSpPr txBox="1"/>
          <p:nvPr/>
        </p:nvSpPr>
        <p:spPr>
          <a:xfrm>
            <a:off x="1595336" y="7587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DDA0B9-7235-3246-8ED4-7C2B55DD719B}"/>
              </a:ext>
            </a:extLst>
          </p:cNvPr>
          <p:cNvSpPr txBox="1"/>
          <p:nvPr/>
        </p:nvSpPr>
        <p:spPr>
          <a:xfrm>
            <a:off x="-526567" y="-93671"/>
            <a:ext cx="11421545" cy="194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TypeScript</a:t>
            </a:r>
            <a:r>
              <a:rPr lang="en-US" sz="6600" b="1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Compiling to JS</a:t>
            </a:r>
          </a:p>
        </p:txBody>
      </p:sp>
    </p:spTree>
    <p:extLst>
      <p:ext uri="{BB962C8B-B14F-4D97-AF65-F5344CB8AC3E}">
        <p14:creationId xmlns:p14="http://schemas.microsoft.com/office/powerpoint/2010/main" val="9772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E8C312D-2424-5C44-A2D4-0C6A7B51D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8" r="3096" b="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FDCF6-8146-F54D-A5E0-C79D27507507}"/>
              </a:ext>
            </a:extLst>
          </p:cNvPr>
          <p:cNvSpPr txBox="1"/>
          <p:nvPr/>
        </p:nvSpPr>
        <p:spPr>
          <a:xfrm>
            <a:off x="643466" y="643467"/>
            <a:ext cx="5452529" cy="35692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Types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3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395065-E61F-B442-8581-2AFE7A427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76916"/>
              </p:ext>
            </p:extLst>
          </p:nvPr>
        </p:nvGraphicFramePr>
        <p:xfrm>
          <a:off x="828010" y="4918940"/>
          <a:ext cx="8668916" cy="1770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8916">
                  <a:extLst>
                    <a:ext uri="{9D8B030D-6E8A-4147-A177-3AD203B41FA5}">
                      <a16:colId xmlns:a16="http://schemas.microsoft.com/office/drawing/2014/main" val="2179426036"/>
                    </a:ext>
                  </a:extLst>
                </a:gridCol>
              </a:tblGrid>
              <a:tr h="40518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Statements valid in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but error in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2589"/>
                  </a:ext>
                </a:extLst>
              </a:tr>
              <a:tr h="333032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 </a:t>
                      </a:r>
                      <a:r>
                        <a:rPr lang="en-IN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num:number</a:t>
                      </a:r>
                      <a:r>
                        <a:rPr lang="en-I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"hello"  </a:t>
                      </a:r>
                      <a:r>
                        <a:rPr lang="en-IN" sz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// compile error string can’t be assigned to number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0064"/>
                  </a:ext>
                </a:extLst>
              </a:tr>
              <a:tr h="1032398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 </a:t>
                      </a:r>
                      <a:r>
                        <a:rPr lang="en-IN" sz="14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</a:t>
                      </a:r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2</a:t>
                      </a:r>
                      <a:r>
                        <a:rPr lang="en-IN" sz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                         </a:t>
                      </a:r>
                      <a:r>
                        <a:rPr lang="en-IN" sz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// data type inferred as number though we didn’t mention</a:t>
                      </a:r>
                    </a:p>
                    <a:p>
                      <a:r>
                        <a:rPr lang="en-IN" sz="14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console.log</a:t>
                      </a:r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("value "+</a:t>
                      </a:r>
                      <a:r>
                        <a:rPr lang="en-IN" sz="14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</a:t>
                      </a:r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); </a:t>
                      </a:r>
                    </a:p>
                    <a:p>
                      <a:r>
                        <a:rPr lang="en-IN" sz="14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</a:t>
                      </a:r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"12";                </a:t>
                      </a:r>
                      <a:r>
                        <a:rPr lang="en-IN" sz="14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//</a:t>
                      </a:r>
                      <a:r>
                        <a:rPr lang="en-IN" sz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compiler error as variable is number above, we can’t assign string</a:t>
                      </a:r>
                      <a:endParaRPr lang="en-IN" sz="14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IN" sz="14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console.log</a:t>
                      </a:r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IN" sz="14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</a:t>
                      </a:r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);</a:t>
                      </a:r>
                      <a:endParaRPr lang="en-US" sz="14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8617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43C4E9-D33B-1845-A72B-6A6CCC96F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70691"/>
              </p:ext>
            </p:extLst>
          </p:nvPr>
        </p:nvGraphicFramePr>
        <p:xfrm>
          <a:off x="907563" y="318540"/>
          <a:ext cx="8589363" cy="4351335"/>
        </p:xfrm>
        <a:graphic>
          <a:graphicData uri="http://schemas.openxmlformats.org/drawingml/2006/table">
            <a:tbl>
              <a:tblPr/>
              <a:tblGrid>
                <a:gridCol w="1163643">
                  <a:extLst>
                    <a:ext uri="{9D8B030D-6E8A-4147-A177-3AD203B41FA5}">
                      <a16:colId xmlns:a16="http://schemas.microsoft.com/office/drawing/2014/main" val="1275617954"/>
                    </a:ext>
                  </a:extLst>
                </a:gridCol>
                <a:gridCol w="1799448">
                  <a:extLst>
                    <a:ext uri="{9D8B030D-6E8A-4147-A177-3AD203B41FA5}">
                      <a16:colId xmlns:a16="http://schemas.microsoft.com/office/drawing/2014/main" val="4153585414"/>
                    </a:ext>
                  </a:extLst>
                </a:gridCol>
                <a:gridCol w="5626272">
                  <a:extLst>
                    <a:ext uri="{9D8B030D-6E8A-4147-A177-3AD203B41FA5}">
                      <a16:colId xmlns:a16="http://schemas.microsoft.com/office/drawing/2014/main" val="3308578653"/>
                    </a:ext>
                  </a:extLst>
                </a:gridCol>
              </a:tblGrid>
              <a:tr h="5887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Data type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Keyword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Description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424876"/>
                  </a:ext>
                </a:extLst>
              </a:tr>
              <a:tr h="819075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</a:rPr>
                        <a:t>Number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number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</a:rPr>
                        <a:t>Double precision 64-bit floating point values. It can be used to represent both, integers and fractions.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493883"/>
                  </a:ext>
                </a:extLst>
              </a:tr>
              <a:tr h="588710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</a:rPr>
                        <a:t>String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string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</a:rPr>
                        <a:t>Represents a sequence of Unicode characters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216765"/>
                  </a:ext>
                </a:extLst>
              </a:tr>
              <a:tr h="588710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</a:rPr>
                        <a:t>Boolean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boolean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Represents logical values, true and false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817269"/>
                  </a:ext>
                </a:extLst>
              </a:tr>
              <a:tr h="588710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</a:rPr>
                        <a:t>Void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void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</a:rPr>
                        <a:t>Used on function return types to represent non-returning functions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23105"/>
                  </a:ext>
                </a:extLst>
              </a:tr>
              <a:tr h="588710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</a:rPr>
                        <a:t>Null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null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</a:rPr>
                        <a:t>Represents an intentional absence of an object value.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055822"/>
                  </a:ext>
                </a:extLst>
              </a:tr>
              <a:tr h="588710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</a:rPr>
                        <a:t>Undefined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</a:rPr>
                        <a:t>undefined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</a:rPr>
                        <a:t>Denotes value given to all uninitialized variables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042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90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C47C56-5AA0-F244-9010-87FBE0FD2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27251"/>
              </p:ext>
            </p:extLst>
          </p:nvPr>
        </p:nvGraphicFramePr>
        <p:xfrm>
          <a:off x="831888" y="1636295"/>
          <a:ext cx="8905669" cy="446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122">
                  <a:extLst>
                    <a:ext uri="{9D8B030D-6E8A-4147-A177-3AD203B41FA5}">
                      <a16:colId xmlns:a16="http://schemas.microsoft.com/office/drawing/2014/main" val="1059471079"/>
                    </a:ext>
                  </a:extLst>
                </a:gridCol>
                <a:gridCol w="7122547">
                  <a:extLst>
                    <a:ext uri="{9D8B030D-6E8A-4147-A177-3AD203B41FA5}">
                      <a16:colId xmlns:a16="http://schemas.microsoft.com/office/drawing/2014/main" val="959916101"/>
                    </a:ext>
                  </a:extLst>
                </a:gridCol>
              </a:tblGrid>
              <a:tr h="53539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991726"/>
                  </a:ext>
                </a:extLst>
              </a:tr>
              <a:tr h="53539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IN" sz="18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 0) { </a:t>
                      </a:r>
                      <a:r>
                        <a:rPr lang="en-IN" sz="18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</a:t>
                      </a:r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("number is positive") }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54181"/>
                  </a:ext>
                </a:extLst>
              </a:tr>
              <a:tr h="53539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If.. 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IN" sz="18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% 2==0) { </a:t>
                      </a:r>
                      <a:r>
                        <a:rPr lang="en-IN" sz="18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</a:t>
                      </a:r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("Even"); } else { </a:t>
                      </a:r>
                      <a:r>
                        <a:rPr lang="en-IN" sz="18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</a:t>
                      </a:r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("Odd"); }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752862"/>
                  </a:ext>
                </a:extLst>
              </a:tr>
              <a:tr h="120463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Nested 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</a:t>
                      </a:r>
                      <a:r>
                        <a:rPr lang="en-IN" sz="18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 0) { </a:t>
                      </a:r>
                      <a:r>
                        <a:rPr lang="en-IN" sz="18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</a:t>
                      </a:r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+" is positive") } </a:t>
                      </a:r>
                    </a:p>
                    <a:p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if(</a:t>
                      </a:r>
                      <a:r>
                        <a:rPr lang="en-IN" sz="18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0) { </a:t>
                      </a:r>
                      <a:r>
                        <a:rPr lang="en-IN" sz="18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</a:t>
                      </a:r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+" is negative") } </a:t>
                      </a:r>
                    </a:p>
                    <a:p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{ </a:t>
                      </a:r>
                      <a:r>
                        <a:rPr lang="en-IN" sz="18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</a:t>
                      </a:r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+" is neither positive nor negative") }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02336"/>
                  </a:ext>
                </a:extLst>
              </a:tr>
              <a:tr h="15526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switch(grade) { </a:t>
                      </a:r>
                    </a:p>
                    <a:p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case "A": { </a:t>
                      </a:r>
                      <a:r>
                        <a:rPr lang="en-IN" sz="18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</a:t>
                      </a:r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("Excellent"); break; } </a:t>
                      </a:r>
                    </a:p>
                    <a:p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default: { </a:t>
                      </a:r>
                      <a:r>
                        <a:rPr lang="en-IN" sz="18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</a:t>
                      </a:r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("Invalid choice"); break; }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3493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BFE5155-FFE2-3B43-80D0-8A103EEA54C7}"/>
              </a:ext>
            </a:extLst>
          </p:cNvPr>
          <p:cNvSpPr txBox="1"/>
          <p:nvPr/>
        </p:nvSpPr>
        <p:spPr>
          <a:xfrm>
            <a:off x="-5002315" y="0"/>
            <a:ext cx="11421545" cy="194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384505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3BEE21-A5F9-B942-873F-79F77C626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89" y="2072324"/>
            <a:ext cx="6100012" cy="2730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3E6B25-07D9-624E-9B77-A50E2CA76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1" y="686902"/>
            <a:ext cx="4423611" cy="24466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B80CCD-6FCF-394A-92F9-B56C31591D23}"/>
              </a:ext>
            </a:extLst>
          </p:cNvPr>
          <p:cNvSpPr txBox="1"/>
          <p:nvPr/>
        </p:nvSpPr>
        <p:spPr>
          <a:xfrm>
            <a:off x="-1489092" y="-285967"/>
            <a:ext cx="5123711" cy="194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41D6B-F4FE-1C4F-AB3C-958F98CE1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244" y="3941011"/>
            <a:ext cx="4423612" cy="212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4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3" name="TextBox 1">
            <a:extLst>
              <a:ext uri="{FF2B5EF4-FFF2-40B4-BE49-F238E27FC236}">
                <a16:creationId xmlns:a16="http://schemas.microsoft.com/office/drawing/2014/main" id="{349AFC6F-4F45-4034-934D-48E85D7B30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0577672"/>
              </p:ext>
            </p:extLst>
          </p:nvPr>
        </p:nvGraphicFramePr>
        <p:xfrm>
          <a:off x="838200" y="1336268"/>
          <a:ext cx="10515600" cy="5089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37CC3EB-8E8A-6D41-91FC-F4FB2A33D76F}"/>
              </a:ext>
            </a:extLst>
          </p:cNvPr>
          <p:cNvSpPr txBox="1"/>
          <p:nvPr/>
        </p:nvSpPr>
        <p:spPr>
          <a:xfrm>
            <a:off x="-205724" y="-151746"/>
            <a:ext cx="5123711" cy="194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321679040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3195</Words>
  <Application>Microsoft Macintosh PowerPoint</Application>
  <PresentationFormat>Widescreen</PresentationFormat>
  <Paragraphs>501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Droid Sans Mono</vt:lpstr>
      <vt:lpstr>Univers</vt:lpstr>
      <vt:lpstr>Wingdings</vt:lpstr>
      <vt:lpstr>GradientVTI</vt:lpstr>
      <vt:lpstr>Typescript</vt:lpstr>
      <vt:lpstr>PowerPoint Presentation</vt:lpstr>
      <vt:lpstr>Working with TypeScript: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var, let and const</vt:lpstr>
      <vt:lpstr>Arrays </vt:lpstr>
      <vt:lpstr>Map</vt:lpstr>
      <vt:lpstr>Set</vt:lpstr>
      <vt:lpstr>Generics</vt:lpstr>
      <vt:lpstr>Type Assertions</vt:lpstr>
      <vt:lpstr>Decorators</vt:lpstr>
      <vt:lpstr>PowerPoint Presentation</vt:lpstr>
      <vt:lpstr>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Anumandla Rajashekar Reddy</dc:creator>
  <cp:lastModifiedBy>Anumandla Rajashekar Reddy</cp:lastModifiedBy>
  <cp:revision>111</cp:revision>
  <dcterms:created xsi:type="dcterms:W3CDTF">2020-08-12T17:01:05Z</dcterms:created>
  <dcterms:modified xsi:type="dcterms:W3CDTF">2020-08-14T10:19:53Z</dcterms:modified>
</cp:coreProperties>
</file>