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notesMasterIdLst>
    <p:notesMasterId r:id="rId22"/>
  </p:notesMasterIdLst>
  <p:sldIdLst>
    <p:sldId id="256" r:id="rId2"/>
    <p:sldId id="257" r:id="rId3"/>
    <p:sldId id="272" r:id="rId4"/>
    <p:sldId id="271" r:id="rId5"/>
    <p:sldId id="276" r:id="rId6"/>
    <p:sldId id="274" r:id="rId7"/>
    <p:sldId id="278" r:id="rId8"/>
    <p:sldId id="275" r:id="rId9"/>
    <p:sldId id="273" r:id="rId10"/>
    <p:sldId id="277" r:id="rId11"/>
    <p:sldId id="279" r:id="rId12"/>
    <p:sldId id="281" r:id="rId13"/>
    <p:sldId id="280" r:id="rId14"/>
    <p:sldId id="282" r:id="rId15"/>
    <p:sldId id="283" r:id="rId16"/>
    <p:sldId id="284" r:id="rId17"/>
    <p:sldId id="285" r:id="rId18"/>
    <p:sldId id="286" r:id="rId19"/>
    <p:sldId id="287" r:id="rId20"/>
    <p:sldId id="28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736"/>
    <p:restoredTop sz="95708"/>
  </p:normalViewPr>
  <p:slideViewPr>
    <p:cSldViewPr snapToGrid="0" snapToObjects="1">
      <p:cViewPr varScale="1">
        <p:scale>
          <a:sx n="125" d="100"/>
          <a:sy n="125" d="100"/>
        </p:scale>
        <p:origin x="176" y="600"/>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B3BD00-C2AA-1145-940E-65624B0510A5}" type="datetimeFigureOut">
              <a:rPr lang="en-US" smtClean="0"/>
              <a:t>8/27/20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B86F4F-F5AD-F740-8D99-3B8A54309F76}" type="slidenum">
              <a:rPr lang="en-US" smtClean="0"/>
              <a:t>‹#›</a:t>
            </a:fld>
            <a:endParaRPr lang="en-US"/>
          </a:p>
        </p:txBody>
      </p:sp>
    </p:spTree>
    <p:extLst>
      <p:ext uri="{BB962C8B-B14F-4D97-AF65-F5344CB8AC3E}">
        <p14:creationId xmlns:p14="http://schemas.microsoft.com/office/powerpoint/2010/main" val="1251247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8/27/20</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5489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8/27/20</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2682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8/27/20</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8305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8/27/20</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678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8/27/20</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3330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8/27/20</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3970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8/27/20</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6367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8/27/20</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3545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8/27/20</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3261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8/27/20</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242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8/27/20</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8805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8/27/20</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2723581546"/>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01" r:id="rId7"/>
    <p:sldLayoutId id="2147483702" r:id="rId8"/>
    <p:sldLayoutId id="2147483703" r:id="rId9"/>
    <p:sldLayoutId id="2147483704" r:id="rId10"/>
    <p:sldLayoutId id="21474837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tburleson-layouts-demos.firebaseapp.com/#/docs" TargetMode="External"/><Relationship Id="rId2" Type="http://schemas.openxmlformats.org/officeDocument/2006/relationships/hyperlink" Target="https://github.com/angular/flex-layout/wiki/Declarative-API-Overview"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ngular.io/api/core/NgZone#run" TargetMode="External"/><Relationship Id="rId2" Type="http://schemas.openxmlformats.org/officeDocument/2006/relationships/hyperlink" Target="https://angular.io/api/core/NgZone#runOutsideAngula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mysite.com/index.html#contac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ngular.io/cli/serve" TargetMode="External"/><Relationship Id="rId2" Type="http://schemas.openxmlformats.org/officeDocument/2006/relationships/hyperlink" Target="https://angular.io/cli/build" TargetMode="External"/><Relationship Id="rId1" Type="http://schemas.openxmlformats.org/officeDocument/2006/relationships/slideLayout" Target="../slideLayouts/slideLayout2.xml"/><Relationship Id="rId5" Type="http://schemas.openxmlformats.org/officeDocument/2006/relationships/hyperlink" Target="https://angular.io/api/core/Input" TargetMode="External"/><Relationship Id="rId4" Type="http://schemas.openxmlformats.org/officeDocument/2006/relationships/hyperlink" Target="https://angular.io/api/core/Componen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E3C5560-7A9C-489F-9148-18C5E1D0F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2CC7CE-DBB5-A341-9939-A0B6BCE0A476}"/>
              </a:ext>
            </a:extLst>
          </p:cNvPr>
          <p:cNvSpPr>
            <a:spLocks noGrp="1"/>
          </p:cNvSpPr>
          <p:nvPr>
            <p:ph type="ctrTitle"/>
          </p:nvPr>
        </p:nvSpPr>
        <p:spPr>
          <a:xfrm>
            <a:off x="1578043" y="590062"/>
            <a:ext cx="5309140" cy="2838938"/>
          </a:xfrm>
        </p:spPr>
        <p:txBody>
          <a:bodyPr>
            <a:normAutofit/>
          </a:bodyPr>
          <a:lstStyle/>
          <a:p>
            <a:r>
              <a:rPr lang="en-US" sz="5400" dirty="0">
                <a:solidFill>
                  <a:schemeClr val="bg1"/>
                </a:solidFill>
              </a:rPr>
              <a:t>ANGULAR</a:t>
            </a:r>
          </a:p>
        </p:txBody>
      </p:sp>
      <p:sp>
        <p:nvSpPr>
          <p:cNvPr id="18"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20"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2"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24" name="Straight Connector 2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50520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26" name="Graphic 25">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836425" y="5436655"/>
            <a:ext cx="151536" cy="151536"/>
          </a:xfrm>
          <a:prstGeom prst="rect">
            <a:avLst/>
          </a:prstGeom>
        </p:spPr>
      </p:pic>
      <p:pic>
        <p:nvPicPr>
          <p:cNvPr id="28" name="Graphic 27">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1245175" y="5896734"/>
            <a:ext cx="108625" cy="108625"/>
          </a:xfrm>
          <a:prstGeom prst="rect">
            <a:avLst/>
          </a:prstGeom>
        </p:spPr>
      </p:pic>
      <p:pic>
        <p:nvPicPr>
          <p:cNvPr id="30" name="Graphic 29">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10554288" y="6038004"/>
            <a:ext cx="95759" cy="95759"/>
          </a:xfrm>
          <a:prstGeom prst="rect">
            <a:avLst/>
          </a:prstGeom>
        </p:spPr>
      </p:pic>
      <p:pic>
        <p:nvPicPr>
          <p:cNvPr id="4" name="Picture 3">
            <a:extLst>
              <a:ext uri="{FF2B5EF4-FFF2-40B4-BE49-F238E27FC236}">
                <a16:creationId xmlns:a16="http://schemas.microsoft.com/office/drawing/2014/main" id="{5564E58D-8B9E-47EC-B699-E9A2A280F24D}"/>
              </a:ext>
            </a:extLst>
          </p:cNvPr>
          <p:cNvPicPr>
            <a:picLocks noChangeAspect="1"/>
          </p:cNvPicPr>
          <p:nvPr/>
        </p:nvPicPr>
        <p:blipFill rotWithShape="1">
          <a:blip r:embed="rId8"/>
          <a:srcRect l="20789" r="9918" b="1"/>
          <a:stretch/>
        </p:blipFill>
        <p:spPr>
          <a:xfrm>
            <a:off x="6740358" y="1606411"/>
            <a:ext cx="5451642" cy="5251590"/>
          </a:xfrm>
          <a:custGeom>
            <a:avLst/>
            <a:gdLst/>
            <a:ahLst/>
            <a:cxnLst/>
            <a:rect l="l" t="t" r="r" b="b"/>
            <a:pathLst>
              <a:path w="5923214" h="5705857">
                <a:moveTo>
                  <a:pt x="3612238" y="0"/>
                </a:moveTo>
                <a:cubicBezTo>
                  <a:pt x="4485043" y="0"/>
                  <a:pt x="5285549" y="309553"/>
                  <a:pt x="5909957" y="824860"/>
                </a:cubicBezTo>
                <a:lnTo>
                  <a:pt x="5923214" y="836909"/>
                </a:lnTo>
                <a:lnTo>
                  <a:pt x="5923214" y="5705857"/>
                </a:lnTo>
                <a:lnTo>
                  <a:pt x="672237" y="5705857"/>
                </a:lnTo>
                <a:lnTo>
                  <a:pt x="616914" y="5631875"/>
                </a:lnTo>
                <a:cubicBezTo>
                  <a:pt x="227427" y="5055358"/>
                  <a:pt x="0" y="4360357"/>
                  <a:pt x="0" y="3612238"/>
                </a:cubicBezTo>
                <a:cubicBezTo>
                  <a:pt x="0" y="1617255"/>
                  <a:pt x="1617255" y="0"/>
                  <a:pt x="3612238" y="0"/>
                </a:cubicBezTo>
                <a:close/>
              </a:path>
            </a:pathLst>
          </a:custGeom>
        </p:spPr>
      </p:pic>
    </p:spTree>
    <p:extLst>
      <p:ext uri="{BB962C8B-B14F-4D97-AF65-F5344CB8AC3E}">
        <p14:creationId xmlns:p14="http://schemas.microsoft.com/office/powerpoint/2010/main" val="2144839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1450" y="122968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5"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0230" y="145898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5910" y="1974124"/>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B556E03-3E98-FB46-A7C8-0D00604CDC7D}"/>
              </a:ext>
            </a:extLst>
          </p:cNvPr>
          <p:cNvSpPr txBox="1"/>
          <p:nvPr/>
        </p:nvSpPr>
        <p:spPr>
          <a:xfrm>
            <a:off x="272143" y="228600"/>
            <a:ext cx="2582758" cy="369332"/>
          </a:xfrm>
          <a:prstGeom prst="rect">
            <a:avLst/>
          </a:prstGeom>
          <a:noFill/>
        </p:spPr>
        <p:txBody>
          <a:bodyPr wrap="none" rtlCol="0">
            <a:spAutoFit/>
          </a:bodyPr>
          <a:lstStyle/>
          <a:p>
            <a:r>
              <a:rPr lang="en-IN" b="1" dirty="0"/>
              <a:t>Translate the Content</a:t>
            </a:r>
          </a:p>
        </p:txBody>
      </p:sp>
      <p:sp>
        <p:nvSpPr>
          <p:cNvPr id="9" name="TextBox 8">
            <a:extLst>
              <a:ext uri="{FF2B5EF4-FFF2-40B4-BE49-F238E27FC236}">
                <a16:creationId xmlns:a16="http://schemas.microsoft.com/office/drawing/2014/main" id="{1DFBA48B-A6D6-7345-963E-7CEE1095A9FB}"/>
              </a:ext>
            </a:extLst>
          </p:cNvPr>
          <p:cNvSpPr txBox="1"/>
          <p:nvPr/>
        </p:nvSpPr>
        <p:spPr>
          <a:xfrm>
            <a:off x="272143" y="826532"/>
            <a:ext cx="5062604" cy="2246769"/>
          </a:xfrm>
          <a:prstGeom prst="rect">
            <a:avLst/>
          </a:prstGeom>
          <a:noFill/>
        </p:spPr>
        <p:txBody>
          <a:bodyPr wrap="none" rtlCol="0">
            <a:spAutoFit/>
          </a:bodyPr>
          <a:lstStyle/>
          <a:p>
            <a:r>
              <a:rPr lang="en-IN" sz="1400" dirty="0">
                <a:solidFill>
                  <a:srgbClr val="0070C0"/>
                </a:solidFill>
              </a:rPr>
              <a:t>&lt;div&gt;</a:t>
            </a:r>
          </a:p>
          <a:p>
            <a:r>
              <a:rPr lang="en-IN" sz="1400" dirty="0">
                <a:solidFill>
                  <a:srgbClr val="0070C0"/>
                </a:solidFill>
              </a:rPr>
              <a:t>    </a:t>
            </a:r>
            <a:r>
              <a:rPr lang="en-IN" sz="1400" dirty="0">
                <a:solidFill>
                  <a:schemeClr val="bg1">
                    <a:lumMod val="50000"/>
                  </a:schemeClr>
                </a:solidFill>
              </a:rPr>
              <a:t>&lt;!-- translation: translation pipe --&gt;</a:t>
            </a:r>
          </a:p>
          <a:p>
            <a:r>
              <a:rPr lang="en-IN" sz="1400" dirty="0">
                <a:solidFill>
                  <a:srgbClr val="0070C0"/>
                </a:solidFill>
              </a:rPr>
              <a:t>    &lt;h1&gt;{{ '</a:t>
            </a:r>
            <a:r>
              <a:rPr lang="en-IN" sz="1400" dirty="0" err="1">
                <a:solidFill>
                  <a:srgbClr val="0070C0"/>
                </a:solidFill>
              </a:rPr>
              <a:t>demo.title</a:t>
            </a:r>
            <a:r>
              <a:rPr lang="en-IN" sz="1400" dirty="0">
                <a:solidFill>
                  <a:srgbClr val="0070C0"/>
                </a:solidFill>
              </a:rPr>
              <a:t>' | translate }}&lt;/h1&gt;</a:t>
            </a:r>
          </a:p>
          <a:p>
            <a:endParaRPr lang="en-IN" sz="1400" dirty="0">
              <a:solidFill>
                <a:srgbClr val="0070C0"/>
              </a:solidFill>
            </a:endParaRPr>
          </a:p>
          <a:p>
            <a:r>
              <a:rPr lang="en-IN" sz="1400" dirty="0">
                <a:solidFill>
                  <a:srgbClr val="0070C0"/>
                </a:solidFill>
              </a:rPr>
              <a:t>    </a:t>
            </a:r>
            <a:r>
              <a:rPr lang="en-IN" sz="1400" dirty="0">
                <a:solidFill>
                  <a:schemeClr val="bg1">
                    <a:lumMod val="50000"/>
                  </a:schemeClr>
                </a:solidFill>
              </a:rPr>
              <a:t>&lt;!-- translation: directive (key as attribute)--&gt;</a:t>
            </a:r>
          </a:p>
          <a:p>
            <a:r>
              <a:rPr lang="en-IN" sz="1400" dirty="0">
                <a:solidFill>
                  <a:srgbClr val="0070C0"/>
                </a:solidFill>
              </a:rPr>
              <a:t>    &lt;p [translate]="'</a:t>
            </a:r>
            <a:r>
              <a:rPr lang="en-IN" sz="1400" dirty="0" err="1">
                <a:solidFill>
                  <a:srgbClr val="0070C0"/>
                </a:solidFill>
              </a:rPr>
              <a:t>demo.text</a:t>
            </a:r>
            <a:r>
              <a:rPr lang="en-IN" sz="1400" dirty="0">
                <a:solidFill>
                  <a:srgbClr val="0070C0"/>
                </a:solidFill>
              </a:rPr>
              <a:t>'"&gt;&lt;/p&gt;</a:t>
            </a:r>
          </a:p>
          <a:p>
            <a:endParaRPr lang="en-IN" sz="1400" dirty="0">
              <a:solidFill>
                <a:srgbClr val="0070C0"/>
              </a:solidFill>
            </a:endParaRPr>
          </a:p>
          <a:p>
            <a:r>
              <a:rPr lang="en-IN" sz="1400" dirty="0">
                <a:solidFill>
                  <a:srgbClr val="0070C0"/>
                </a:solidFill>
              </a:rPr>
              <a:t>    </a:t>
            </a:r>
            <a:r>
              <a:rPr lang="en-IN" sz="1400" dirty="0">
                <a:solidFill>
                  <a:schemeClr val="bg1">
                    <a:lumMod val="50000"/>
                  </a:schemeClr>
                </a:solidFill>
              </a:rPr>
              <a:t>&lt;!-- translation: directive (key as content of element) --&gt;</a:t>
            </a:r>
          </a:p>
          <a:p>
            <a:r>
              <a:rPr lang="en-IN" sz="1400" dirty="0">
                <a:solidFill>
                  <a:srgbClr val="0070C0"/>
                </a:solidFill>
              </a:rPr>
              <a:t>    &lt;p translate&gt;</a:t>
            </a:r>
            <a:r>
              <a:rPr lang="en-IN" sz="1400" dirty="0" err="1">
                <a:solidFill>
                  <a:srgbClr val="0070C0"/>
                </a:solidFill>
              </a:rPr>
              <a:t>demo.text</a:t>
            </a:r>
            <a:r>
              <a:rPr lang="en-IN" sz="1400" dirty="0">
                <a:solidFill>
                  <a:srgbClr val="0070C0"/>
                </a:solidFill>
              </a:rPr>
              <a:t>&lt;/p&gt;</a:t>
            </a:r>
          </a:p>
          <a:p>
            <a:r>
              <a:rPr lang="en-IN" sz="1400" dirty="0">
                <a:solidFill>
                  <a:srgbClr val="0070C0"/>
                </a:solidFill>
              </a:rPr>
              <a:t>&lt;/div&gt;</a:t>
            </a:r>
            <a:endParaRPr lang="en-US" sz="1400" dirty="0">
              <a:solidFill>
                <a:srgbClr val="0070C0"/>
              </a:solidFill>
            </a:endParaRPr>
          </a:p>
        </p:txBody>
      </p:sp>
    </p:spTree>
    <p:extLst>
      <p:ext uri="{BB962C8B-B14F-4D97-AF65-F5344CB8AC3E}">
        <p14:creationId xmlns:p14="http://schemas.microsoft.com/office/powerpoint/2010/main" val="2174295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1450" y="122968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5"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0230" y="145898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5910" y="1974124"/>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B556E03-3E98-FB46-A7C8-0D00604CDC7D}"/>
              </a:ext>
            </a:extLst>
          </p:cNvPr>
          <p:cNvSpPr txBox="1"/>
          <p:nvPr/>
        </p:nvSpPr>
        <p:spPr>
          <a:xfrm>
            <a:off x="272143" y="228600"/>
            <a:ext cx="3642344" cy="523220"/>
          </a:xfrm>
          <a:prstGeom prst="rect">
            <a:avLst/>
          </a:prstGeom>
          <a:noFill/>
        </p:spPr>
        <p:txBody>
          <a:bodyPr wrap="none" rtlCol="0">
            <a:spAutoFit/>
          </a:bodyPr>
          <a:lstStyle/>
          <a:p>
            <a:r>
              <a:rPr lang="en-IN" sz="2800" b="1" dirty="0"/>
              <a:t>Angular Flex-Layout</a:t>
            </a:r>
          </a:p>
        </p:txBody>
      </p:sp>
      <p:sp>
        <p:nvSpPr>
          <p:cNvPr id="3" name="TextBox 2">
            <a:extLst>
              <a:ext uri="{FF2B5EF4-FFF2-40B4-BE49-F238E27FC236}">
                <a16:creationId xmlns:a16="http://schemas.microsoft.com/office/drawing/2014/main" id="{6411C367-CE11-B743-9339-EE8B7D87D6FC}"/>
              </a:ext>
            </a:extLst>
          </p:cNvPr>
          <p:cNvSpPr txBox="1"/>
          <p:nvPr/>
        </p:nvSpPr>
        <p:spPr>
          <a:xfrm>
            <a:off x="370114" y="957943"/>
            <a:ext cx="11450498" cy="2031325"/>
          </a:xfrm>
          <a:prstGeom prst="rect">
            <a:avLst/>
          </a:prstGeom>
          <a:noFill/>
        </p:spPr>
        <p:txBody>
          <a:bodyPr wrap="square" rtlCol="0">
            <a:spAutoFit/>
          </a:bodyPr>
          <a:lstStyle/>
          <a:p>
            <a:r>
              <a:rPr lang="en-IN" sz="1400" dirty="0"/>
              <a:t>Angular Flex Layout provides a sophisticated layout API using Flexbox CSS + </a:t>
            </a:r>
            <a:r>
              <a:rPr lang="en-IN" sz="1400" dirty="0" err="1"/>
              <a:t>mediaQuery</a:t>
            </a:r>
            <a:r>
              <a:rPr lang="en-IN" sz="1400" dirty="0"/>
              <a:t>. This module provides Angular developers with component layout features using a custom Layout API, </a:t>
            </a:r>
            <a:r>
              <a:rPr lang="en-IN" sz="1400" dirty="0" err="1"/>
              <a:t>mediaQuery</a:t>
            </a:r>
            <a:r>
              <a:rPr lang="en-IN" sz="1400" dirty="0"/>
              <a:t> observables, and injected DOM flexbox-2016 CSS stylings.</a:t>
            </a:r>
          </a:p>
          <a:p>
            <a:endParaRPr lang="en-IN" sz="1400" dirty="0"/>
          </a:p>
          <a:p>
            <a:r>
              <a:rPr lang="en-US" sz="1400" dirty="0"/>
              <a:t>The Flex Layout engine intelligently automates the process of applying appropriate Flexbox CSS to browser view hierarchies. This automation also addresses many of the complexities and workarounds encountered with the traditional, manual, CSS-only application of box CSS.</a:t>
            </a:r>
          </a:p>
          <a:p>
            <a:endParaRPr lang="en-US" sz="1400" dirty="0"/>
          </a:p>
          <a:p>
            <a:r>
              <a:rPr lang="en-US" sz="1400" dirty="0"/>
              <a:t>The real power of Flex Layout, however, is its responsive engine. The Responsive API enables developers to easily specify different layouts, sizing, visibilities for different viewport sizes and display devices.</a:t>
            </a:r>
          </a:p>
        </p:txBody>
      </p:sp>
      <p:sp>
        <p:nvSpPr>
          <p:cNvPr id="4" name="TextBox 3">
            <a:extLst>
              <a:ext uri="{FF2B5EF4-FFF2-40B4-BE49-F238E27FC236}">
                <a16:creationId xmlns:a16="http://schemas.microsoft.com/office/drawing/2014/main" id="{D8F5A755-3DB9-B94C-9B22-ACA326E2F40E}"/>
              </a:ext>
            </a:extLst>
          </p:cNvPr>
          <p:cNvSpPr txBox="1"/>
          <p:nvPr/>
        </p:nvSpPr>
        <p:spPr>
          <a:xfrm>
            <a:off x="468086" y="3287486"/>
            <a:ext cx="4459875" cy="615553"/>
          </a:xfrm>
          <a:prstGeom prst="rect">
            <a:avLst/>
          </a:prstGeom>
          <a:noFill/>
        </p:spPr>
        <p:txBody>
          <a:bodyPr wrap="none" rtlCol="0">
            <a:spAutoFit/>
          </a:bodyPr>
          <a:lstStyle/>
          <a:p>
            <a:r>
              <a:rPr lang="en-US" dirty="0" err="1"/>
              <a:t>Intallation</a:t>
            </a:r>
            <a:r>
              <a:rPr lang="en-US" dirty="0"/>
              <a:t>:</a:t>
            </a:r>
          </a:p>
          <a:p>
            <a:r>
              <a:rPr lang="en-IN" sz="1600" dirty="0" err="1">
                <a:solidFill>
                  <a:srgbClr val="0070C0"/>
                </a:solidFill>
              </a:rPr>
              <a:t>npm</a:t>
            </a:r>
            <a:r>
              <a:rPr lang="en-IN" sz="1600" dirty="0">
                <a:solidFill>
                  <a:srgbClr val="0070C0"/>
                </a:solidFill>
              </a:rPr>
              <a:t> </a:t>
            </a:r>
            <a:r>
              <a:rPr lang="en-IN" sz="1600" dirty="0" err="1">
                <a:solidFill>
                  <a:srgbClr val="0070C0"/>
                </a:solidFill>
              </a:rPr>
              <a:t>i</a:t>
            </a:r>
            <a:r>
              <a:rPr lang="en-IN" sz="1600" dirty="0">
                <a:solidFill>
                  <a:srgbClr val="0070C0"/>
                </a:solidFill>
              </a:rPr>
              <a:t> -s @angular/flex-layout @angular/</a:t>
            </a:r>
            <a:r>
              <a:rPr lang="en-IN" sz="1600" dirty="0" err="1">
                <a:solidFill>
                  <a:srgbClr val="0070C0"/>
                </a:solidFill>
              </a:rPr>
              <a:t>cdk</a:t>
            </a:r>
            <a:endParaRPr lang="en-US" sz="1600" dirty="0">
              <a:solidFill>
                <a:srgbClr val="0070C0"/>
              </a:solidFill>
            </a:endParaRPr>
          </a:p>
        </p:txBody>
      </p:sp>
      <p:sp>
        <p:nvSpPr>
          <p:cNvPr id="5" name="TextBox 4">
            <a:extLst>
              <a:ext uri="{FF2B5EF4-FFF2-40B4-BE49-F238E27FC236}">
                <a16:creationId xmlns:a16="http://schemas.microsoft.com/office/drawing/2014/main" id="{2F8AAC43-DB9C-C048-92B0-3465E24EABF2}"/>
              </a:ext>
            </a:extLst>
          </p:cNvPr>
          <p:cNvSpPr txBox="1"/>
          <p:nvPr/>
        </p:nvSpPr>
        <p:spPr>
          <a:xfrm>
            <a:off x="533400" y="4169229"/>
            <a:ext cx="4621778" cy="1107996"/>
          </a:xfrm>
          <a:prstGeom prst="rect">
            <a:avLst/>
          </a:prstGeom>
          <a:noFill/>
        </p:spPr>
        <p:txBody>
          <a:bodyPr wrap="none" rtlCol="0">
            <a:spAutoFit/>
          </a:bodyPr>
          <a:lstStyle/>
          <a:p>
            <a:r>
              <a:rPr lang="en-IN" dirty="0"/>
              <a:t>Add </a:t>
            </a:r>
            <a:r>
              <a:rPr lang="en-IN" dirty="0" err="1"/>
              <a:t>FlexLayoutModule</a:t>
            </a:r>
            <a:r>
              <a:rPr lang="en-IN" dirty="0"/>
              <a:t> into </a:t>
            </a:r>
            <a:r>
              <a:rPr lang="en-IN" dirty="0" err="1"/>
              <a:t>AppModule</a:t>
            </a:r>
            <a:r>
              <a:rPr lang="en-IN" dirty="0"/>
              <a:t>.</a:t>
            </a:r>
          </a:p>
          <a:p>
            <a:r>
              <a:rPr lang="en-US" sz="1200" dirty="0">
                <a:solidFill>
                  <a:srgbClr val="0070C0"/>
                </a:solidFill>
              </a:rPr>
              <a:t>import { </a:t>
            </a:r>
            <a:r>
              <a:rPr lang="en-US" sz="1200" dirty="0" err="1">
                <a:solidFill>
                  <a:srgbClr val="0070C0"/>
                </a:solidFill>
              </a:rPr>
              <a:t>FlexLayoutModule</a:t>
            </a:r>
            <a:r>
              <a:rPr lang="en-US" sz="1200" dirty="0">
                <a:solidFill>
                  <a:srgbClr val="0070C0"/>
                </a:solidFill>
              </a:rPr>
              <a:t> } from '@angular/flex-layout';</a:t>
            </a:r>
          </a:p>
          <a:p>
            <a:r>
              <a:rPr lang="en-US" sz="1200" dirty="0">
                <a:solidFill>
                  <a:srgbClr val="0070C0"/>
                </a:solidFill>
              </a:rPr>
              <a:t>@</a:t>
            </a:r>
            <a:r>
              <a:rPr lang="en-US" sz="1200" dirty="0" err="1">
                <a:solidFill>
                  <a:srgbClr val="0070C0"/>
                </a:solidFill>
              </a:rPr>
              <a:t>NgModule</a:t>
            </a:r>
            <a:r>
              <a:rPr lang="en-US" sz="1200" dirty="0">
                <a:solidFill>
                  <a:srgbClr val="0070C0"/>
                </a:solidFill>
              </a:rPr>
              <a:t>({</a:t>
            </a:r>
          </a:p>
          <a:p>
            <a:r>
              <a:rPr lang="en-US" sz="1200" dirty="0">
                <a:solidFill>
                  <a:srgbClr val="0070C0"/>
                </a:solidFill>
              </a:rPr>
              <a:t>       imports: [ </a:t>
            </a:r>
            <a:r>
              <a:rPr lang="en-US" sz="1200" dirty="0" err="1">
                <a:solidFill>
                  <a:srgbClr val="0070C0"/>
                </a:solidFill>
              </a:rPr>
              <a:t>FlexLayoutModule</a:t>
            </a:r>
            <a:r>
              <a:rPr lang="en-US" sz="1200" dirty="0">
                <a:solidFill>
                  <a:srgbClr val="0070C0"/>
                </a:solidFill>
              </a:rPr>
              <a:t> ],</a:t>
            </a:r>
          </a:p>
          <a:p>
            <a:r>
              <a:rPr lang="en-US" sz="1200" dirty="0">
                <a:solidFill>
                  <a:srgbClr val="0070C0"/>
                </a:solidFill>
              </a:rPr>
              <a:t>});</a:t>
            </a:r>
          </a:p>
        </p:txBody>
      </p:sp>
      <p:sp>
        <p:nvSpPr>
          <p:cNvPr id="6" name="TextBox 5">
            <a:extLst>
              <a:ext uri="{FF2B5EF4-FFF2-40B4-BE49-F238E27FC236}">
                <a16:creationId xmlns:a16="http://schemas.microsoft.com/office/drawing/2014/main" id="{9272356A-011A-6C42-8876-CA512609A5FC}"/>
              </a:ext>
            </a:extLst>
          </p:cNvPr>
          <p:cNvSpPr txBox="1"/>
          <p:nvPr/>
        </p:nvSpPr>
        <p:spPr>
          <a:xfrm>
            <a:off x="598714" y="5475514"/>
            <a:ext cx="7520007" cy="615553"/>
          </a:xfrm>
          <a:prstGeom prst="rect">
            <a:avLst/>
          </a:prstGeom>
          <a:noFill/>
        </p:spPr>
        <p:txBody>
          <a:bodyPr wrap="none" rtlCol="0">
            <a:spAutoFit/>
          </a:bodyPr>
          <a:lstStyle/>
          <a:p>
            <a:r>
              <a:rPr lang="en-IN" dirty="0"/>
              <a:t>Use the Angular Layout attributes in your HTML tags for flex layout</a:t>
            </a:r>
          </a:p>
          <a:p>
            <a:r>
              <a:rPr lang="en-IN" sz="1600" dirty="0">
                <a:solidFill>
                  <a:srgbClr val="0070C0"/>
                </a:solidFill>
              </a:rPr>
              <a:t>&lt;div </a:t>
            </a:r>
            <a:r>
              <a:rPr lang="en-IN" sz="1600" dirty="0" err="1">
                <a:solidFill>
                  <a:srgbClr val="0070C0"/>
                </a:solidFill>
              </a:rPr>
              <a:t>fxLayout</a:t>
            </a:r>
            <a:r>
              <a:rPr lang="en-IN" sz="1600" dirty="0">
                <a:solidFill>
                  <a:srgbClr val="0070C0"/>
                </a:solidFill>
              </a:rPr>
              <a:t>="row" </a:t>
            </a:r>
            <a:r>
              <a:rPr lang="en-IN" sz="1600" dirty="0" err="1">
                <a:solidFill>
                  <a:srgbClr val="0070C0"/>
                </a:solidFill>
              </a:rPr>
              <a:t>fxLayoutAlign</a:t>
            </a:r>
            <a:r>
              <a:rPr lang="en-IN" sz="1600" dirty="0">
                <a:solidFill>
                  <a:srgbClr val="0070C0"/>
                </a:solidFill>
              </a:rPr>
              <a:t>="space-between"&gt; &lt;/div&gt;</a:t>
            </a:r>
            <a:endParaRPr lang="en-US" sz="1600" dirty="0">
              <a:solidFill>
                <a:srgbClr val="0070C0"/>
              </a:solidFill>
            </a:endParaRPr>
          </a:p>
        </p:txBody>
      </p:sp>
    </p:spTree>
    <p:extLst>
      <p:ext uri="{BB962C8B-B14F-4D97-AF65-F5344CB8AC3E}">
        <p14:creationId xmlns:p14="http://schemas.microsoft.com/office/powerpoint/2010/main" val="1085848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1450" y="122968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5"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0230" y="145898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5910" y="1974124"/>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B556E03-3E98-FB46-A7C8-0D00604CDC7D}"/>
              </a:ext>
            </a:extLst>
          </p:cNvPr>
          <p:cNvSpPr txBox="1"/>
          <p:nvPr/>
        </p:nvSpPr>
        <p:spPr>
          <a:xfrm>
            <a:off x="272143" y="228600"/>
            <a:ext cx="2518638" cy="369332"/>
          </a:xfrm>
          <a:prstGeom prst="rect">
            <a:avLst/>
          </a:prstGeom>
          <a:noFill/>
        </p:spPr>
        <p:txBody>
          <a:bodyPr wrap="none" rtlCol="0">
            <a:spAutoFit/>
          </a:bodyPr>
          <a:lstStyle/>
          <a:p>
            <a:r>
              <a:rPr lang="en-IN" b="1" dirty="0"/>
              <a:t>Responsive Example:</a:t>
            </a:r>
          </a:p>
        </p:txBody>
      </p:sp>
      <p:sp>
        <p:nvSpPr>
          <p:cNvPr id="9" name="TextBox 8">
            <a:extLst>
              <a:ext uri="{FF2B5EF4-FFF2-40B4-BE49-F238E27FC236}">
                <a16:creationId xmlns:a16="http://schemas.microsoft.com/office/drawing/2014/main" id="{30E1D81A-8DFD-2B4D-964B-94244D55BCF9}"/>
              </a:ext>
            </a:extLst>
          </p:cNvPr>
          <p:cNvSpPr txBox="1"/>
          <p:nvPr/>
        </p:nvSpPr>
        <p:spPr>
          <a:xfrm>
            <a:off x="478316" y="2469591"/>
            <a:ext cx="3417923" cy="2492990"/>
          </a:xfrm>
          <a:prstGeom prst="rect">
            <a:avLst/>
          </a:prstGeom>
          <a:solidFill>
            <a:schemeClr val="accent3">
              <a:lumMod val="20000"/>
              <a:lumOff val="80000"/>
            </a:schemeClr>
          </a:solidFill>
        </p:spPr>
        <p:txBody>
          <a:bodyPr wrap="none" rtlCol="0">
            <a:spAutoFit/>
          </a:bodyPr>
          <a:lstStyle/>
          <a:p>
            <a:r>
              <a:rPr lang="en-IN" sz="1200" dirty="0">
                <a:solidFill>
                  <a:srgbClr val="0070C0"/>
                </a:solidFill>
              </a:rPr>
              <a:t>&lt;div </a:t>
            </a:r>
          </a:p>
          <a:p>
            <a:r>
              <a:rPr lang="en-IN" sz="1200" dirty="0">
                <a:solidFill>
                  <a:srgbClr val="0070C0"/>
                </a:solidFill>
              </a:rPr>
              <a:t>  </a:t>
            </a:r>
            <a:r>
              <a:rPr lang="en-IN" sz="1200" dirty="0" err="1">
                <a:solidFill>
                  <a:srgbClr val="0070C0"/>
                </a:solidFill>
              </a:rPr>
              <a:t>fxLayout</a:t>
            </a:r>
            <a:r>
              <a:rPr lang="en-IN" sz="1200" dirty="0">
                <a:solidFill>
                  <a:srgbClr val="0070C0"/>
                </a:solidFill>
              </a:rPr>
              <a:t>="row wrap" </a:t>
            </a:r>
          </a:p>
          <a:p>
            <a:r>
              <a:rPr lang="en-IN" sz="1200" dirty="0">
                <a:solidFill>
                  <a:srgbClr val="0070C0"/>
                </a:solidFill>
              </a:rPr>
              <a:t>  </a:t>
            </a:r>
            <a:r>
              <a:rPr lang="en-IN" sz="1200" dirty="0" err="1">
                <a:solidFill>
                  <a:srgbClr val="0070C0"/>
                </a:solidFill>
              </a:rPr>
              <a:t>fxLayout.lt-sm</a:t>
            </a:r>
            <a:r>
              <a:rPr lang="en-IN" sz="1200" dirty="0">
                <a:solidFill>
                  <a:srgbClr val="0070C0"/>
                </a:solidFill>
              </a:rPr>
              <a:t>="column" </a:t>
            </a:r>
          </a:p>
          <a:p>
            <a:r>
              <a:rPr lang="en-IN" sz="1200" dirty="0">
                <a:solidFill>
                  <a:srgbClr val="0070C0"/>
                </a:solidFill>
              </a:rPr>
              <a:t>  </a:t>
            </a:r>
            <a:r>
              <a:rPr lang="en-IN" sz="1200" dirty="0" err="1">
                <a:solidFill>
                  <a:srgbClr val="0070C0"/>
                </a:solidFill>
              </a:rPr>
              <a:t>fxLayoutGap</a:t>
            </a:r>
            <a:r>
              <a:rPr lang="en-IN" sz="1200" dirty="0">
                <a:solidFill>
                  <a:srgbClr val="0070C0"/>
                </a:solidFill>
              </a:rPr>
              <a:t>="32px" </a:t>
            </a:r>
          </a:p>
          <a:p>
            <a:r>
              <a:rPr lang="en-IN" sz="1200" dirty="0">
                <a:solidFill>
                  <a:srgbClr val="0070C0"/>
                </a:solidFill>
              </a:rPr>
              <a:t>  </a:t>
            </a:r>
            <a:r>
              <a:rPr lang="en-IN" sz="1200" dirty="0" err="1">
                <a:solidFill>
                  <a:srgbClr val="0070C0"/>
                </a:solidFill>
              </a:rPr>
              <a:t>fxLayoutAlign</a:t>
            </a:r>
            <a:r>
              <a:rPr lang="en-IN" sz="1200" dirty="0">
                <a:solidFill>
                  <a:srgbClr val="0070C0"/>
                </a:solidFill>
              </a:rPr>
              <a:t>="flex-start"&gt;</a:t>
            </a:r>
          </a:p>
          <a:p>
            <a:r>
              <a:rPr lang="en-IN" sz="1200" dirty="0">
                <a:solidFill>
                  <a:srgbClr val="0070C0"/>
                </a:solidFill>
              </a:rPr>
              <a:t>&lt;ng-container *</a:t>
            </a:r>
            <a:r>
              <a:rPr lang="en-IN" sz="1200" dirty="0" err="1">
                <a:solidFill>
                  <a:srgbClr val="0070C0"/>
                </a:solidFill>
              </a:rPr>
              <a:t>ngFor</a:t>
            </a:r>
            <a:r>
              <a:rPr lang="en-IN" sz="1200" dirty="0">
                <a:solidFill>
                  <a:srgbClr val="0070C0"/>
                </a:solidFill>
              </a:rPr>
              <a:t>="let _ of [1,2,3,4,5,6]"&gt;</a:t>
            </a:r>
          </a:p>
          <a:p>
            <a:r>
              <a:rPr lang="en-IN" sz="1200" dirty="0">
                <a:solidFill>
                  <a:srgbClr val="0070C0"/>
                </a:solidFill>
              </a:rPr>
              <a:t>  &lt;app-card </a:t>
            </a:r>
          </a:p>
          <a:p>
            <a:r>
              <a:rPr lang="en-IN" sz="1200" dirty="0">
                <a:solidFill>
                  <a:srgbClr val="0070C0"/>
                </a:solidFill>
              </a:rPr>
              <a:t>    </a:t>
            </a:r>
            <a:r>
              <a:rPr lang="en-IN" sz="1200" dirty="0" err="1">
                <a:solidFill>
                  <a:srgbClr val="0070C0"/>
                </a:solidFill>
              </a:rPr>
              <a:t>fxFlex</a:t>
            </a:r>
            <a:r>
              <a:rPr lang="en-IN" sz="1200" dirty="0">
                <a:solidFill>
                  <a:srgbClr val="0070C0"/>
                </a:solidFill>
              </a:rPr>
              <a:t>="0 1 calc(33.3% - 32px)"</a:t>
            </a:r>
          </a:p>
          <a:p>
            <a:r>
              <a:rPr lang="en-IN" sz="1200" dirty="0">
                <a:solidFill>
                  <a:srgbClr val="0070C0"/>
                </a:solidFill>
              </a:rPr>
              <a:t>    </a:t>
            </a:r>
            <a:r>
              <a:rPr lang="en-IN" sz="1200" dirty="0" err="1">
                <a:solidFill>
                  <a:srgbClr val="0070C0"/>
                </a:solidFill>
              </a:rPr>
              <a:t>fxFlex.lt</a:t>
            </a:r>
            <a:r>
              <a:rPr lang="en-IN" sz="1200" dirty="0">
                <a:solidFill>
                  <a:srgbClr val="0070C0"/>
                </a:solidFill>
              </a:rPr>
              <a:t>-md="0 1 calc(50% - 32px)"</a:t>
            </a:r>
          </a:p>
          <a:p>
            <a:r>
              <a:rPr lang="en-IN" sz="1200" dirty="0">
                <a:solidFill>
                  <a:srgbClr val="0070C0"/>
                </a:solidFill>
              </a:rPr>
              <a:t>    </a:t>
            </a:r>
            <a:r>
              <a:rPr lang="en-IN" sz="1200" dirty="0" err="1">
                <a:solidFill>
                  <a:srgbClr val="0070C0"/>
                </a:solidFill>
              </a:rPr>
              <a:t>fxFlex.lt-sm</a:t>
            </a:r>
            <a:r>
              <a:rPr lang="en-IN" sz="1200" dirty="0">
                <a:solidFill>
                  <a:srgbClr val="0070C0"/>
                </a:solidFill>
              </a:rPr>
              <a:t>="100%"</a:t>
            </a:r>
          </a:p>
          <a:p>
            <a:r>
              <a:rPr lang="en-IN" sz="1200" dirty="0">
                <a:solidFill>
                  <a:srgbClr val="0070C0"/>
                </a:solidFill>
              </a:rPr>
              <a:t>  &gt;&lt;/app-card&gt;</a:t>
            </a:r>
          </a:p>
          <a:p>
            <a:r>
              <a:rPr lang="en-IN" sz="1200" dirty="0">
                <a:solidFill>
                  <a:srgbClr val="0070C0"/>
                </a:solidFill>
              </a:rPr>
              <a:t>&lt;/ng-container&gt;</a:t>
            </a:r>
          </a:p>
          <a:p>
            <a:r>
              <a:rPr lang="en-IN" sz="1200" dirty="0">
                <a:solidFill>
                  <a:srgbClr val="0070C0"/>
                </a:solidFill>
              </a:rPr>
              <a:t>&lt;/div&gt;</a:t>
            </a:r>
            <a:endParaRPr lang="en-US" sz="1050" dirty="0">
              <a:solidFill>
                <a:srgbClr val="0070C0"/>
              </a:solidFill>
            </a:endParaRPr>
          </a:p>
        </p:txBody>
      </p:sp>
      <p:sp>
        <p:nvSpPr>
          <p:cNvPr id="5" name="TextBox 4">
            <a:extLst>
              <a:ext uri="{FF2B5EF4-FFF2-40B4-BE49-F238E27FC236}">
                <a16:creationId xmlns:a16="http://schemas.microsoft.com/office/drawing/2014/main" id="{A8C50F24-D383-E047-8045-2096AD59FD6C}"/>
              </a:ext>
            </a:extLst>
          </p:cNvPr>
          <p:cNvSpPr txBox="1"/>
          <p:nvPr/>
        </p:nvSpPr>
        <p:spPr>
          <a:xfrm>
            <a:off x="370114" y="783771"/>
            <a:ext cx="3634328" cy="646331"/>
          </a:xfrm>
          <a:prstGeom prst="rect">
            <a:avLst/>
          </a:prstGeom>
          <a:noFill/>
        </p:spPr>
        <p:txBody>
          <a:bodyPr wrap="none" rtlCol="0">
            <a:spAutoFit/>
          </a:bodyPr>
          <a:lstStyle/>
          <a:p>
            <a:r>
              <a:rPr lang="en-US" dirty="0"/>
              <a:t>Create a component called card</a:t>
            </a:r>
          </a:p>
          <a:p>
            <a:r>
              <a:rPr lang="en-US" dirty="0">
                <a:solidFill>
                  <a:srgbClr val="0070C0"/>
                </a:solidFill>
              </a:rPr>
              <a:t>ng g c card</a:t>
            </a:r>
          </a:p>
        </p:txBody>
      </p:sp>
      <p:sp>
        <p:nvSpPr>
          <p:cNvPr id="6" name="TextBox 5">
            <a:extLst>
              <a:ext uri="{FF2B5EF4-FFF2-40B4-BE49-F238E27FC236}">
                <a16:creationId xmlns:a16="http://schemas.microsoft.com/office/drawing/2014/main" id="{8C0C75E9-DB41-2F42-AE41-4E547D400695}"/>
              </a:ext>
            </a:extLst>
          </p:cNvPr>
          <p:cNvSpPr txBox="1"/>
          <p:nvPr/>
        </p:nvSpPr>
        <p:spPr>
          <a:xfrm>
            <a:off x="272143" y="1534462"/>
            <a:ext cx="5993949" cy="369332"/>
          </a:xfrm>
          <a:prstGeom prst="rect">
            <a:avLst/>
          </a:prstGeom>
          <a:noFill/>
        </p:spPr>
        <p:txBody>
          <a:bodyPr wrap="none" rtlCol="0">
            <a:spAutoFit/>
          </a:bodyPr>
          <a:lstStyle/>
          <a:p>
            <a:r>
              <a:rPr lang="en-US" dirty="0"/>
              <a:t>Update card component html with some lines of data</a:t>
            </a:r>
          </a:p>
        </p:txBody>
      </p:sp>
      <p:sp>
        <p:nvSpPr>
          <p:cNvPr id="7" name="TextBox 6">
            <a:extLst>
              <a:ext uri="{FF2B5EF4-FFF2-40B4-BE49-F238E27FC236}">
                <a16:creationId xmlns:a16="http://schemas.microsoft.com/office/drawing/2014/main" id="{0890F5DE-85B3-DD41-8351-E716C17AD0F0}"/>
              </a:ext>
            </a:extLst>
          </p:cNvPr>
          <p:cNvSpPr txBox="1"/>
          <p:nvPr/>
        </p:nvSpPr>
        <p:spPr>
          <a:xfrm>
            <a:off x="359229" y="2068286"/>
            <a:ext cx="6237605" cy="369332"/>
          </a:xfrm>
          <a:prstGeom prst="rect">
            <a:avLst/>
          </a:prstGeom>
          <a:noFill/>
        </p:spPr>
        <p:txBody>
          <a:bodyPr wrap="none" rtlCol="0">
            <a:spAutoFit/>
          </a:bodyPr>
          <a:lstStyle/>
          <a:p>
            <a:r>
              <a:rPr lang="en-US" dirty="0"/>
              <a:t>Then update the app component html with below code:</a:t>
            </a:r>
          </a:p>
        </p:txBody>
      </p:sp>
      <p:sp>
        <p:nvSpPr>
          <p:cNvPr id="8" name="TextBox 7">
            <a:extLst>
              <a:ext uri="{FF2B5EF4-FFF2-40B4-BE49-F238E27FC236}">
                <a16:creationId xmlns:a16="http://schemas.microsoft.com/office/drawing/2014/main" id="{EDB20CF3-8F64-0B4A-9CD1-1D8E7307467F}"/>
              </a:ext>
            </a:extLst>
          </p:cNvPr>
          <p:cNvSpPr txBox="1"/>
          <p:nvPr/>
        </p:nvSpPr>
        <p:spPr>
          <a:xfrm>
            <a:off x="370114" y="5060466"/>
            <a:ext cx="8468985" cy="338554"/>
          </a:xfrm>
          <a:prstGeom prst="rect">
            <a:avLst/>
          </a:prstGeom>
          <a:noFill/>
        </p:spPr>
        <p:txBody>
          <a:bodyPr wrap="none" rtlCol="0">
            <a:spAutoFit/>
          </a:bodyPr>
          <a:lstStyle/>
          <a:p>
            <a:r>
              <a:rPr lang="en-US" sz="1600" dirty="0"/>
              <a:t>Observe the responsive ness in the browser, remove flex attributes once and observe</a:t>
            </a:r>
          </a:p>
        </p:txBody>
      </p:sp>
      <p:sp>
        <p:nvSpPr>
          <p:cNvPr id="10" name="TextBox 9">
            <a:extLst>
              <a:ext uri="{FF2B5EF4-FFF2-40B4-BE49-F238E27FC236}">
                <a16:creationId xmlns:a16="http://schemas.microsoft.com/office/drawing/2014/main" id="{68547431-C91B-D94D-B6D0-408DC39C927D}"/>
              </a:ext>
            </a:extLst>
          </p:cNvPr>
          <p:cNvSpPr txBox="1"/>
          <p:nvPr/>
        </p:nvSpPr>
        <p:spPr>
          <a:xfrm>
            <a:off x="256303" y="6242576"/>
            <a:ext cx="6819496" cy="584775"/>
          </a:xfrm>
          <a:prstGeom prst="rect">
            <a:avLst/>
          </a:prstGeom>
          <a:noFill/>
        </p:spPr>
        <p:txBody>
          <a:bodyPr wrap="none" rtlCol="0">
            <a:spAutoFit/>
          </a:bodyPr>
          <a:lstStyle/>
          <a:p>
            <a:r>
              <a:rPr lang="en-US" sz="1600" dirty="0"/>
              <a:t>Refer below wiki for more flex properties</a:t>
            </a:r>
          </a:p>
          <a:p>
            <a:r>
              <a:rPr lang="en-IN" sz="1600" dirty="0">
                <a:hlinkClick r:id="rId2"/>
              </a:rPr>
              <a:t>https://github.com/angular/flex-layout/wiki/Declarative-API-Overview</a:t>
            </a:r>
            <a:endParaRPr lang="en-US" sz="1600" dirty="0"/>
          </a:p>
        </p:txBody>
      </p:sp>
      <p:sp>
        <p:nvSpPr>
          <p:cNvPr id="12" name="TextBox 11">
            <a:extLst>
              <a:ext uri="{FF2B5EF4-FFF2-40B4-BE49-F238E27FC236}">
                <a16:creationId xmlns:a16="http://schemas.microsoft.com/office/drawing/2014/main" id="{A85BD507-F963-E54B-BD51-A8C60A9E4D15}"/>
              </a:ext>
            </a:extLst>
          </p:cNvPr>
          <p:cNvSpPr txBox="1"/>
          <p:nvPr/>
        </p:nvSpPr>
        <p:spPr>
          <a:xfrm>
            <a:off x="256303" y="5496905"/>
            <a:ext cx="6314549" cy="646331"/>
          </a:xfrm>
          <a:prstGeom prst="rect">
            <a:avLst/>
          </a:prstGeom>
          <a:noFill/>
        </p:spPr>
        <p:txBody>
          <a:bodyPr wrap="none" rtlCol="0">
            <a:spAutoFit/>
          </a:bodyPr>
          <a:lstStyle/>
          <a:p>
            <a:r>
              <a:rPr lang="en-US" dirty="0"/>
              <a:t>Live demo here:</a:t>
            </a:r>
          </a:p>
          <a:p>
            <a:r>
              <a:rPr lang="en-IN" dirty="0">
                <a:hlinkClick r:id="rId3"/>
              </a:rPr>
              <a:t>https://tburleson-layouts-demos.firebaseapp.com/#/docs</a:t>
            </a:r>
            <a:endParaRPr lang="en-US" dirty="0"/>
          </a:p>
        </p:txBody>
      </p:sp>
    </p:spTree>
    <p:extLst>
      <p:ext uri="{BB962C8B-B14F-4D97-AF65-F5344CB8AC3E}">
        <p14:creationId xmlns:p14="http://schemas.microsoft.com/office/powerpoint/2010/main" val="856142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1450" y="122968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5"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0230" y="145898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5910" y="1974124"/>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B556E03-3E98-FB46-A7C8-0D00604CDC7D}"/>
              </a:ext>
            </a:extLst>
          </p:cNvPr>
          <p:cNvSpPr txBox="1"/>
          <p:nvPr/>
        </p:nvSpPr>
        <p:spPr>
          <a:xfrm>
            <a:off x="272143" y="228600"/>
            <a:ext cx="1345240" cy="461665"/>
          </a:xfrm>
          <a:prstGeom prst="rect">
            <a:avLst/>
          </a:prstGeom>
          <a:noFill/>
        </p:spPr>
        <p:txBody>
          <a:bodyPr wrap="none" rtlCol="0">
            <a:spAutoFit/>
          </a:bodyPr>
          <a:lstStyle/>
          <a:p>
            <a:r>
              <a:rPr lang="en-IN" sz="2400" dirty="0" err="1"/>
              <a:t>NgZone</a:t>
            </a:r>
            <a:endParaRPr lang="en-IN" dirty="0"/>
          </a:p>
        </p:txBody>
      </p:sp>
      <p:sp>
        <p:nvSpPr>
          <p:cNvPr id="3" name="TextBox 2">
            <a:extLst>
              <a:ext uri="{FF2B5EF4-FFF2-40B4-BE49-F238E27FC236}">
                <a16:creationId xmlns:a16="http://schemas.microsoft.com/office/drawing/2014/main" id="{68D6C9F8-47EF-2042-819D-17090778111E}"/>
              </a:ext>
            </a:extLst>
          </p:cNvPr>
          <p:cNvSpPr txBox="1"/>
          <p:nvPr/>
        </p:nvSpPr>
        <p:spPr>
          <a:xfrm>
            <a:off x="381001" y="870857"/>
            <a:ext cx="3962399" cy="3970318"/>
          </a:xfrm>
          <a:prstGeom prst="rect">
            <a:avLst/>
          </a:prstGeom>
          <a:noFill/>
        </p:spPr>
        <p:txBody>
          <a:bodyPr wrap="square" rtlCol="0">
            <a:spAutoFit/>
          </a:bodyPr>
          <a:lstStyle/>
          <a:p>
            <a:r>
              <a:rPr lang="en-IN" dirty="0"/>
              <a:t>An injectable service for executing work inside or outside of the Angular zone.</a:t>
            </a:r>
          </a:p>
          <a:p>
            <a:endParaRPr lang="en-IN" dirty="0"/>
          </a:p>
          <a:p>
            <a:r>
              <a:rPr lang="en-IN" dirty="0"/>
              <a:t>The most common use of this service is to optimize performance when starting a work consisting of one or more asynchronous tasks that don't require UI updates or error handling to be handled by Angular. Such tasks can be kicked off via </a:t>
            </a:r>
            <a:r>
              <a:rPr lang="en-IN" dirty="0">
                <a:hlinkClick r:id="rId2"/>
              </a:rPr>
              <a:t>runOutsideAngular</a:t>
            </a:r>
            <a:r>
              <a:rPr lang="en-IN" dirty="0"/>
              <a:t> and if needed, these tasks can </a:t>
            </a:r>
            <a:r>
              <a:rPr lang="en-IN" dirty="0" err="1"/>
              <a:t>reenter</a:t>
            </a:r>
            <a:r>
              <a:rPr lang="en-IN" dirty="0"/>
              <a:t> the Angular zone via </a:t>
            </a:r>
            <a:r>
              <a:rPr lang="en-IN" dirty="0">
                <a:hlinkClick r:id="rId3"/>
              </a:rPr>
              <a:t>run</a:t>
            </a:r>
            <a:r>
              <a:rPr lang="en-IN" dirty="0"/>
              <a:t>.</a:t>
            </a:r>
            <a:endParaRPr lang="en-US" dirty="0"/>
          </a:p>
        </p:txBody>
      </p:sp>
      <p:sp>
        <p:nvSpPr>
          <p:cNvPr id="10" name="TextBox 9">
            <a:extLst>
              <a:ext uri="{FF2B5EF4-FFF2-40B4-BE49-F238E27FC236}">
                <a16:creationId xmlns:a16="http://schemas.microsoft.com/office/drawing/2014/main" id="{D7F07B3A-E132-DF45-8DA8-11561C582768}"/>
              </a:ext>
            </a:extLst>
          </p:cNvPr>
          <p:cNvSpPr txBox="1"/>
          <p:nvPr/>
        </p:nvSpPr>
        <p:spPr>
          <a:xfrm>
            <a:off x="4710978" y="96794"/>
            <a:ext cx="5359159" cy="6740307"/>
          </a:xfrm>
          <a:prstGeom prst="rect">
            <a:avLst/>
          </a:prstGeom>
          <a:solidFill>
            <a:schemeClr val="accent3">
              <a:lumMod val="20000"/>
              <a:lumOff val="80000"/>
            </a:schemeClr>
          </a:solidFill>
        </p:spPr>
        <p:txBody>
          <a:bodyPr wrap="none" rtlCol="0">
            <a:spAutoFit/>
          </a:bodyPr>
          <a:lstStyle/>
          <a:p>
            <a:r>
              <a:rPr lang="en-IN" sz="900" dirty="0">
                <a:solidFill>
                  <a:srgbClr val="0070C0"/>
                </a:solidFill>
              </a:rPr>
              <a:t>import {Component, </a:t>
            </a:r>
            <a:r>
              <a:rPr lang="en-IN" sz="900" dirty="0" err="1">
                <a:solidFill>
                  <a:srgbClr val="0070C0"/>
                </a:solidFill>
              </a:rPr>
              <a:t>NgZone</a:t>
            </a:r>
            <a:r>
              <a:rPr lang="en-IN" sz="900" dirty="0">
                <a:solidFill>
                  <a:srgbClr val="0070C0"/>
                </a:solidFill>
              </a:rPr>
              <a:t>} from '@angular/core';</a:t>
            </a:r>
          </a:p>
          <a:p>
            <a:r>
              <a:rPr lang="en-IN" sz="900" dirty="0">
                <a:solidFill>
                  <a:srgbClr val="0070C0"/>
                </a:solidFill>
              </a:rPr>
              <a:t>import {</a:t>
            </a:r>
            <a:r>
              <a:rPr lang="en-IN" sz="900" dirty="0" err="1">
                <a:solidFill>
                  <a:srgbClr val="0070C0"/>
                </a:solidFill>
              </a:rPr>
              <a:t>NgIf</a:t>
            </a:r>
            <a:r>
              <a:rPr lang="en-IN" sz="900" dirty="0">
                <a:solidFill>
                  <a:srgbClr val="0070C0"/>
                </a:solidFill>
              </a:rPr>
              <a:t>} from '@angular/common';</a:t>
            </a:r>
          </a:p>
          <a:p>
            <a:endParaRPr lang="en-IN" sz="900" dirty="0">
              <a:solidFill>
                <a:srgbClr val="0070C0"/>
              </a:solidFill>
            </a:endParaRPr>
          </a:p>
          <a:p>
            <a:r>
              <a:rPr lang="en-IN" sz="900" dirty="0">
                <a:solidFill>
                  <a:srgbClr val="0070C0"/>
                </a:solidFill>
              </a:rPr>
              <a:t>@Component({</a:t>
            </a:r>
          </a:p>
          <a:p>
            <a:r>
              <a:rPr lang="en-IN" sz="900" dirty="0">
                <a:solidFill>
                  <a:srgbClr val="0070C0"/>
                </a:solidFill>
              </a:rPr>
              <a:t>  selector: 'ng-zone-demo',</a:t>
            </a:r>
          </a:p>
          <a:p>
            <a:r>
              <a:rPr lang="en-IN" sz="900" dirty="0">
                <a:solidFill>
                  <a:srgbClr val="0070C0"/>
                </a:solidFill>
              </a:rPr>
              <a:t>  template: `</a:t>
            </a:r>
          </a:p>
          <a:p>
            <a:r>
              <a:rPr lang="en-IN" sz="900" dirty="0">
                <a:solidFill>
                  <a:srgbClr val="0070C0"/>
                </a:solidFill>
              </a:rPr>
              <a:t>    &lt;h2&gt;Demo: </a:t>
            </a:r>
            <a:r>
              <a:rPr lang="en-IN" sz="900" dirty="0" err="1">
                <a:solidFill>
                  <a:srgbClr val="0070C0"/>
                </a:solidFill>
              </a:rPr>
              <a:t>NgZone</a:t>
            </a:r>
            <a:r>
              <a:rPr lang="en-IN" sz="900" dirty="0">
                <a:solidFill>
                  <a:srgbClr val="0070C0"/>
                </a:solidFill>
              </a:rPr>
              <a:t>&lt;/h2&gt;</a:t>
            </a:r>
          </a:p>
          <a:p>
            <a:r>
              <a:rPr lang="en-IN" sz="900" dirty="0">
                <a:solidFill>
                  <a:srgbClr val="0070C0"/>
                </a:solidFill>
              </a:rPr>
              <a:t>    &lt;p&gt;Progress: {{progress}}%&lt;/p&gt;</a:t>
            </a:r>
          </a:p>
          <a:p>
            <a:r>
              <a:rPr lang="en-IN" sz="900" dirty="0">
                <a:solidFill>
                  <a:srgbClr val="0070C0"/>
                </a:solidFill>
              </a:rPr>
              <a:t>    &lt;p *</a:t>
            </a:r>
            <a:r>
              <a:rPr lang="en-IN" sz="900" dirty="0" err="1">
                <a:solidFill>
                  <a:srgbClr val="0070C0"/>
                </a:solidFill>
              </a:rPr>
              <a:t>ngIf</a:t>
            </a:r>
            <a:r>
              <a:rPr lang="en-IN" sz="900" dirty="0">
                <a:solidFill>
                  <a:srgbClr val="0070C0"/>
                </a:solidFill>
              </a:rPr>
              <a:t>="progress &gt;= 100"&gt;Done processing {{label}} of Angular zone!&lt;/p&gt;</a:t>
            </a:r>
          </a:p>
          <a:p>
            <a:r>
              <a:rPr lang="en-IN" sz="900" dirty="0">
                <a:solidFill>
                  <a:srgbClr val="0070C0"/>
                </a:solidFill>
              </a:rPr>
              <a:t>    &lt;button (click)="</a:t>
            </a:r>
            <a:r>
              <a:rPr lang="en-IN" sz="900" dirty="0" err="1">
                <a:solidFill>
                  <a:srgbClr val="0070C0"/>
                </a:solidFill>
              </a:rPr>
              <a:t>processWithinAngularZone</a:t>
            </a:r>
            <a:r>
              <a:rPr lang="en-IN" sz="900" dirty="0">
                <a:solidFill>
                  <a:srgbClr val="0070C0"/>
                </a:solidFill>
              </a:rPr>
              <a:t>()"&gt;Process within Angular zone&lt;/button&gt;</a:t>
            </a:r>
          </a:p>
          <a:p>
            <a:r>
              <a:rPr lang="en-IN" sz="900" dirty="0">
                <a:solidFill>
                  <a:srgbClr val="0070C0"/>
                </a:solidFill>
              </a:rPr>
              <a:t>    &lt;button (click)="</a:t>
            </a:r>
            <a:r>
              <a:rPr lang="en-IN" sz="900" dirty="0" err="1">
                <a:solidFill>
                  <a:srgbClr val="0070C0"/>
                </a:solidFill>
              </a:rPr>
              <a:t>processOutsideOfAngularZone</a:t>
            </a:r>
            <a:r>
              <a:rPr lang="en-IN" sz="900" dirty="0">
                <a:solidFill>
                  <a:srgbClr val="0070C0"/>
                </a:solidFill>
              </a:rPr>
              <a:t>()"&gt;Process outside of Angular zone&lt;/button&gt;</a:t>
            </a:r>
          </a:p>
          <a:p>
            <a:r>
              <a:rPr lang="en-IN" sz="900" dirty="0">
                <a:solidFill>
                  <a:srgbClr val="0070C0"/>
                </a:solidFill>
              </a:rPr>
              <a:t>  `,</a:t>
            </a:r>
          </a:p>
          <a:p>
            <a:r>
              <a:rPr lang="en-IN" sz="900" dirty="0">
                <a:solidFill>
                  <a:srgbClr val="0070C0"/>
                </a:solidFill>
              </a:rPr>
              <a:t>})</a:t>
            </a:r>
          </a:p>
          <a:p>
            <a:r>
              <a:rPr lang="en-IN" sz="900" dirty="0">
                <a:solidFill>
                  <a:srgbClr val="0070C0"/>
                </a:solidFill>
              </a:rPr>
              <a:t>export class </a:t>
            </a:r>
            <a:r>
              <a:rPr lang="en-IN" sz="900" dirty="0" err="1">
                <a:solidFill>
                  <a:srgbClr val="0070C0"/>
                </a:solidFill>
              </a:rPr>
              <a:t>NgZoneDemo</a:t>
            </a:r>
            <a:r>
              <a:rPr lang="en-IN" sz="900" dirty="0">
                <a:solidFill>
                  <a:srgbClr val="0070C0"/>
                </a:solidFill>
              </a:rPr>
              <a:t> {</a:t>
            </a:r>
          </a:p>
          <a:p>
            <a:r>
              <a:rPr lang="en-IN" sz="900" dirty="0">
                <a:solidFill>
                  <a:srgbClr val="0070C0"/>
                </a:solidFill>
              </a:rPr>
              <a:t>  progress: number = 0;</a:t>
            </a:r>
          </a:p>
          <a:p>
            <a:r>
              <a:rPr lang="en-IN" sz="900" dirty="0">
                <a:solidFill>
                  <a:srgbClr val="0070C0"/>
                </a:solidFill>
              </a:rPr>
              <a:t>  label: string;</a:t>
            </a:r>
          </a:p>
          <a:p>
            <a:r>
              <a:rPr lang="en-IN" sz="900" dirty="0">
                <a:solidFill>
                  <a:srgbClr val="0070C0"/>
                </a:solidFill>
              </a:rPr>
              <a:t>  constructor(private _</a:t>
            </a:r>
            <a:r>
              <a:rPr lang="en-IN" sz="900" dirty="0" err="1">
                <a:solidFill>
                  <a:srgbClr val="0070C0"/>
                </a:solidFill>
              </a:rPr>
              <a:t>ngZone</a:t>
            </a:r>
            <a:r>
              <a:rPr lang="en-IN" sz="900" dirty="0">
                <a:solidFill>
                  <a:srgbClr val="0070C0"/>
                </a:solidFill>
              </a:rPr>
              <a:t>: </a:t>
            </a:r>
            <a:r>
              <a:rPr lang="en-IN" sz="900" dirty="0" err="1">
                <a:solidFill>
                  <a:srgbClr val="0070C0"/>
                </a:solidFill>
              </a:rPr>
              <a:t>NgZone</a:t>
            </a:r>
            <a:r>
              <a:rPr lang="en-IN" sz="900" dirty="0">
                <a:solidFill>
                  <a:srgbClr val="0070C0"/>
                </a:solidFill>
              </a:rPr>
              <a:t>) {}</a:t>
            </a:r>
          </a:p>
          <a:p>
            <a:r>
              <a:rPr lang="en-IN" sz="900" dirty="0">
                <a:solidFill>
                  <a:srgbClr val="0070C0"/>
                </a:solidFill>
              </a:rPr>
              <a:t>  // Loop inside the Angular zone</a:t>
            </a:r>
          </a:p>
          <a:p>
            <a:r>
              <a:rPr lang="en-IN" sz="900" dirty="0">
                <a:solidFill>
                  <a:srgbClr val="0070C0"/>
                </a:solidFill>
              </a:rPr>
              <a:t>  // so the UI DOES refresh after each </a:t>
            </a:r>
            <a:r>
              <a:rPr lang="en-IN" sz="900" dirty="0" err="1">
                <a:solidFill>
                  <a:srgbClr val="0070C0"/>
                </a:solidFill>
              </a:rPr>
              <a:t>setTimeout</a:t>
            </a:r>
            <a:r>
              <a:rPr lang="en-IN" sz="900" dirty="0">
                <a:solidFill>
                  <a:srgbClr val="0070C0"/>
                </a:solidFill>
              </a:rPr>
              <a:t> cycle</a:t>
            </a:r>
          </a:p>
          <a:p>
            <a:r>
              <a:rPr lang="en-IN" sz="900" dirty="0">
                <a:solidFill>
                  <a:srgbClr val="0070C0"/>
                </a:solidFill>
              </a:rPr>
              <a:t>  </a:t>
            </a:r>
            <a:r>
              <a:rPr lang="en-IN" sz="900" dirty="0" err="1">
                <a:solidFill>
                  <a:srgbClr val="0070C0"/>
                </a:solidFill>
              </a:rPr>
              <a:t>processWithinAngularZone</a:t>
            </a:r>
            <a:r>
              <a:rPr lang="en-IN" sz="900" dirty="0">
                <a:solidFill>
                  <a:srgbClr val="0070C0"/>
                </a:solidFill>
              </a:rPr>
              <a:t>() {</a:t>
            </a:r>
          </a:p>
          <a:p>
            <a:r>
              <a:rPr lang="en-IN" sz="900" dirty="0">
                <a:solidFill>
                  <a:srgbClr val="0070C0"/>
                </a:solidFill>
              </a:rPr>
              <a:t>    </a:t>
            </a:r>
            <a:r>
              <a:rPr lang="en-IN" sz="900" dirty="0" err="1">
                <a:solidFill>
                  <a:srgbClr val="0070C0"/>
                </a:solidFill>
              </a:rPr>
              <a:t>this.label</a:t>
            </a:r>
            <a:r>
              <a:rPr lang="en-IN" sz="900" dirty="0">
                <a:solidFill>
                  <a:srgbClr val="0070C0"/>
                </a:solidFill>
              </a:rPr>
              <a:t> = 'inside';</a:t>
            </a:r>
          </a:p>
          <a:p>
            <a:r>
              <a:rPr lang="en-IN" sz="900" dirty="0">
                <a:solidFill>
                  <a:srgbClr val="0070C0"/>
                </a:solidFill>
              </a:rPr>
              <a:t>    </a:t>
            </a:r>
            <a:r>
              <a:rPr lang="en-IN" sz="900" dirty="0" err="1">
                <a:solidFill>
                  <a:srgbClr val="0070C0"/>
                </a:solidFill>
              </a:rPr>
              <a:t>this.progress</a:t>
            </a:r>
            <a:r>
              <a:rPr lang="en-IN" sz="900" dirty="0">
                <a:solidFill>
                  <a:srgbClr val="0070C0"/>
                </a:solidFill>
              </a:rPr>
              <a:t> = 0;</a:t>
            </a:r>
          </a:p>
          <a:p>
            <a:r>
              <a:rPr lang="en-IN" sz="900" dirty="0">
                <a:solidFill>
                  <a:srgbClr val="0070C0"/>
                </a:solidFill>
              </a:rPr>
              <a:t>    this._</a:t>
            </a:r>
            <a:r>
              <a:rPr lang="en-IN" sz="900" dirty="0" err="1">
                <a:solidFill>
                  <a:srgbClr val="0070C0"/>
                </a:solidFill>
              </a:rPr>
              <a:t>increaseProgress</a:t>
            </a:r>
            <a:r>
              <a:rPr lang="en-IN" sz="900" dirty="0">
                <a:solidFill>
                  <a:srgbClr val="0070C0"/>
                </a:solidFill>
              </a:rPr>
              <a:t>(() =&gt; </a:t>
            </a:r>
            <a:r>
              <a:rPr lang="en-IN" sz="900" dirty="0" err="1">
                <a:solidFill>
                  <a:srgbClr val="0070C0"/>
                </a:solidFill>
              </a:rPr>
              <a:t>console.log</a:t>
            </a:r>
            <a:r>
              <a:rPr lang="en-IN" sz="900" dirty="0">
                <a:solidFill>
                  <a:srgbClr val="0070C0"/>
                </a:solidFill>
              </a:rPr>
              <a:t>('Inside Done!'));</a:t>
            </a:r>
          </a:p>
          <a:p>
            <a:r>
              <a:rPr lang="en-IN" sz="900" dirty="0">
                <a:solidFill>
                  <a:srgbClr val="0070C0"/>
                </a:solidFill>
              </a:rPr>
              <a:t>  }</a:t>
            </a:r>
          </a:p>
          <a:p>
            <a:endParaRPr lang="en-IN" sz="900" dirty="0">
              <a:solidFill>
                <a:srgbClr val="0070C0"/>
              </a:solidFill>
            </a:endParaRPr>
          </a:p>
          <a:p>
            <a:r>
              <a:rPr lang="en-IN" sz="900" dirty="0">
                <a:solidFill>
                  <a:srgbClr val="0070C0"/>
                </a:solidFill>
              </a:rPr>
              <a:t>  // Loop outside of the Angular zone</a:t>
            </a:r>
          </a:p>
          <a:p>
            <a:r>
              <a:rPr lang="en-IN" sz="900" dirty="0">
                <a:solidFill>
                  <a:srgbClr val="0070C0"/>
                </a:solidFill>
              </a:rPr>
              <a:t>  // so the UI DOES NOT refresh after each </a:t>
            </a:r>
            <a:r>
              <a:rPr lang="en-IN" sz="900" dirty="0" err="1">
                <a:solidFill>
                  <a:srgbClr val="0070C0"/>
                </a:solidFill>
              </a:rPr>
              <a:t>setTimeout</a:t>
            </a:r>
            <a:r>
              <a:rPr lang="en-IN" sz="900" dirty="0">
                <a:solidFill>
                  <a:srgbClr val="0070C0"/>
                </a:solidFill>
              </a:rPr>
              <a:t> cycle</a:t>
            </a:r>
          </a:p>
          <a:p>
            <a:r>
              <a:rPr lang="en-IN" sz="900" dirty="0">
                <a:solidFill>
                  <a:srgbClr val="0070C0"/>
                </a:solidFill>
              </a:rPr>
              <a:t>  </a:t>
            </a:r>
            <a:r>
              <a:rPr lang="en-IN" sz="900" dirty="0" err="1">
                <a:solidFill>
                  <a:srgbClr val="0070C0"/>
                </a:solidFill>
              </a:rPr>
              <a:t>processOutsideOfAngularZone</a:t>
            </a:r>
            <a:r>
              <a:rPr lang="en-IN" sz="900" dirty="0">
                <a:solidFill>
                  <a:srgbClr val="0070C0"/>
                </a:solidFill>
              </a:rPr>
              <a:t>() {</a:t>
            </a:r>
          </a:p>
          <a:p>
            <a:r>
              <a:rPr lang="en-IN" sz="900" dirty="0">
                <a:solidFill>
                  <a:srgbClr val="0070C0"/>
                </a:solidFill>
              </a:rPr>
              <a:t>    </a:t>
            </a:r>
            <a:r>
              <a:rPr lang="en-IN" sz="900" dirty="0" err="1">
                <a:solidFill>
                  <a:srgbClr val="0070C0"/>
                </a:solidFill>
              </a:rPr>
              <a:t>this.label</a:t>
            </a:r>
            <a:r>
              <a:rPr lang="en-IN" sz="900" dirty="0">
                <a:solidFill>
                  <a:srgbClr val="0070C0"/>
                </a:solidFill>
              </a:rPr>
              <a:t> = 'outside';</a:t>
            </a:r>
          </a:p>
          <a:p>
            <a:r>
              <a:rPr lang="en-IN" sz="900" dirty="0">
                <a:solidFill>
                  <a:srgbClr val="0070C0"/>
                </a:solidFill>
              </a:rPr>
              <a:t>    </a:t>
            </a:r>
            <a:r>
              <a:rPr lang="en-IN" sz="900" dirty="0" err="1">
                <a:solidFill>
                  <a:srgbClr val="0070C0"/>
                </a:solidFill>
              </a:rPr>
              <a:t>this.progress</a:t>
            </a:r>
            <a:r>
              <a:rPr lang="en-IN" sz="900" dirty="0">
                <a:solidFill>
                  <a:srgbClr val="0070C0"/>
                </a:solidFill>
              </a:rPr>
              <a:t> = 0;</a:t>
            </a:r>
          </a:p>
          <a:p>
            <a:r>
              <a:rPr lang="en-IN" sz="900" dirty="0">
                <a:solidFill>
                  <a:srgbClr val="0070C0"/>
                </a:solidFill>
              </a:rPr>
              <a:t>    this._</a:t>
            </a:r>
            <a:r>
              <a:rPr lang="en-IN" sz="900" dirty="0" err="1">
                <a:solidFill>
                  <a:srgbClr val="0070C0"/>
                </a:solidFill>
              </a:rPr>
              <a:t>ngZone.runOutsideAngular</a:t>
            </a:r>
            <a:r>
              <a:rPr lang="en-IN" sz="900" dirty="0">
                <a:solidFill>
                  <a:srgbClr val="0070C0"/>
                </a:solidFill>
              </a:rPr>
              <a:t>(() =&gt; {</a:t>
            </a:r>
          </a:p>
          <a:p>
            <a:r>
              <a:rPr lang="en-IN" sz="900" dirty="0">
                <a:solidFill>
                  <a:srgbClr val="0070C0"/>
                </a:solidFill>
              </a:rPr>
              <a:t>      this._</a:t>
            </a:r>
            <a:r>
              <a:rPr lang="en-IN" sz="900" dirty="0" err="1">
                <a:solidFill>
                  <a:srgbClr val="0070C0"/>
                </a:solidFill>
              </a:rPr>
              <a:t>increaseProgress</a:t>
            </a:r>
            <a:r>
              <a:rPr lang="en-IN" sz="900" dirty="0">
                <a:solidFill>
                  <a:srgbClr val="0070C0"/>
                </a:solidFill>
              </a:rPr>
              <a:t>(() =&gt; {</a:t>
            </a:r>
          </a:p>
          <a:p>
            <a:r>
              <a:rPr lang="en-IN" sz="900" dirty="0">
                <a:solidFill>
                  <a:srgbClr val="0070C0"/>
                </a:solidFill>
              </a:rPr>
              <a:t>        // </a:t>
            </a:r>
            <a:r>
              <a:rPr lang="en-IN" sz="900" dirty="0" err="1">
                <a:solidFill>
                  <a:srgbClr val="0070C0"/>
                </a:solidFill>
              </a:rPr>
              <a:t>reenter</a:t>
            </a:r>
            <a:r>
              <a:rPr lang="en-IN" sz="900" dirty="0">
                <a:solidFill>
                  <a:srgbClr val="0070C0"/>
                </a:solidFill>
              </a:rPr>
              <a:t> the Angular zone and display done</a:t>
            </a:r>
          </a:p>
          <a:p>
            <a:r>
              <a:rPr lang="en-IN" sz="900" dirty="0">
                <a:solidFill>
                  <a:srgbClr val="0070C0"/>
                </a:solidFill>
              </a:rPr>
              <a:t>        this._</a:t>
            </a:r>
            <a:r>
              <a:rPr lang="en-IN" sz="900" dirty="0" err="1">
                <a:solidFill>
                  <a:srgbClr val="0070C0"/>
                </a:solidFill>
              </a:rPr>
              <a:t>ngZone.run</a:t>
            </a:r>
            <a:r>
              <a:rPr lang="en-IN" sz="900" dirty="0">
                <a:solidFill>
                  <a:srgbClr val="0070C0"/>
                </a:solidFill>
              </a:rPr>
              <a:t>(() =&gt; { </a:t>
            </a:r>
            <a:r>
              <a:rPr lang="en-IN" sz="900" dirty="0" err="1">
                <a:solidFill>
                  <a:srgbClr val="0070C0"/>
                </a:solidFill>
              </a:rPr>
              <a:t>console.log</a:t>
            </a:r>
            <a:r>
              <a:rPr lang="en-IN" sz="900" dirty="0">
                <a:solidFill>
                  <a:srgbClr val="0070C0"/>
                </a:solidFill>
              </a:rPr>
              <a:t>('Outside Done!'); });</a:t>
            </a:r>
          </a:p>
          <a:p>
            <a:r>
              <a:rPr lang="en-IN" sz="900" dirty="0">
                <a:solidFill>
                  <a:srgbClr val="0070C0"/>
                </a:solidFill>
              </a:rPr>
              <a:t>      });</a:t>
            </a:r>
          </a:p>
          <a:p>
            <a:r>
              <a:rPr lang="en-IN" sz="900" dirty="0">
                <a:solidFill>
                  <a:srgbClr val="0070C0"/>
                </a:solidFill>
              </a:rPr>
              <a:t>    });</a:t>
            </a:r>
          </a:p>
          <a:p>
            <a:r>
              <a:rPr lang="en-IN" sz="900" dirty="0">
                <a:solidFill>
                  <a:srgbClr val="0070C0"/>
                </a:solidFill>
              </a:rPr>
              <a:t>  }</a:t>
            </a:r>
          </a:p>
          <a:p>
            <a:r>
              <a:rPr lang="en-IN" sz="900" dirty="0">
                <a:solidFill>
                  <a:srgbClr val="0070C0"/>
                </a:solidFill>
              </a:rPr>
              <a:t>  _</a:t>
            </a:r>
            <a:r>
              <a:rPr lang="en-IN" sz="900" dirty="0" err="1">
                <a:solidFill>
                  <a:srgbClr val="0070C0"/>
                </a:solidFill>
              </a:rPr>
              <a:t>increaseProgress</a:t>
            </a:r>
            <a:r>
              <a:rPr lang="en-IN" sz="900" dirty="0">
                <a:solidFill>
                  <a:srgbClr val="0070C0"/>
                </a:solidFill>
              </a:rPr>
              <a:t>(</a:t>
            </a:r>
            <a:r>
              <a:rPr lang="en-IN" sz="900" dirty="0" err="1">
                <a:solidFill>
                  <a:srgbClr val="0070C0"/>
                </a:solidFill>
              </a:rPr>
              <a:t>doneCallback</a:t>
            </a:r>
            <a:r>
              <a:rPr lang="en-IN" sz="900" dirty="0">
                <a:solidFill>
                  <a:srgbClr val="0070C0"/>
                </a:solidFill>
              </a:rPr>
              <a:t>: () =&gt; void) {</a:t>
            </a:r>
          </a:p>
          <a:p>
            <a:r>
              <a:rPr lang="en-IN" sz="900" dirty="0">
                <a:solidFill>
                  <a:srgbClr val="0070C0"/>
                </a:solidFill>
              </a:rPr>
              <a:t>    </a:t>
            </a:r>
            <a:r>
              <a:rPr lang="en-IN" sz="900" dirty="0" err="1">
                <a:solidFill>
                  <a:srgbClr val="0070C0"/>
                </a:solidFill>
              </a:rPr>
              <a:t>this.progress</a:t>
            </a:r>
            <a:r>
              <a:rPr lang="en-IN" sz="900" dirty="0">
                <a:solidFill>
                  <a:srgbClr val="0070C0"/>
                </a:solidFill>
              </a:rPr>
              <a:t> += 1;</a:t>
            </a:r>
          </a:p>
          <a:p>
            <a:r>
              <a:rPr lang="en-IN" sz="900" dirty="0">
                <a:solidFill>
                  <a:srgbClr val="0070C0"/>
                </a:solidFill>
              </a:rPr>
              <a:t>    </a:t>
            </a:r>
            <a:r>
              <a:rPr lang="en-IN" sz="900" dirty="0" err="1">
                <a:solidFill>
                  <a:srgbClr val="0070C0"/>
                </a:solidFill>
              </a:rPr>
              <a:t>console.log</a:t>
            </a:r>
            <a:r>
              <a:rPr lang="en-IN" sz="900" dirty="0">
                <a:solidFill>
                  <a:srgbClr val="0070C0"/>
                </a:solidFill>
              </a:rPr>
              <a:t>(`Current progress: ${</a:t>
            </a:r>
            <a:r>
              <a:rPr lang="en-IN" sz="900" dirty="0" err="1">
                <a:solidFill>
                  <a:srgbClr val="0070C0"/>
                </a:solidFill>
              </a:rPr>
              <a:t>this.progress</a:t>
            </a:r>
            <a:r>
              <a:rPr lang="en-IN" sz="900" dirty="0">
                <a:solidFill>
                  <a:srgbClr val="0070C0"/>
                </a:solidFill>
              </a:rPr>
              <a:t>}%`);</a:t>
            </a:r>
          </a:p>
          <a:p>
            <a:endParaRPr lang="en-IN" sz="900" dirty="0">
              <a:solidFill>
                <a:srgbClr val="0070C0"/>
              </a:solidFill>
            </a:endParaRPr>
          </a:p>
          <a:p>
            <a:r>
              <a:rPr lang="en-IN" sz="900" dirty="0">
                <a:solidFill>
                  <a:srgbClr val="0070C0"/>
                </a:solidFill>
              </a:rPr>
              <a:t>    if (</a:t>
            </a:r>
            <a:r>
              <a:rPr lang="en-IN" sz="900" dirty="0" err="1">
                <a:solidFill>
                  <a:srgbClr val="0070C0"/>
                </a:solidFill>
              </a:rPr>
              <a:t>this.progress</a:t>
            </a:r>
            <a:r>
              <a:rPr lang="en-IN" sz="900" dirty="0">
                <a:solidFill>
                  <a:srgbClr val="0070C0"/>
                </a:solidFill>
              </a:rPr>
              <a:t> &lt; 100) {</a:t>
            </a:r>
          </a:p>
          <a:p>
            <a:r>
              <a:rPr lang="en-IN" sz="900" dirty="0">
                <a:solidFill>
                  <a:srgbClr val="0070C0"/>
                </a:solidFill>
              </a:rPr>
              <a:t>      </a:t>
            </a:r>
            <a:r>
              <a:rPr lang="en-IN" sz="900" dirty="0" err="1">
                <a:solidFill>
                  <a:srgbClr val="0070C0"/>
                </a:solidFill>
              </a:rPr>
              <a:t>window.setTimeout</a:t>
            </a:r>
            <a:r>
              <a:rPr lang="en-IN" sz="900" dirty="0">
                <a:solidFill>
                  <a:srgbClr val="0070C0"/>
                </a:solidFill>
              </a:rPr>
              <a:t>(() =&gt; this._</a:t>
            </a:r>
            <a:r>
              <a:rPr lang="en-IN" sz="900" dirty="0" err="1">
                <a:solidFill>
                  <a:srgbClr val="0070C0"/>
                </a:solidFill>
              </a:rPr>
              <a:t>increaseProgress</a:t>
            </a:r>
            <a:r>
              <a:rPr lang="en-IN" sz="900" dirty="0">
                <a:solidFill>
                  <a:srgbClr val="0070C0"/>
                </a:solidFill>
              </a:rPr>
              <a:t>(</a:t>
            </a:r>
            <a:r>
              <a:rPr lang="en-IN" sz="900" dirty="0" err="1">
                <a:solidFill>
                  <a:srgbClr val="0070C0"/>
                </a:solidFill>
              </a:rPr>
              <a:t>doneCallback</a:t>
            </a:r>
            <a:r>
              <a:rPr lang="en-IN" sz="900" dirty="0">
                <a:solidFill>
                  <a:srgbClr val="0070C0"/>
                </a:solidFill>
              </a:rPr>
              <a:t>), 10);</a:t>
            </a:r>
          </a:p>
          <a:p>
            <a:r>
              <a:rPr lang="en-IN" sz="900" dirty="0">
                <a:solidFill>
                  <a:srgbClr val="0070C0"/>
                </a:solidFill>
              </a:rPr>
              <a:t>    } else {</a:t>
            </a:r>
          </a:p>
          <a:p>
            <a:r>
              <a:rPr lang="en-IN" sz="900" dirty="0">
                <a:solidFill>
                  <a:srgbClr val="0070C0"/>
                </a:solidFill>
              </a:rPr>
              <a:t>      </a:t>
            </a:r>
            <a:r>
              <a:rPr lang="en-IN" sz="900" dirty="0" err="1">
                <a:solidFill>
                  <a:srgbClr val="0070C0"/>
                </a:solidFill>
              </a:rPr>
              <a:t>doneCallback</a:t>
            </a:r>
            <a:r>
              <a:rPr lang="en-IN" sz="900" dirty="0">
                <a:solidFill>
                  <a:srgbClr val="0070C0"/>
                </a:solidFill>
              </a:rPr>
              <a:t>();</a:t>
            </a:r>
          </a:p>
          <a:p>
            <a:r>
              <a:rPr lang="en-IN" sz="900" dirty="0">
                <a:solidFill>
                  <a:srgbClr val="0070C0"/>
                </a:solidFill>
              </a:rPr>
              <a:t>    }</a:t>
            </a:r>
          </a:p>
          <a:p>
            <a:r>
              <a:rPr lang="en-IN" sz="900" dirty="0">
                <a:solidFill>
                  <a:srgbClr val="0070C0"/>
                </a:solidFill>
              </a:rPr>
              <a:t>  }</a:t>
            </a:r>
          </a:p>
          <a:p>
            <a:r>
              <a:rPr lang="en-IN" sz="900" dirty="0">
                <a:solidFill>
                  <a:srgbClr val="0070C0"/>
                </a:solidFill>
              </a:rPr>
              <a:t>}</a:t>
            </a:r>
            <a:endParaRPr lang="en-US" sz="700" dirty="0">
              <a:solidFill>
                <a:srgbClr val="0070C0"/>
              </a:solidFill>
            </a:endParaRPr>
          </a:p>
        </p:txBody>
      </p:sp>
    </p:spTree>
    <p:extLst>
      <p:ext uri="{BB962C8B-B14F-4D97-AF65-F5344CB8AC3E}">
        <p14:creationId xmlns:p14="http://schemas.microsoft.com/office/powerpoint/2010/main" val="459784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1450" y="122968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5"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0230" y="145898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5910" y="1974124"/>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93A6F73-729A-134D-9D03-748834DB567A}"/>
              </a:ext>
            </a:extLst>
          </p:cNvPr>
          <p:cNvSpPr txBox="1"/>
          <p:nvPr/>
        </p:nvSpPr>
        <p:spPr>
          <a:xfrm>
            <a:off x="243614" y="437103"/>
            <a:ext cx="6930102" cy="646331"/>
          </a:xfrm>
          <a:prstGeom prst="rect">
            <a:avLst/>
          </a:prstGeom>
          <a:noFill/>
        </p:spPr>
        <p:txBody>
          <a:bodyPr wrap="none" rtlCol="0">
            <a:spAutoFit/>
          </a:bodyPr>
          <a:lstStyle/>
          <a:p>
            <a:r>
              <a:rPr lang="en-IN" sz="3600" b="1" dirty="0"/>
              <a:t>State Management With </a:t>
            </a:r>
            <a:r>
              <a:rPr lang="en-IN" sz="3600" b="1" dirty="0" err="1"/>
              <a:t>NgRx</a:t>
            </a:r>
            <a:endParaRPr lang="en-IN" b="1" dirty="0"/>
          </a:p>
        </p:txBody>
      </p:sp>
      <p:sp>
        <p:nvSpPr>
          <p:cNvPr id="3" name="TextBox 2">
            <a:extLst>
              <a:ext uri="{FF2B5EF4-FFF2-40B4-BE49-F238E27FC236}">
                <a16:creationId xmlns:a16="http://schemas.microsoft.com/office/drawing/2014/main" id="{1B0E7C0E-5519-C649-9739-6C11F1E65EDE}"/>
              </a:ext>
            </a:extLst>
          </p:cNvPr>
          <p:cNvSpPr txBox="1"/>
          <p:nvPr/>
        </p:nvSpPr>
        <p:spPr>
          <a:xfrm>
            <a:off x="351947" y="1131045"/>
            <a:ext cx="5711807" cy="1992853"/>
          </a:xfrm>
          <a:prstGeom prst="rect">
            <a:avLst/>
          </a:prstGeom>
          <a:noFill/>
        </p:spPr>
        <p:txBody>
          <a:bodyPr wrap="square" rtlCol="0">
            <a:spAutoFit/>
          </a:bodyPr>
          <a:lstStyle/>
          <a:p>
            <a:r>
              <a:rPr lang="en-US" sz="2000" dirty="0"/>
              <a:t>Application State:</a:t>
            </a:r>
          </a:p>
          <a:p>
            <a:r>
              <a:rPr lang="en-US" sz="1200" dirty="0"/>
              <a:t>Theoretically, it is the entire memory of the application, but, typically, it is the data received via API calls, user inputs, presentation UI State, app preferences, etc. Simply put, it is the data that can differentiate two instances of the same application. A simple concrete example of application state would be a list of customers maintained in an application.</a:t>
            </a:r>
          </a:p>
          <a:p>
            <a:endParaRPr lang="en-US" sz="1200" dirty="0"/>
          </a:p>
          <a:p>
            <a:r>
              <a:rPr lang="en-US" sz="1050" dirty="0"/>
              <a:t>Some API calls and user inputs could change the state ( i.e. the list) by adding or removing customers. The state change should be reflected in the UI and other dependent components</a:t>
            </a:r>
          </a:p>
        </p:txBody>
      </p:sp>
      <p:pic>
        <p:nvPicPr>
          <p:cNvPr id="5" name="Picture 4">
            <a:extLst>
              <a:ext uri="{FF2B5EF4-FFF2-40B4-BE49-F238E27FC236}">
                <a16:creationId xmlns:a16="http://schemas.microsoft.com/office/drawing/2014/main" id="{AD57A374-1727-1047-9CFA-43D7A5CDAC7C}"/>
              </a:ext>
            </a:extLst>
          </p:cNvPr>
          <p:cNvPicPr>
            <a:picLocks noChangeAspect="1"/>
          </p:cNvPicPr>
          <p:nvPr/>
        </p:nvPicPr>
        <p:blipFill>
          <a:blip r:embed="rId2"/>
          <a:srcRect/>
          <a:stretch/>
        </p:blipFill>
        <p:spPr>
          <a:xfrm>
            <a:off x="6066690" y="2190855"/>
            <a:ext cx="6128233" cy="3425756"/>
          </a:xfrm>
          <a:prstGeom prst="rect">
            <a:avLst/>
          </a:prstGeom>
        </p:spPr>
      </p:pic>
      <p:sp>
        <p:nvSpPr>
          <p:cNvPr id="4" name="TextBox 3">
            <a:extLst>
              <a:ext uri="{FF2B5EF4-FFF2-40B4-BE49-F238E27FC236}">
                <a16:creationId xmlns:a16="http://schemas.microsoft.com/office/drawing/2014/main" id="{E3087E92-2262-C24F-8BFB-D72A029686B4}"/>
              </a:ext>
            </a:extLst>
          </p:cNvPr>
          <p:cNvSpPr txBox="1"/>
          <p:nvPr/>
        </p:nvSpPr>
        <p:spPr>
          <a:xfrm>
            <a:off x="351947" y="3328089"/>
            <a:ext cx="5540943" cy="2954655"/>
          </a:xfrm>
          <a:prstGeom prst="rect">
            <a:avLst/>
          </a:prstGeom>
          <a:noFill/>
        </p:spPr>
        <p:txBody>
          <a:bodyPr wrap="square" rtlCol="0">
            <a:spAutoFit/>
          </a:bodyPr>
          <a:lstStyle/>
          <a:p>
            <a:r>
              <a:rPr lang="en-IN" b="1" dirty="0" err="1"/>
              <a:t>NgRx</a:t>
            </a:r>
            <a:r>
              <a:rPr lang="en-IN" b="1" dirty="0"/>
              <a:t> App State Management Components:</a:t>
            </a:r>
          </a:p>
          <a:p>
            <a:pPr marL="228600" indent="-228600">
              <a:spcBef>
                <a:spcPts val="600"/>
              </a:spcBef>
              <a:buFont typeface="+mj-lt"/>
              <a:buAutoNum type="arabicPeriod"/>
            </a:pPr>
            <a:r>
              <a:rPr lang="en-IN" sz="1100" b="1" dirty="0"/>
              <a:t>Store</a:t>
            </a:r>
            <a:r>
              <a:rPr lang="en-IN" sz="1100" dirty="0"/>
              <a:t>: Store is what holds the app's state. </a:t>
            </a:r>
          </a:p>
          <a:p>
            <a:pPr marL="228600" indent="-228600">
              <a:spcBef>
                <a:spcPts val="600"/>
              </a:spcBef>
              <a:buFont typeface="+mj-lt"/>
              <a:buAutoNum type="arabicPeriod"/>
            </a:pPr>
            <a:r>
              <a:rPr lang="en-IN" sz="1100" b="1" dirty="0"/>
              <a:t>Action</a:t>
            </a:r>
            <a:r>
              <a:rPr lang="en-IN" sz="1100" dirty="0"/>
              <a:t>: A unique event dispatched from components and services that describe how the state should be changed. For example, ‘Add Customer’ can be an action that will change the state (i.e. add a new customer to the list).</a:t>
            </a:r>
          </a:p>
          <a:p>
            <a:pPr marL="228600" indent="-228600">
              <a:spcBef>
                <a:spcPts val="600"/>
              </a:spcBef>
              <a:buFont typeface="+mj-lt"/>
              <a:buAutoNum type="arabicPeriod"/>
            </a:pPr>
            <a:r>
              <a:rPr lang="en-IN" sz="1100" b="1" dirty="0"/>
              <a:t>Reducer</a:t>
            </a:r>
            <a:r>
              <a:rPr lang="en-IN" sz="1100" dirty="0"/>
              <a:t>: All the state changes happen inside the reducer; it responds to the action and, based on that action, it will create a new immutable state and return it to the store.</a:t>
            </a:r>
          </a:p>
          <a:p>
            <a:pPr marL="228600" indent="-228600">
              <a:spcBef>
                <a:spcPts val="600"/>
              </a:spcBef>
              <a:buFont typeface="+mj-lt"/>
              <a:buAutoNum type="arabicPeriod"/>
            </a:pPr>
            <a:r>
              <a:rPr lang="en-IN" sz="1100" b="1" dirty="0"/>
              <a:t>Selector</a:t>
            </a:r>
            <a:r>
              <a:rPr lang="en-IN" sz="1100" dirty="0"/>
              <a:t>: Selector is a function used for obtaining a part of the state from the store.</a:t>
            </a:r>
          </a:p>
          <a:p>
            <a:pPr marL="228600" indent="-228600">
              <a:spcBef>
                <a:spcPts val="600"/>
              </a:spcBef>
              <a:buFont typeface="+mj-lt"/>
              <a:buAutoNum type="arabicPeriod"/>
            </a:pPr>
            <a:r>
              <a:rPr lang="en-IN" sz="1100" b="1" dirty="0"/>
              <a:t>Effect</a:t>
            </a:r>
            <a:r>
              <a:rPr lang="en-IN" sz="1100" dirty="0"/>
              <a:t>: A mechanism that listens for dispatched actions in an observable stream, processes the server response, and returns new actions either immediately or asynchronously to the reducer to change the state. Please note that we are not using effect in this example app.</a:t>
            </a:r>
          </a:p>
        </p:txBody>
      </p:sp>
      <p:sp>
        <p:nvSpPr>
          <p:cNvPr id="6" name="TextBox 5">
            <a:extLst>
              <a:ext uri="{FF2B5EF4-FFF2-40B4-BE49-F238E27FC236}">
                <a16:creationId xmlns:a16="http://schemas.microsoft.com/office/drawing/2014/main" id="{3D9849F7-8ED6-C74E-BEA1-BB35A91BE0B5}"/>
              </a:ext>
            </a:extLst>
          </p:cNvPr>
          <p:cNvSpPr txBox="1"/>
          <p:nvPr/>
        </p:nvSpPr>
        <p:spPr>
          <a:xfrm>
            <a:off x="6427177" y="5413645"/>
            <a:ext cx="5150062" cy="1107996"/>
          </a:xfrm>
          <a:prstGeom prst="rect">
            <a:avLst/>
          </a:prstGeom>
          <a:noFill/>
        </p:spPr>
        <p:txBody>
          <a:bodyPr wrap="square" rtlCol="0">
            <a:spAutoFit/>
          </a:bodyPr>
          <a:lstStyle/>
          <a:p>
            <a:r>
              <a:rPr lang="en-US" sz="1100" dirty="0"/>
              <a:t>The “Add New Customer” UI control dispatches the </a:t>
            </a:r>
            <a:r>
              <a:rPr lang="en-US" sz="1100" dirty="0" err="1"/>
              <a:t>AddCustomer</a:t>
            </a:r>
            <a:r>
              <a:rPr lang="en-US" sz="1100" dirty="0"/>
              <a:t> action with the new customer as a payload in that action. The reducer takes the </a:t>
            </a:r>
            <a:r>
              <a:rPr lang="en-US" sz="1100" dirty="0" err="1"/>
              <a:t>AddCustomer</a:t>
            </a:r>
            <a:r>
              <a:rPr lang="en-US" sz="1100" dirty="0"/>
              <a:t> action and the new customer comes as a payload and creates a new list with the existing customers. Then, it will update the store with the new customer list. Finally, it will notify the UI and it will render the new list.</a:t>
            </a:r>
          </a:p>
        </p:txBody>
      </p:sp>
    </p:spTree>
    <p:extLst>
      <p:ext uri="{BB962C8B-B14F-4D97-AF65-F5344CB8AC3E}">
        <p14:creationId xmlns:p14="http://schemas.microsoft.com/office/powerpoint/2010/main" val="3917866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1450" y="122968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5"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0230" y="145898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5910" y="1974124"/>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35AB519-5F7E-CF4B-A65A-9C74AE20F146}"/>
              </a:ext>
            </a:extLst>
          </p:cNvPr>
          <p:cNvSpPr txBox="1"/>
          <p:nvPr/>
        </p:nvSpPr>
        <p:spPr>
          <a:xfrm>
            <a:off x="152623" y="-13989"/>
            <a:ext cx="2719014" cy="692497"/>
          </a:xfrm>
          <a:prstGeom prst="rect">
            <a:avLst/>
          </a:prstGeom>
          <a:noFill/>
        </p:spPr>
        <p:txBody>
          <a:bodyPr wrap="none" rtlCol="0">
            <a:spAutoFit/>
          </a:bodyPr>
          <a:lstStyle/>
          <a:p>
            <a:r>
              <a:rPr lang="en-IN" b="1" dirty="0"/>
              <a:t>Setup</a:t>
            </a:r>
          </a:p>
          <a:p>
            <a:endParaRPr lang="en-IN" sz="600" b="1" dirty="0"/>
          </a:p>
          <a:p>
            <a:r>
              <a:rPr lang="en-IN" sz="1400" dirty="0"/>
              <a:t>first need to install the library:</a:t>
            </a:r>
          </a:p>
        </p:txBody>
      </p:sp>
      <p:sp>
        <p:nvSpPr>
          <p:cNvPr id="5" name="TextBox 4">
            <a:extLst>
              <a:ext uri="{FF2B5EF4-FFF2-40B4-BE49-F238E27FC236}">
                <a16:creationId xmlns:a16="http://schemas.microsoft.com/office/drawing/2014/main" id="{610D157B-5F6E-094F-B831-7EEAC26C61BA}"/>
              </a:ext>
            </a:extLst>
          </p:cNvPr>
          <p:cNvSpPr txBox="1"/>
          <p:nvPr/>
        </p:nvSpPr>
        <p:spPr>
          <a:xfrm>
            <a:off x="214749" y="678508"/>
            <a:ext cx="2783134" cy="307777"/>
          </a:xfrm>
          <a:prstGeom prst="rect">
            <a:avLst/>
          </a:prstGeom>
          <a:solidFill>
            <a:schemeClr val="accent3">
              <a:lumMod val="20000"/>
              <a:lumOff val="80000"/>
            </a:schemeClr>
          </a:solidFill>
        </p:spPr>
        <p:txBody>
          <a:bodyPr wrap="none" rtlCol="0">
            <a:spAutoFit/>
          </a:bodyPr>
          <a:lstStyle/>
          <a:p>
            <a:r>
              <a:rPr lang="en-IN" sz="1400" dirty="0" err="1">
                <a:solidFill>
                  <a:srgbClr val="0070C0"/>
                </a:solidFill>
              </a:rPr>
              <a:t>npm</a:t>
            </a:r>
            <a:r>
              <a:rPr lang="en-IN" sz="1400" dirty="0">
                <a:solidFill>
                  <a:srgbClr val="0070C0"/>
                </a:solidFill>
              </a:rPr>
              <a:t> install @</a:t>
            </a:r>
            <a:r>
              <a:rPr lang="en-IN" sz="1400" dirty="0" err="1">
                <a:solidFill>
                  <a:srgbClr val="0070C0"/>
                </a:solidFill>
              </a:rPr>
              <a:t>ngrx</a:t>
            </a:r>
            <a:r>
              <a:rPr lang="en-IN" sz="1400" dirty="0">
                <a:solidFill>
                  <a:srgbClr val="0070C0"/>
                </a:solidFill>
              </a:rPr>
              <a:t>/store --save</a:t>
            </a:r>
            <a:endParaRPr lang="en-US" sz="1400" dirty="0">
              <a:solidFill>
                <a:srgbClr val="0070C0"/>
              </a:solidFill>
            </a:endParaRPr>
          </a:p>
        </p:txBody>
      </p:sp>
      <p:sp>
        <p:nvSpPr>
          <p:cNvPr id="7" name="TextBox 6">
            <a:extLst>
              <a:ext uri="{FF2B5EF4-FFF2-40B4-BE49-F238E27FC236}">
                <a16:creationId xmlns:a16="http://schemas.microsoft.com/office/drawing/2014/main" id="{0F4822FC-B88B-E144-8E29-CC8577B7CFB6}"/>
              </a:ext>
            </a:extLst>
          </p:cNvPr>
          <p:cNvSpPr txBox="1"/>
          <p:nvPr/>
        </p:nvSpPr>
        <p:spPr>
          <a:xfrm>
            <a:off x="3464839" y="-29684"/>
            <a:ext cx="8133958" cy="6878806"/>
          </a:xfrm>
          <a:prstGeom prst="rect">
            <a:avLst/>
          </a:prstGeom>
          <a:noFill/>
        </p:spPr>
        <p:txBody>
          <a:bodyPr wrap="none" rtlCol="0">
            <a:spAutoFit/>
          </a:bodyPr>
          <a:lstStyle/>
          <a:p>
            <a:r>
              <a:rPr lang="en-US" dirty="0"/>
              <a:t>State Management Steps:</a:t>
            </a:r>
          </a:p>
          <a:p>
            <a:pPr marL="342900" indent="-342900">
              <a:spcBef>
                <a:spcPts val="600"/>
              </a:spcBef>
              <a:buAutoNum type="arabicPeriod"/>
            </a:pPr>
            <a:r>
              <a:rPr lang="en-IN" sz="1400" dirty="0"/>
              <a:t>Create a Customer model class and Add a name property to </a:t>
            </a:r>
            <a:r>
              <a:rPr lang="en-IN" sz="1400" dirty="0" err="1"/>
              <a:t>customer.ts</a:t>
            </a:r>
            <a:r>
              <a:rPr lang="en-IN" sz="1400" dirty="0"/>
              <a:t> file created</a:t>
            </a:r>
          </a:p>
          <a:p>
            <a:pPr lvl="1">
              <a:spcBef>
                <a:spcPts val="600"/>
              </a:spcBef>
            </a:pPr>
            <a:r>
              <a:rPr lang="en-IN" sz="1000" dirty="0">
                <a:solidFill>
                  <a:srgbClr val="0070C0"/>
                </a:solidFill>
              </a:rPr>
              <a:t>ng g class models/customer</a:t>
            </a:r>
          </a:p>
          <a:p>
            <a:pPr marL="342900" indent="-342900">
              <a:spcBef>
                <a:spcPts val="600"/>
              </a:spcBef>
              <a:buAutoNum type="arabicPeriod"/>
            </a:pPr>
            <a:r>
              <a:rPr lang="en-IN" sz="1400" dirty="0"/>
              <a:t>Add actions</a:t>
            </a:r>
          </a:p>
          <a:p>
            <a:pPr marL="742950" lvl="1" indent="-285750">
              <a:spcBef>
                <a:spcPts val="600"/>
              </a:spcBef>
              <a:buFont typeface="Wingdings" pitchFamily="2" charset="2"/>
              <a:buChar char="Ø"/>
            </a:pPr>
            <a:r>
              <a:rPr lang="en-IN" sz="1000" dirty="0" err="1"/>
              <a:t>AddCustomer</a:t>
            </a:r>
            <a:r>
              <a:rPr lang="en-IN" sz="1000" dirty="0"/>
              <a:t> </a:t>
            </a:r>
          </a:p>
          <a:p>
            <a:pPr marL="742950" lvl="1" indent="-285750">
              <a:spcBef>
                <a:spcPts val="600"/>
              </a:spcBef>
              <a:buFont typeface="Wingdings" pitchFamily="2" charset="2"/>
              <a:buChar char="Ø"/>
            </a:pPr>
            <a:r>
              <a:rPr lang="en-IN" sz="1000" dirty="0" err="1"/>
              <a:t>RemoveCustomer</a:t>
            </a:r>
            <a:r>
              <a:rPr lang="en-IN" sz="1000" dirty="0"/>
              <a:t> </a:t>
            </a:r>
          </a:p>
          <a:p>
            <a:pPr lvl="1">
              <a:spcBef>
                <a:spcPts val="600"/>
              </a:spcBef>
            </a:pPr>
            <a:r>
              <a:rPr lang="en-IN" sz="1000" dirty="0"/>
              <a:t>Create </a:t>
            </a:r>
            <a:r>
              <a:rPr lang="en-IN" sz="1000" b="1" dirty="0" err="1"/>
              <a:t>customer.actions.ts</a:t>
            </a:r>
            <a:r>
              <a:rPr lang="en-IN" sz="1000" dirty="0"/>
              <a:t> for customer actions</a:t>
            </a:r>
          </a:p>
          <a:p>
            <a:pPr marL="342900" indent="-342900">
              <a:spcBef>
                <a:spcPts val="600"/>
              </a:spcBef>
              <a:buAutoNum type="arabicPeriod"/>
            </a:pPr>
            <a:r>
              <a:rPr lang="en-IN" sz="1400" dirty="0"/>
              <a:t>Add a Customer Reducer</a:t>
            </a:r>
          </a:p>
          <a:p>
            <a:pPr lvl="1">
              <a:spcBef>
                <a:spcPts val="600"/>
              </a:spcBef>
            </a:pPr>
            <a:r>
              <a:rPr lang="en-IN" sz="1000" dirty="0"/>
              <a:t>Create </a:t>
            </a:r>
            <a:r>
              <a:rPr lang="en-IN" sz="1000" b="1" dirty="0" err="1"/>
              <a:t>customer.reducer.ts</a:t>
            </a:r>
            <a:r>
              <a:rPr lang="en-IN" sz="1000" dirty="0"/>
              <a:t> for </a:t>
            </a:r>
            <a:r>
              <a:rPr lang="en-IN" sz="1000" dirty="0" err="1"/>
              <a:t>CustomerReducer</a:t>
            </a:r>
            <a:endParaRPr lang="en-IN" sz="1000" dirty="0"/>
          </a:p>
          <a:p>
            <a:pPr lvl="1">
              <a:spcBef>
                <a:spcPts val="600"/>
              </a:spcBef>
            </a:pPr>
            <a:r>
              <a:rPr lang="en-IN" sz="1000" dirty="0"/>
              <a:t>Responsible for changing the state and for every change a new data structure [</a:t>
            </a:r>
            <a:r>
              <a:rPr lang="en-IN" sz="1000" dirty="0" err="1"/>
              <a:t>eg</a:t>
            </a:r>
            <a:r>
              <a:rPr lang="en-IN" sz="1000" dirty="0"/>
              <a:t>: Array] will be generated</a:t>
            </a:r>
          </a:p>
          <a:p>
            <a:pPr marL="342900" indent="-342900">
              <a:spcBef>
                <a:spcPts val="600"/>
              </a:spcBef>
              <a:buAutoNum type="arabicPeriod"/>
            </a:pPr>
            <a:r>
              <a:rPr lang="en-IN" sz="1400" dirty="0"/>
              <a:t>Add an </a:t>
            </a:r>
            <a:r>
              <a:rPr lang="en-IN" sz="1400" dirty="0" err="1"/>
              <a:t>NgRx</a:t>
            </a:r>
            <a:r>
              <a:rPr lang="en-IN" sz="1400" dirty="0"/>
              <a:t> Store to the App (Add </a:t>
            </a:r>
            <a:r>
              <a:rPr lang="en-IN" sz="1400" dirty="0" err="1"/>
              <a:t>StoreModule</a:t>
            </a:r>
            <a:r>
              <a:rPr lang="en-IN" sz="1400" dirty="0"/>
              <a:t> in App Module and configure metadata)</a:t>
            </a:r>
          </a:p>
          <a:p>
            <a:pPr lvl="1">
              <a:spcBef>
                <a:spcPts val="600"/>
              </a:spcBef>
            </a:pPr>
            <a:r>
              <a:rPr lang="en-IN" sz="1100" dirty="0">
                <a:solidFill>
                  <a:srgbClr val="0070C0"/>
                </a:solidFill>
              </a:rPr>
              <a:t>i</a:t>
            </a:r>
            <a:r>
              <a:rPr lang="en-IN" sz="1000" dirty="0">
                <a:solidFill>
                  <a:srgbClr val="0070C0"/>
                </a:solidFill>
              </a:rPr>
              <a:t>mports: </a:t>
            </a:r>
            <a:r>
              <a:rPr lang="en-IN" sz="1000" b="1" dirty="0" err="1">
                <a:solidFill>
                  <a:srgbClr val="0070C0"/>
                </a:solidFill>
              </a:rPr>
              <a:t>StoreModule</a:t>
            </a:r>
            <a:r>
              <a:rPr lang="en-IN" sz="1000" dirty="0" err="1">
                <a:solidFill>
                  <a:srgbClr val="0070C0"/>
                </a:solidFill>
              </a:rPr>
              <a:t>.forRoot</a:t>
            </a:r>
            <a:r>
              <a:rPr lang="en-IN" sz="1000" dirty="0">
                <a:solidFill>
                  <a:srgbClr val="0070C0"/>
                </a:solidFill>
              </a:rPr>
              <a:t>({ customers: </a:t>
            </a:r>
            <a:r>
              <a:rPr lang="en-IN" sz="1000" dirty="0" err="1">
                <a:solidFill>
                  <a:srgbClr val="0070C0"/>
                </a:solidFill>
              </a:rPr>
              <a:t>CustomerReducer</a:t>
            </a:r>
            <a:r>
              <a:rPr lang="en-IN" sz="1000" dirty="0">
                <a:solidFill>
                  <a:srgbClr val="0070C0"/>
                </a:solidFill>
              </a:rPr>
              <a:t> }) ]</a:t>
            </a:r>
          </a:p>
          <a:p>
            <a:pPr marL="342900" indent="-342900">
              <a:spcBef>
                <a:spcPts val="600"/>
              </a:spcBef>
              <a:buAutoNum type="arabicPeriod"/>
            </a:pPr>
            <a:r>
              <a:rPr lang="en-IN" sz="1400" dirty="0"/>
              <a:t>Add a UI Component for View Customers</a:t>
            </a:r>
          </a:p>
          <a:p>
            <a:pPr lvl="1">
              <a:spcBef>
                <a:spcPts val="600"/>
              </a:spcBef>
            </a:pPr>
            <a:r>
              <a:rPr lang="en-IN" sz="1000" dirty="0">
                <a:solidFill>
                  <a:srgbClr val="0070C0"/>
                </a:solidFill>
              </a:rPr>
              <a:t>ng g c  </a:t>
            </a:r>
            <a:r>
              <a:rPr lang="en-IN" sz="1000" dirty="0" err="1">
                <a:solidFill>
                  <a:srgbClr val="0070C0"/>
                </a:solidFill>
              </a:rPr>
              <a:t>CustomersView</a:t>
            </a:r>
            <a:endParaRPr lang="en-IN" sz="1000" dirty="0">
              <a:solidFill>
                <a:srgbClr val="0070C0"/>
              </a:solidFill>
            </a:endParaRPr>
          </a:p>
          <a:p>
            <a:pPr lvl="1">
              <a:spcBef>
                <a:spcPts val="600"/>
              </a:spcBef>
            </a:pPr>
            <a:r>
              <a:rPr lang="en-IN" sz="1000" dirty="0"/>
              <a:t>//Use store for customers list view:</a:t>
            </a:r>
          </a:p>
          <a:p>
            <a:pPr lvl="1">
              <a:spcBef>
                <a:spcPts val="600"/>
              </a:spcBef>
            </a:pPr>
            <a:r>
              <a:rPr lang="en-IN" sz="1000" dirty="0">
                <a:solidFill>
                  <a:srgbClr val="0070C0"/>
                </a:solidFill>
              </a:rPr>
              <a:t>constructor(private store: Store&lt;{ customers: Customer[] }&gt;) {   </a:t>
            </a:r>
            <a:r>
              <a:rPr lang="en-IN" sz="1000" dirty="0" err="1">
                <a:solidFill>
                  <a:srgbClr val="0070C0"/>
                </a:solidFill>
              </a:rPr>
              <a:t>this.customers</a:t>
            </a:r>
            <a:r>
              <a:rPr lang="en-IN" sz="1000" dirty="0">
                <a:solidFill>
                  <a:srgbClr val="0070C0"/>
                </a:solidFill>
              </a:rPr>
              <a:t> = </a:t>
            </a:r>
            <a:r>
              <a:rPr lang="en-IN" sz="1000" dirty="0" err="1">
                <a:solidFill>
                  <a:srgbClr val="0070C0"/>
                </a:solidFill>
              </a:rPr>
              <a:t>store.pipe</a:t>
            </a:r>
            <a:r>
              <a:rPr lang="en-IN" sz="1000" dirty="0">
                <a:solidFill>
                  <a:srgbClr val="0070C0"/>
                </a:solidFill>
              </a:rPr>
              <a:t>(select('customers'));  }</a:t>
            </a:r>
          </a:p>
          <a:p>
            <a:pPr marL="342900" indent="-342900">
              <a:spcBef>
                <a:spcPts val="600"/>
              </a:spcBef>
              <a:buAutoNum type="arabicPeriod"/>
            </a:pPr>
            <a:r>
              <a:rPr lang="en-IN" sz="1400" dirty="0"/>
              <a:t>Add UI Controls to Add New Customers</a:t>
            </a:r>
          </a:p>
          <a:p>
            <a:pPr lvl="1">
              <a:spcBef>
                <a:spcPts val="600"/>
              </a:spcBef>
            </a:pPr>
            <a:r>
              <a:rPr lang="en-IN" sz="1000" dirty="0">
                <a:solidFill>
                  <a:srgbClr val="0070C0"/>
                </a:solidFill>
              </a:rPr>
              <a:t>ng g c  </a:t>
            </a:r>
            <a:r>
              <a:rPr lang="en-IN" sz="1000" dirty="0" err="1">
                <a:solidFill>
                  <a:srgbClr val="0070C0"/>
                </a:solidFill>
              </a:rPr>
              <a:t>CustomerAdd</a:t>
            </a:r>
            <a:endParaRPr lang="en-IN" sz="1400" dirty="0"/>
          </a:p>
          <a:p>
            <a:pPr marL="342900" indent="-342900">
              <a:spcBef>
                <a:spcPts val="600"/>
              </a:spcBef>
              <a:buAutoNum type="arabicPeriod"/>
            </a:pPr>
            <a:r>
              <a:rPr lang="en-IN" sz="1400" dirty="0"/>
              <a:t>Update the App Component With </a:t>
            </a:r>
            <a:r>
              <a:rPr lang="en-IN" sz="1400" dirty="0" err="1"/>
              <a:t>CustomerView</a:t>
            </a:r>
            <a:r>
              <a:rPr lang="en-IN" sz="1400" dirty="0"/>
              <a:t> and </a:t>
            </a:r>
            <a:r>
              <a:rPr lang="en-IN" sz="1400" dirty="0" err="1"/>
              <a:t>CustomerAdd</a:t>
            </a:r>
            <a:r>
              <a:rPr lang="en-IN" sz="1400" dirty="0"/>
              <a:t> Component</a:t>
            </a:r>
          </a:p>
          <a:p>
            <a:pPr lvl="1">
              <a:spcBef>
                <a:spcPts val="600"/>
              </a:spcBef>
            </a:pPr>
            <a:r>
              <a:rPr lang="en-IN" sz="1000" dirty="0">
                <a:solidFill>
                  <a:srgbClr val="0070C0"/>
                </a:solidFill>
              </a:rPr>
              <a:t>&lt;app-customers-view&gt;&lt;/app-customers-view&gt;</a:t>
            </a:r>
          </a:p>
          <a:p>
            <a:pPr lvl="1">
              <a:spcBef>
                <a:spcPts val="600"/>
              </a:spcBef>
            </a:pPr>
            <a:r>
              <a:rPr lang="en-IN" sz="1000" dirty="0">
                <a:solidFill>
                  <a:srgbClr val="0070C0"/>
                </a:solidFill>
              </a:rPr>
              <a:t>&lt;app-customer-add&gt;&lt;/app-customer-add&gt;</a:t>
            </a:r>
          </a:p>
          <a:p>
            <a:pPr marL="342900" indent="-342900">
              <a:spcBef>
                <a:spcPts val="600"/>
              </a:spcBef>
              <a:buAutoNum type="arabicPeriod"/>
            </a:pPr>
            <a:r>
              <a:rPr lang="en-IN" sz="1400" dirty="0"/>
              <a:t>Hook Up a 'Remove Customer' Action</a:t>
            </a:r>
          </a:p>
          <a:p>
            <a:pPr lvl="1">
              <a:spcBef>
                <a:spcPts val="600"/>
              </a:spcBef>
            </a:pPr>
            <a:r>
              <a:rPr lang="en-IN" sz="1000" dirty="0"/>
              <a:t>//Update customers-</a:t>
            </a:r>
            <a:r>
              <a:rPr lang="en-IN" sz="1000" dirty="0" err="1"/>
              <a:t>view.compoment.ts</a:t>
            </a:r>
            <a:r>
              <a:rPr lang="en-IN" sz="1000" dirty="0"/>
              <a:t> as below</a:t>
            </a:r>
          </a:p>
          <a:p>
            <a:pPr lvl="1">
              <a:spcBef>
                <a:spcPts val="600"/>
              </a:spcBef>
            </a:pPr>
            <a:r>
              <a:rPr lang="en-IN" sz="1000" dirty="0">
                <a:solidFill>
                  <a:srgbClr val="0070C0"/>
                </a:solidFill>
              </a:rPr>
              <a:t> </a:t>
            </a:r>
            <a:r>
              <a:rPr lang="en-IN" sz="1000" dirty="0" err="1">
                <a:solidFill>
                  <a:srgbClr val="0070C0"/>
                </a:solidFill>
              </a:rPr>
              <a:t>removeCustomer</a:t>
            </a:r>
            <a:r>
              <a:rPr lang="en-IN" sz="1000" dirty="0">
                <a:solidFill>
                  <a:srgbClr val="0070C0"/>
                </a:solidFill>
              </a:rPr>
              <a:t>(</a:t>
            </a:r>
            <a:r>
              <a:rPr lang="en-IN" sz="1000" dirty="0" err="1">
                <a:solidFill>
                  <a:srgbClr val="0070C0"/>
                </a:solidFill>
              </a:rPr>
              <a:t>customerIndex</a:t>
            </a:r>
            <a:r>
              <a:rPr lang="en-IN" sz="1000" dirty="0">
                <a:solidFill>
                  <a:srgbClr val="0070C0"/>
                </a:solidFill>
              </a:rPr>
              <a:t>) {    </a:t>
            </a:r>
            <a:r>
              <a:rPr lang="en-IN" sz="1000" dirty="0" err="1">
                <a:solidFill>
                  <a:srgbClr val="0070C0"/>
                </a:solidFill>
              </a:rPr>
              <a:t>this.store.dispatch</a:t>
            </a:r>
            <a:r>
              <a:rPr lang="en-IN" sz="1000" dirty="0">
                <a:solidFill>
                  <a:srgbClr val="0070C0"/>
                </a:solidFill>
              </a:rPr>
              <a:t>(new </a:t>
            </a:r>
            <a:r>
              <a:rPr lang="en-IN" sz="1000" dirty="0" err="1">
                <a:solidFill>
                  <a:srgbClr val="0070C0"/>
                </a:solidFill>
              </a:rPr>
              <a:t>CustomerRemove</a:t>
            </a:r>
            <a:r>
              <a:rPr lang="en-IN" sz="1000" dirty="0">
                <a:solidFill>
                  <a:srgbClr val="0070C0"/>
                </a:solidFill>
              </a:rPr>
              <a:t>(</a:t>
            </a:r>
            <a:r>
              <a:rPr lang="en-IN" sz="1000" dirty="0" err="1">
                <a:solidFill>
                  <a:srgbClr val="0070C0"/>
                </a:solidFill>
              </a:rPr>
              <a:t>customerIndex</a:t>
            </a:r>
            <a:r>
              <a:rPr lang="en-IN" sz="1000" dirty="0">
                <a:solidFill>
                  <a:srgbClr val="0070C0"/>
                </a:solidFill>
              </a:rPr>
              <a:t>));  }</a:t>
            </a:r>
          </a:p>
          <a:p>
            <a:pPr marL="342900" indent="-342900">
              <a:spcBef>
                <a:spcPts val="600"/>
              </a:spcBef>
              <a:buAutoNum type="arabicPeriod"/>
            </a:pPr>
            <a:r>
              <a:rPr lang="en-IN" sz="1400" dirty="0"/>
              <a:t>Run the App</a:t>
            </a:r>
          </a:p>
          <a:p>
            <a:pPr lvl="1"/>
            <a:endParaRPr lang="en-IN" sz="1200" dirty="0"/>
          </a:p>
          <a:p>
            <a:pPr marL="800100" lvl="1" indent="-342900">
              <a:buAutoNum type="arabicPeriod"/>
            </a:pPr>
            <a:endParaRPr lang="en-IN" sz="1400" dirty="0"/>
          </a:p>
        </p:txBody>
      </p:sp>
    </p:spTree>
    <p:extLst>
      <p:ext uri="{BB962C8B-B14F-4D97-AF65-F5344CB8AC3E}">
        <p14:creationId xmlns:p14="http://schemas.microsoft.com/office/powerpoint/2010/main" val="4031348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1450" y="122968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5"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0230" y="145898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5910" y="1974124"/>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93A6F73-729A-134D-9D03-748834DB567A}"/>
              </a:ext>
            </a:extLst>
          </p:cNvPr>
          <p:cNvSpPr txBox="1"/>
          <p:nvPr/>
        </p:nvSpPr>
        <p:spPr>
          <a:xfrm>
            <a:off x="243614" y="193263"/>
            <a:ext cx="4493538" cy="646331"/>
          </a:xfrm>
          <a:prstGeom prst="rect">
            <a:avLst/>
          </a:prstGeom>
          <a:noFill/>
        </p:spPr>
        <p:txBody>
          <a:bodyPr wrap="none" rtlCol="0">
            <a:spAutoFit/>
          </a:bodyPr>
          <a:lstStyle/>
          <a:p>
            <a:r>
              <a:rPr lang="en-IN" sz="3600" b="1" dirty="0"/>
              <a:t>Location Strategies</a:t>
            </a:r>
            <a:endParaRPr lang="en-IN" b="1" dirty="0"/>
          </a:p>
        </p:txBody>
      </p:sp>
      <p:sp>
        <p:nvSpPr>
          <p:cNvPr id="4" name="TextBox 3">
            <a:extLst>
              <a:ext uri="{FF2B5EF4-FFF2-40B4-BE49-F238E27FC236}">
                <a16:creationId xmlns:a16="http://schemas.microsoft.com/office/drawing/2014/main" id="{2570BAB6-56F2-A045-A8A0-4798FA23D2FF}"/>
              </a:ext>
            </a:extLst>
          </p:cNvPr>
          <p:cNvSpPr txBox="1"/>
          <p:nvPr/>
        </p:nvSpPr>
        <p:spPr>
          <a:xfrm>
            <a:off x="243614" y="930739"/>
            <a:ext cx="11336541" cy="5816977"/>
          </a:xfrm>
          <a:prstGeom prst="rect">
            <a:avLst/>
          </a:prstGeom>
          <a:noFill/>
        </p:spPr>
        <p:txBody>
          <a:bodyPr wrap="square" rtlCol="0">
            <a:spAutoFit/>
          </a:bodyPr>
          <a:lstStyle/>
          <a:p>
            <a:pPr marL="171450" indent="-171450">
              <a:spcBef>
                <a:spcPts val="600"/>
              </a:spcBef>
              <a:buFont typeface="Wingdings" pitchFamily="2" charset="2"/>
              <a:buChar char="Ø"/>
            </a:pPr>
            <a:r>
              <a:rPr lang="en-IN" sz="1200" dirty="0"/>
              <a:t>Being a Single Page App, Angular apps should not send the URL to the server and should not reload the page, every time user requests for a new page. </a:t>
            </a:r>
          </a:p>
          <a:p>
            <a:pPr marL="171450" indent="-171450">
              <a:spcBef>
                <a:spcPts val="600"/>
              </a:spcBef>
              <a:buFont typeface="Wingdings" pitchFamily="2" charset="2"/>
              <a:buChar char="Ø"/>
            </a:pPr>
            <a:r>
              <a:rPr lang="en-US" sz="1200" dirty="0"/>
              <a:t>The URLs are strictly local in Angular Apps. </a:t>
            </a:r>
          </a:p>
          <a:p>
            <a:pPr marL="171450" indent="-171450">
              <a:spcBef>
                <a:spcPts val="600"/>
              </a:spcBef>
              <a:buFont typeface="Wingdings" pitchFamily="2" charset="2"/>
              <a:buChar char="Ø"/>
            </a:pPr>
            <a:r>
              <a:rPr lang="en-US" sz="1200" dirty="0"/>
              <a:t>Angular router navigates to new component and renders its template and updates the history and URL for the view. All this happens locally in browser.</a:t>
            </a:r>
          </a:p>
          <a:p>
            <a:pPr marL="171450" indent="-171450">
              <a:spcBef>
                <a:spcPts val="600"/>
              </a:spcBef>
              <a:buFont typeface="Wingdings" pitchFamily="2" charset="2"/>
              <a:buChar char="Ø"/>
            </a:pPr>
            <a:r>
              <a:rPr lang="en-US" sz="1200" dirty="0"/>
              <a:t>Location Strategy defines how URL/Request is resolved. It also determines how URL will look like</a:t>
            </a:r>
          </a:p>
          <a:p>
            <a:pPr marL="171450" indent="-171450">
              <a:spcBef>
                <a:spcPts val="600"/>
              </a:spcBef>
              <a:buFont typeface="Wingdings" pitchFamily="2" charset="2"/>
              <a:buChar char="Ø"/>
            </a:pPr>
            <a:r>
              <a:rPr lang="en-US" sz="1200" dirty="0"/>
              <a:t>Client-side routing simply mimics server-side routing by running the process in the browser. It changes the URL in the browser address bar and updates the browser history, without actually sending the request to the server</a:t>
            </a:r>
          </a:p>
          <a:p>
            <a:endParaRPr lang="en-US" sz="1600" b="1" dirty="0"/>
          </a:p>
          <a:p>
            <a:r>
              <a:rPr lang="en-US" sz="1600" b="1" dirty="0"/>
              <a:t>Client-side routing Types</a:t>
            </a:r>
            <a:r>
              <a:rPr lang="en-US" sz="1200" dirty="0"/>
              <a:t>:</a:t>
            </a:r>
          </a:p>
          <a:p>
            <a:pPr marL="342900" indent="-342900" fontAlgn="base">
              <a:buAutoNum type="arabicPeriod"/>
            </a:pPr>
            <a:r>
              <a:rPr lang="en-IN" sz="1400" b="1" dirty="0" err="1"/>
              <a:t>HashLocationStrategy</a:t>
            </a:r>
            <a:r>
              <a:rPr lang="en-IN" sz="1400" b="1" dirty="0"/>
              <a:t> 	</a:t>
            </a:r>
            <a:r>
              <a:rPr lang="en-IN" sz="1400" dirty="0"/>
              <a:t>Where URL looks like </a:t>
            </a:r>
            <a:r>
              <a:rPr lang="en-IN" sz="1400" dirty="0">
                <a:solidFill>
                  <a:srgbClr val="0070C0"/>
                </a:solidFill>
              </a:rPr>
              <a:t>http://localhost:4200/#/product</a:t>
            </a:r>
            <a:endParaRPr lang="en-IN" sz="1400" b="1" dirty="0">
              <a:solidFill>
                <a:srgbClr val="0070C0"/>
              </a:solidFill>
            </a:endParaRPr>
          </a:p>
          <a:p>
            <a:pPr marL="342900" indent="-342900" fontAlgn="base">
              <a:buAutoNum type="arabicPeriod"/>
            </a:pPr>
            <a:r>
              <a:rPr lang="en-IN" sz="1400" b="1" dirty="0" err="1"/>
              <a:t>PathLocationStrategy</a:t>
            </a:r>
            <a:r>
              <a:rPr lang="en-IN" sz="1400" b="1" dirty="0"/>
              <a:t>	</a:t>
            </a:r>
            <a:r>
              <a:rPr lang="en-IN" sz="1400" dirty="0"/>
              <a:t>Where URL looks like </a:t>
            </a:r>
            <a:r>
              <a:rPr lang="en-IN" sz="1400" dirty="0">
                <a:solidFill>
                  <a:srgbClr val="0070C0"/>
                </a:solidFill>
              </a:rPr>
              <a:t>http://localhost:4200/product</a:t>
            </a:r>
            <a:endParaRPr lang="en-IN" sz="1400" b="1" dirty="0">
              <a:solidFill>
                <a:srgbClr val="0070C0"/>
              </a:solidFill>
            </a:endParaRPr>
          </a:p>
          <a:p>
            <a:pPr marL="342900" indent="-342900" fontAlgn="base">
              <a:buAutoNum type="arabicPeriod"/>
            </a:pPr>
            <a:endParaRPr lang="en-IN" sz="1400" b="1" dirty="0"/>
          </a:p>
          <a:p>
            <a:pPr fontAlgn="base"/>
            <a:r>
              <a:rPr lang="en-IN" sz="1600" b="1" dirty="0" err="1"/>
              <a:t>HashLocationStrategy</a:t>
            </a:r>
            <a:endParaRPr lang="en-IN" sz="1600" b="1" dirty="0"/>
          </a:p>
          <a:p>
            <a:pPr fontAlgn="base"/>
            <a:r>
              <a:rPr lang="en-IN" sz="1400" dirty="0"/>
              <a:t>The Hash style routing using the anchor tags technique to achieve client-side routing.</a:t>
            </a:r>
          </a:p>
          <a:p>
            <a:pPr fontAlgn="base"/>
            <a:r>
              <a:rPr lang="en-IN" sz="1400" dirty="0"/>
              <a:t>The anchor tags, when used along with the # allows us to jump to a place, within the web page.</a:t>
            </a:r>
          </a:p>
          <a:p>
            <a:pPr fontAlgn="base"/>
            <a:r>
              <a:rPr lang="en-IN" sz="1400" dirty="0"/>
              <a:t>When the requested anchor tag is on the current page, then the browser does not send the request to the Web server.</a:t>
            </a:r>
          </a:p>
          <a:p>
            <a:pPr fontAlgn="base"/>
            <a:r>
              <a:rPr lang="en-IN" sz="1400" dirty="0" err="1"/>
              <a:t>Eg</a:t>
            </a:r>
            <a:r>
              <a:rPr lang="en-IN" sz="1400" dirty="0"/>
              <a:t>:</a:t>
            </a:r>
          </a:p>
          <a:p>
            <a:pPr lvl="1" fontAlgn="base"/>
            <a:r>
              <a:rPr lang="en-IN" sz="1400" dirty="0">
                <a:solidFill>
                  <a:srgbClr val="0070C0"/>
                </a:solidFill>
              </a:rPr>
              <a:t>&lt;a name="contact"&gt;Contact Us&lt;/a&gt;</a:t>
            </a:r>
          </a:p>
          <a:p>
            <a:pPr lvl="1" fontAlgn="base"/>
            <a:r>
              <a:rPr lang="en-IN" sz="1200" dirty="0"/>
              <a:t>If we have that element in our webpage and if we hit </a:t>
            </a:r>
            <a:r>
              <a:rPr lang="en-IN" sz="1200" dirty="0" err="1"/>
              <a:t>url</a:t>
            </a:r>
            <a:r>
              <a:rPr lang="en-IN" sz="1200" dirty="0"/>
              <a:t> </a:t>
            </a:r>
            <a:r>
              <a:rPr lang="en-IN" sz="1200" dirty="0">
                <a:solidFill>
                  <a:srgbClr val="0070C0"/>
                </a:solidFill>
                <a:hlinkClick r:id="rId2"/>
              </a:rPr>
              <a:t>http://mysite.com/index.html#contact</a:t>
            </a:r>
            <a:r>
              <a:rPr lang="en-IN" sz="1200" dirty="0">
                <a:solidFill>
                  <a:srgbClr val="0070C0"/>
                </a:solidFill>
              </a:rPr>
              <a:t> </a:t>
            </a:r>
            <a:r>
              <a:rPr lang="en-IN" sz="1200" dirty="0"/>
              <a:t>then browser will point us to contact element</a:t>
            </a:r>
          </a:p>
          <a:p>
            <a:pPr fontAlgn="base"/>
            <a:r>
              <a:rPr lang="en-IN" sz="1200" dirty="0"/>
              <a:t>The </a:t>
            </a:r>
            <a:r>
              <a:rPr lang="en-IN" sz="1200" dirty="0" err="1"/>
              <a:t>Hashstyle</a:t>
            </a:r>
            <a:r>
              <a:rPr lang="en-IN" sz="1200" dirty="0"/>
              <a:t> Routing uses this technique to create the URL</a:t>
            </a:r>
          </a:p>
          <a:p>
            <a:pPr fontAlgn="base"/>
            <a:r>
              <a:rPr lang="en-IN" sz="1200" dirty="0"/>
              <a:t>More </a:t>
            </a:r>
            <a:r>
              <a:rPr lang="en-IN" sz="1200" dirty="0" err="1"/>
              <a:t>Eg</a:t>
            </a:r>
            <a:r>
              <a:rPr lang="en-IN" sz="1200" dirty="0"/>
              <a:t>:</a:t>
            </a:r>
          </a:p>
          <a:p>
            <a:pPr lvl="1" fontAlgn="base"/>
            <a:r>
              <a:rPr lang="en-IN" sz="1200" dirty="0"/>
              <a:t>http://</a:t>
            </a:r>
            <a:r>
              <a:rPr lang="en-IN" sz="1200" dirty="0" err="1"/>
              <a:t>www.example.com</a:t>
            </a:r>
            <a:endParaRPr lang="en-IN" sz="1200" dirty="0"/>
          </a:p>
          <a:p>
            <a:pPr lvl="1" fontAlgn="base"/>
            <a:r>
              <a:rPr lang="en-IN" sz="1200" dirty="0"/>
              <a:t>http://</a:t>
            </a:r>
            <a:r>
              <a:rPr lang="en-IN" sz="1200" dirty="0" err="1"/>
              <a:t>www.example.com</a:t>
            </a:r>
            <a:r>
              <a:rPr lang="en-IN" sz="1200" dirty="0"/>
              <a:t>/#/about</a:t>
            </a:r>
          </a:p>
          <a:p>
            <a:pPr lvl="1" fontAlgn="base"/>
            <a:r>
              <a:rPr lang="en-IN" sz="1200" dirty="0"/>
              <a:t>http://</a:t>
            </a:r>
            <a:r>
              <a:rPr lang="en-IN" sz="1200" dirty="0" err="1"/>
              <a:t>www.example.com</a:t>
            </a:r>
            <a:r>
              <a:rPr lang="en-IN" sz="1200" dirty="0"/>
              <a:t>/#/contact</a:t>
            </a:r>
          </a:p>
          <a:p>
            <a:r>
              <a:rPr lang="en-US" sz="1200" dirty="0"/>
              <a:t>In all the above examples, only the URL sent to the server is http://</a:t>
            </a:r>
            <a:r>
              <a:rPr lang="en-US" sz="1200" dirty="0" err="1"/>
              <a:t>www.example.com</a:t>
            </a:r>
            <a:r>
              <a:rPr lang="en-US" sz="1200" dirty="0"/>
              <a:t> the URL’s "#/about" and #/contact is never sent to the server</a:t>
            </a:r>
          </a:p>
          <a:p>
            <a:r>
              <a:rPr lang="en-US" sz="1200" dirty="0"/>
              <a:t>So in SPA the routes uses # and resolve in browser; router renders components content with label name=pathname in </a:t>
            </a:r>
            <a:r>
              <a:rPr lang="en-US" sz="1200" dirty="0" err="1"/>
              <a:t>routeroutlet</a:t>
            </a:r>
            <a:endParaRPr lang="en-US" sz="1200" dirty="0"/>
          </a:p>
          <a:p>
            <a:r>
              <a:rPr lang="en-US" sz="1200" dirty="0"/>
              <a:t>To configure </a:t>
            </a:r>
            <a:r>
              <a:rPr lang="en-US" sz="1200" dirty="0" err="1"/>
              <a:t>HashLocationStrategy</a:t>
            </a:r>
            <a:r>
              <a:rPr lang="en-US" sz="1200" dirty="0"/>
              <a:t> use below config either in App Module or Router Module</a:t>
            </a:r>
          </a:p>
          <a:p>
            <a:r>
              <a:rPr lang="en-US" sz="1200" dirty="0" err="1">
                <a:solidFill>
                  <a:srgbClr val="0070C0"/>
                </a:solidFill>
              </a:rPr>
              <a:t>RouterModule.forRoot</a:t>
            </a:r>
            <a:r>
              <a:rPr lang="en-US" sz="1200" dirty="0">
                <a:solidFill>
                  <a:srgbClr val="0070C0"/>
                </a:solidFill>
              </a:rPr>
              <a:t>(</a:t>
            </a:r>
            <a:r>
              <a:rPr lang="en-US" sz="1200" dirty="0" err="1">
                <a:solidFill>
                  <a:srgbClr val="0070C0"/>
                </a:solidFill>
              </a:rPr>
              <a:t>appRoutes</a:t>
            </a:r>
            <a:r>
              <a:rPr lang="en-US" sz="1200" dirty="0">
                <a:solidFill>
                  <a:srgbClr val="0070C0"/>
                </a:solidFill>
              </a:rPr>
              <a:t>, { </a:t>
            </a:r>
            <a:r>
              <a:rPr lang="en-US" sz="1200" dirty="0" err="1">
                <a:solidFill>
                  <a:srgbClr val="0070C0"/>
                </a:solidFill>
              </a:rPr>
              <a:t>useHash</a:t>
            </a:r>
            <a:r>
              <a:rPr lang="en-US" sz="1200" dirty="0">
                <a:solidFill>
                  <a:srgbClr val="0070C0"/>
                </a:solidFill>
              </a:rPr>
              <a:t>: true }</a:t>
            </a:r>
          </a:p>
        </p:txBody>
      </p:sp>
    </p:spTree>
    <p:extLst>
      <p:ext uri="{BB962C8B-B14F-4D97-AF65-F5344CB8AC3E}">
        <p14:creationId xmlns:p14="http://schemas.microsoft.com/office/powerpoint/2010/main" val="1002788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D3C6F7-9BD4-EB46-89AB-734E845E6CE4}"/>
              </a:ext>
            </a:extLst>
          </p:cNvPr>
          <p:cNvSpPr txBox="1"/>
          <p:nvPr/>
        </p:nvSpPr>
        <p:spPr>
          <a:xfrm>
            <a:off x="924560" y="254000"/>
            <a:ext cx="11043920" cy="6617196"/>
          </a:xfrm>
          <a:prstGeom prst="rect">
            <a:avLst/>
          </a:prstGeom>
          <a:noFill/>
        </p:spPr>
        <p:txBody>
          <a:bodyPr wrap="square" rtlCol="0">
            <a:spAutoFit/>
          </a:bodyPr>
          <a:lstStyle/>
          <a:p>
            <a:r>
              <a:rPr lang="en-IN" sz="2000" b="1" dirty="0" err="1"/>
              <a:t>PathLocationStrategy</a:t>
            </a:r>
            <a:endParaRPr lang="en-IN" sz="2000" b="1" dirty="0"/>
          </a:p>
          <a:p>
            <a:endParaRPr lang="en-IN" sz="800" b="1" dirty="0"/>
          </a:p>
          <a:p>
            <a:r>
              <a:rPr lang="en-US" sz="1200" dirty="0"/>
              <a:t>The introduction of HTML5, now allows browsers to programmatically alter the browser’s history through the history object.</a:t>
            </a:r>
          </a:p>
          <a:p>
            <a:endParaRPr lang="en-US" sz="1200" dirty="0"/>
          </a:p>
          <a:p>
            <a:r>
              <a:rPr lang="en-US" sz="1200" dirty="0"/>
              <a:t>Using </a:t>
            </a:r>
            <a:r>
              <a:rPr lang="en-US" sz="1200" dirty="0" err="1"/>
              <a:t>history.pushState</a:t>
            </a:r>
            <a:r>
              <a:rPr lang="en-US" sz="1200" dirty="0"/>
              <a:t>() method, we can now programmatically add the browser history entries and change the location without triggering a server page request.</a:t>
            </a:r>
          </a:p>
          <a:p>
            <a:endParaRPr lang="en-US" sz="1200" dirty="0"/>
          </a:p>
          <a:p>
            <a:r>
              <a:rPr lang="en-US" sz="1200" dirty="0"/>
              <a:t>The </a:t>
            </a:r>
            <a:r>
              <a:rPr lang="en-US" sz="1200" dirty="0" err="1"/>
              <a:t>history.pushState</a:t>
            </a:r>
            <a:r>
              <a:rPr lang="en-US" sz="1200" dirty="0"/>
              <a:t> method accepts the following three parameters.</a:t>
            </a:r>
          </a:p>
          <a:p>
            <a:endParaRPr lang="en-US" sz="1200" dirty="0"/>
          </a:p>
          <a:p>
            <a:r>
              <a:rPr lang="en-US" sz="1200" dirty="0"/>
              <a:t>State object: A state object is a JavaScript object which is associated with the new history entry created by </a:t>
            </a:r>
            <a:r>
              <a:rPr lang="en-US" sz="1200" dirty="0" err="1"/>
              <a:t>pushState</a:t>
            </a:r>
            <a:r>
              <a:rPr lang="en-US" sz="1200" dirty="0"/>
              <a:t>()</a:t>
            </a:r>
          </a:p>
          <a:p>
            <a:r>
              <a:rPr lang="en-US" sz="1200" dirty="0"/>
              <a:t>Title: This is an optional title for the state</a:t>
            </a:r>
          </a:p>
          <a:p>
            <a:r>
              <a:rPr lang="en-US" sz="1200" dirty="0"/>
              <a:t>URL: The new history entry’s URL. The browser won’t jump to that page.</a:t>
            </a:r>
          </a:p>
          <a:p>
            <a:r>
              <a:rPr lang="en-US" sz="1200" dirty="0"/>
              <a:t> </a:t>
            </a:r>
          </a:p>
          <a:p>
            <a:pPr lvl="1"/>
            <a:r>
              <a:rPr lang="en-US" sz="1200" dirty="0">
                <a:solidFill>
                  <a:srgbClr val="0070C0"/>
                </a:solidFill>
              </a:rPr>
              <a:t>var </a:t>
            </a:r>
            <a:r>
              <a:rPr lang="en-US" sz="1200" dirty="0" err="1">
                <a:solidFill>
                  <a:srgbClr val="0070C0"/>
                </a:solidFill>
              </a:rPr>
              <a:t>stateObj</a:t>
            </a:r>
            <a:r>
              <a:rPr lang="en-US" sz="1200" dirty="0">
                <a:solidFill>
                  <a:srgbClr val="0070C0"/>
                </a:solidFill>
              </a:rPr>
              <a:t>= { message: "some message" };</a:t>
            </a:r>
          </a:p>
          <a:p>
            <a:pPr lvl="1"/>
            <a:r>
              <a:rPr lang="en-US" sz="1200" dirty="0" err="1">
                <a:solidFill>
                  <a:srgbClr val="0070C0"/>
                </a:solidFill>
              </a:rPr>
              <a:t>history.pushState</a:t>
            </a:r>
            <a:r>
              <a:rPr lang="en-US" sz="1200" dirty="0">
                <a:solidFill>
                  <a:srgbClr val="0070C0"/>
                </a:solidFill>
              </a:rPr>
              <a:t>(</a:t>
            </a:r>
            <a:r>
              <a:rPr lang="en-US" sz="1200" dirty="0" err="1">
                <a:solidFill>
                  <a:srgbClr val="0070C0"/>
                </a:solidFill>
              </a:rPr>
              <a:t>stateObj</a:t>
            </a:r>
            <a:r>
              <a:rPr lang="en-US" sz="1200" dirty="0">
                <a:solidFill>
                  <a:srgbClr val="0070C0"/>
                </a:solidFill>
              </a:rPr>
              <a:t>, "title", </a:t>
            </a:r>
            <a:r>
              <a:rPr lang="en-US" sz="1200" dirty="0" err="1">
                <a:solidFill>
                  <a:srgbClr val="0070C0"/>
                </a:solidFill>
              </a:rPr>
              <a:t>newUrl</a:t>
            </a:r>
            <a:r>
              <a:rPr lang="en-US" sz="1200" dirty="0">
                <a:solidFill>
                  <a:srgbClr val="0070C0"/>
                </a:solidFill>
              </a:rPr>
              <a:t>);</a:t>
            </a:r>
          </a:p>
          <a:p>
            <a:r>
              <a:rPr lang="en-US" sz="1200" dirty="0"/>
              <a:t> </a:t>
            </a:r>
          </a:p>
          <a:p>
            <a:r>
              <a:rPr lang="en-US" sz="1200" dirty="0"/>
              <a:t>Using </a:t>
            </a:r>
            <a:r>
              <a:rPr lang="en-US" sz="1200" dirty="0" err="1"/>
              <a:t>history.pushState</a:t>
            </a:r>
            <a:r>
              <a:rPr lang="en-US" sz="1200" dirty="0"/>
              <a:t> the method, The browser creates new history entries that change the displayed URL without the need for a new request.</a:t>
            </a:r>
          </a:p>
          <a:p>
            <a:endParaRPr lang="en-US" sz="1200" dirty="0"/>
          </a:p>
          <a:p>
            <a:r>
              <a:rPr lang="en-US" sz="1200" dirty="0"/>
              <a:t>Example:</a:t>
            </a:r>
          </a:p>
          <a:p>
            <a:r>
              <a:rPr lang="en-US" sz="1200" dirty="0"/>
              <a:t>When you request for http://</a:t>
            </a:r>
            <a:r>
              <a:rPr lang="en-US" sz="1200" dirty="0" err="1"/>
              <a:t>www.example.com</a:t>
            </a:r>
            <a:r>
              <a:rPr lang="en-US" sz="1200" dirty="0"/>
              <a:t> the server sends the </a:t>
            </a:r>
            <a:r>
              <a:rPr lang="en-US" sz="1200" dirty="0" err="1"/>
              <a:t>index.html</a:t>
            </a:r>
            <a:endParaRPr lang="en-US" sz="1200" dirty="0"/>
          </a:p>
          <a:p>
            <a:endParaRPr lang="en-US" sz="1200" dirty="0"/>
          </a:p>
          <a:p>
            <a:r>
              <a:rPr lang="en-US" sz="1200" dirty="0"/>
              <a:t>Now, When you click on </a:t>
            </a:r>
            <a:r>
              <a:rPr lang="en-US" sz="1200" dirty="0" err="1"/>
              <a:t>ProductList</a:t>
            </a:r>
            <a:r>
              <a:rPr lang="en-US" sz="1200" dirty="0"/>
              <a:t> link, Angular use’s the </a:t>
            </a:r>
            <a:r>
              <a:rPr lang="en-US" sz="1200" dirty="0" err="1"/>
              <a:t>history.pushState</a:t>
            </a:r>
            <a:r>
              <a:rPr lang="en-US" sz="1200" dirty="0"/>
              <a:t> method to push the state and change the URL to http://</a:t>
            </a:r>
            <a:r>
              <a:rPr lang="en-US" sz="1200" dirty="0" err="1"/>
              <a:t>www.example.com</a:t>
            </a:r>
            <a:r>
              <a:rPr lang="en-US" sz="1200" dirty="0"/>
              <a:t>/</a:t>
            </a:r>
            <a:r>
              <a:rPr lang="en-US" sz="1200" dirty="0" err="1"/>
              <a:t>ProductList</a:t>
            </a:r>
            <a:endParaRPr lang="en-US" sz="1200" dirty="0"/>
          </a:p>
          <a:p>
            <a:endParaRPr lang="en-US" sz="1200" dirty="0"/>
          </a:p>
          <a:p>
            <a:r>
              <a:rPr lang="en-US" sz="1200" dirty="0"/>
              <a:t>Now, when you click on the specific Product, we again the use history method to push the state and change the URL to http://</a:t>
            </a:r>
            <a:r>
              <a:rPr lang="en-US" sz="1200" dirty="0" err="1"/>
              <a:t>www.example.com</a:t>
            </a:r>
            <a:r>
              <a:rPr lang="en-US" sz="1200" dirty="0"/>
              <a:t>/product/1</a:t>
            </a:r>
          </a:p>
          <a:p>
            <a:endParaRPr lang="en-US" sz="1200" dirty="0"/>
          </a:p>
          <a:p>
            <a:r>
              <a:rPr lang="en-US" sz="1200" dirty="0"/>
              <a:t>Here, when you click the back button, the browser will retrieve the http://</a:t>
            </a:r>
            <a:r>
              <a:rPr lang="en-US" sz="1200" dirty="0" err="1"/>
              <a:t>www.example.com</a:t>
            </a:r>
            <a:r>
              <a:rPr lang="en-US" sz="1200" dirty="0"/>
              <a:t>/</a:t>
            </a:r>
            <a:r>
              <a:rPr lang="en-US" sz="1200" dirty="0" err="1"/>
              <a:t>ProductList</a:t>
            </a:r>
            <a:r>
              <a:rPr lang="en-US" sz="1200" dirty="0"/>
              <a:t> from history and displays it.</a:t>
            </a:r>
          </a:p>
          <a:p>
            <a:endParaRPr lang="en-US" sz="1200" dirty="0"/>
          </a:p>
          <a:p>
            <a:r>
              <a:rPr lang="en-US" sz="1200" dirty="0"/>
              <a:t>The </a:t>
            </a:r>
            <a:r>
              <a:rPr lang="en-US" sz="1200" dirty="0" err="1"/>
              <a:t>PathLocationStrategy</a:t>
            </a:r>
            <a:r>
              <a:rPr lang="en-US" sz="1200" dirty="0"/>
              <a:t> is the default strategy in Angular application.</a:t>
            </a:r>
          </a:p>
          <a:p>
            <a:endParaRPr lang="en-US" sz="1200" dirty="0"/>
          </a:p>
          <a:p>
            <a:r>
              <a:rPr lang="en-US" sz="1200" dirty="0"/>
              <a:t>To Configure the strategy, we need to add </a:t>
            </a:r>
            <a:r>
              <a:rPr lang="en-US" sz="1200" dirty="0">
                <a:solidFill>
                  <a:srgbClr val="0070C0"/>
                </a:solidFill>
              </a:rPr>
              <a:t>&lt;base </a:t>
            </a:r>
            <a:r>
              <a:rPr lang="en-US" sz="1200" dirty="0" err="1">
                <a:solidFill>
                  <a:srgbClr val="0070C0"/>
                </a:solidFill>
              </a:rPr>
              <a:t>href</a:t>
            </a:r>
            <a:r>
              <a:rPr lang="en-US" sz="1200" dirty="0">
                <a:solidFill>
                  <a:srgbClr val="0070C0"/>
                </a:solidFill>
              </a:rPr>
              <a:t>="/"&gt; </a:t>
            </a:r>
            <a:r>
              <a:rPr lang="en-US" sz="1200" dirty="0"/>
              <a:t>in the &lt;head&gt; section of root page (</a:t>
            </a:r>
            <a:r>
              <a:rPr lang="en-US" sz="1200" dirty="0" err="1"/>
              <a:t>index.html</a:t>
            </a:r>
            <a:r>
              <a:rPr lang="en-US" sz="1200" dirty="0"/>
              <a:t>) of our application</a:t>
            </a:r>
          </a:p>
          <a:p>
            <a:r>
              <a:rPr lang="en-US" sz="1200" dirty="0"/>
              <a:t>The Browser uses this element to construct the relative URLs for static resources (images, CSS, scripts) contained in the document.</a:t>
            </a:r>
          </a:p>
          <a:p>
            <a:endParaRPr lang="en-US" sz="1200" dirty="0"/>
          </a:p>
          <a:p>
            <a:r>
              <a:rPr lang="en-US" sz="1200" dirty="0"/>
              <a:t>Go with default strategy if you are using HTML 5</a:t>
            </a:r>
          </a:p>
        </p:txBody>
      </p:sp>
    </p:spTree>
    <p:extLst>
      <p:ext uri="{BB962C8B-B14F-4D97-AF65-F5344CB8AC3E}">
        <p14:creationId xmlns:p14="http://schemas.microsoft.com/office/powerpoint/2010/main" val="884362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75C2D3-8761-574D-AA56-E7E408538BB9}"/>
              </a:ext>
            </a:extLst>
          </p:cNvPr>
          <p:cNvSpPr txBox="1"/>
          <p:nvPr/>
        </p:nvSpPr>
        <p:spPr>
          <a:xfrm>
            <a:off x="822960" y="274320"/>
            <a:ext cx="2848857" cy="461665"/>
          </a:xfrm>
          <a:prstGeom prst="rect">
            <a:avLst/>
          </a:prstGeom>
          <a:noFill/>
        </p:spPr>
        <p:txBody>
          <a:bodyPr wrap="none" rtlCol="0">
            <a:spAutoFit/>
          </a:bodyPr>
          <a:lstStyle/>
          <a:p>
            <a:r>
              <a:rPr lang="en-IN" sz="2400" b="1" dirty="0"/>
              <a:t> resolve in routing</a:t>
            </a:r>
            <a:endParaRPr lang="en-IN" sz="2400" dirty="0"/>
          </a:p>
        </p:txBody>
      </p:sp>
      <p:sp>
        <p:nvSpPr>
          <p:cNvPr id="5" name="TextBox 4">
            <a:extLst>
              <a:ext uri="{FF2B5EF4-FFF2-40B4-BE49-F238E27FC236}">
                <a16:creationId xmlns:a16="http://schemas.microsoft.com/office/drawing/2014/main" id="{41ADD8C8-5AFC-7649-9FDF-06786E266A4E}"/>
              </a:ext>
            </a:extLst>
          </p:cNvPr>
          <p:cNvSpPr txBox="1"/>
          <p:nvPr/>
        </p:nvSpPr>
        <p:spPr>
          <a:xfrm>
            <a:off x="985520" y="894080"/>
            <a:ext cx="10789920" cy="907941"/>
          </a:xfrm>
          <a:prstGeom prst="rect">
            <a:avLst/>
          </a:prstGeom>
          <a:noFill/>
        </p:spPr>
        <p:txBody>
          <a:bodyPr wrap="square" rtlCol="0">
            <a:spAutoFit/>
          </a:bodyPr>
          <a:lstStyle/>
          <a:p>
            <a:pPr marL="171450" indent="-171450">
              <a:spcBef>
                <a:spcPts val="600"/>
              </a:spcBef>
              <a:buFont typeface="Wingdings" pitchFamily="2" charset="2"/>
              <a:buChar char="Ø"/>
            </a:pPr>
            <a:r>
              <a:rPr lang="en-IN" sz="1200" dirty="0" err="1"/>
              <a:t>Somany</a:t>
            </a:r>
            <a:r>
              <a:rPr lang="en-IN" sz="1200" dirty="0"/>
              <a:t> times we face this issue like our HTML gets rendered before our data is loaded. Due to this sometimes we may have got n error like ‘undefined data property’. So, this issue’s solution is resolve.</a:t>
            </a:r>
          </a:p>
          <a:p>
            <a:pPr marL="171450" indent="-171450">
              <a:spcBef>
                <a:spcPts val="600"/>
              </a:spcBef>
              <a:buFont typeface="Wingdings" pitchFamily="2" charset="2"/>
              <a:buChar char="Ø"/>
            </a:pPr>
            <a:r>
              <a:rPr lang="en-US" sz="1200" dirty="0"/>
              <a:t>While creating routing in your application each route has an attribute called resolve. This property is very useful when you want your data preloaded with your DOM or HTML.</a:t>
            </a:r>
          </a:p>
        </p:txBody>
      </p:sp>
      <p:sp>
        <p:nvSpPr>
          <p:cNvPr id="6" name="TextBox 5">
            <a:extLst>
              <a:ext uri="{FF2B5EF4-FFF2-40B4-BE49-F238E27FC236}">
                <a16:creationId xmlns:a16="http://schemas.microsoft.com/office/drawing/2014/main" id="{CDF33DD0-2359-3548-9775-56912FE33949}"/>
              </a:ext>
            </a:extLst>
          </p:cNvPr>
          <p:cNvSpPr txBox="1"/>
          <p:nvPr/>
        </p:nvSpPr>
        <p:spPr>
          <a:xfrm>
            <a:off x="1026160" y="2021840"/>
            <a:ext cx="6082114" cy="4016484"/>
          </a:xfrm>
          <a:prstGeom prst="rect">
            <a:avLst/>
          </a:prstGeom>
          <a:noFill/>
        </p:spPr>
        <p:txBody>
          <a:bodyPr wrap="none" rtlCol="0">
            <a:spAutoFit/>
          </a:bodyPr>
          <a:lstStyle/>
          <a:p>
            <a:r>
              <a:rPr lang="en-US" sz="2000" dirty="0"/>
              <a:t>Steps to use resolve:</a:t>
            </a:r>
          </a:p>
          <a:p>
            <a:pPr marL="342900" indent="-342900">
              <a:buAutoNum type="arabicPeriod"/>
            </a:pPr>
            <a:r>
              <a:rPr lang="en-IN" sz="1600" dirty="0"/>
              <a:t>Create a service Class which implements Resolve</a:t>
            </a:r>
          </a:p>
          <a:p>
            <a:pPr lvl="1"/>
            <a:r>
              <a:rPr lang="en-IN" sz="1100" dirty="0">
                <a:solidFill>
                  <a:srgbClr val="0070C0"/>
                </a:solidFill>
              </a:rPr>
              <a:t>@Injectable()</a:t>
            </a:r>
          </a:p>
          <a:p>
            <a:pPr lvl="1"/>
            <a:r>
              <a:rPr lang="en-IN" sz="1100" dirty="0">
                <a:solidFill>
                  <a:srgbClr val="0070C0"/>
                </a:solidFill>
              </a:rPr>
              <a:t>export class </a:t>
            </a:r>
            <a:r>
              <a:rPr lang="en-IN" sz="1100" dirty="0" err="1">
                <a:solidFill>
                  <a:srgbClr val="0070C0"/>
                </a:solidFill>
              </a:rPr>
              <a:t>MyDataResolve</a:t>
            </a:r>
            <a:r>
              <a:rPr lang="en-IN" sz="1100" dirty="0">
                <a:solidFill>
                  <a:srgbClr val="0070C0"/>
                </a:solidFill>
              </a:rPr>
              <a:t> implements </a:t>
            </a:r>
            <a:r>
              <a:rPr lang="en-IN" sz="1100" b="1" dirty="0">
                <a:solidFill>
                  <a:srgbClr val="0070C0"/>
                </a:solidFill>
              </a:rPr>
              <a:t>Resolve</a:t>
            </a:r>
            <a:r>
              <a:rPr lang="en-IN" sz="1100" dirty="0">
                <a:solidFill>
                  <a:srgbClr val="0070C0"/>
                </a:solidFill>
              </a:rPr>
              <a:t>&lt;any&gt; {</a:t>
            </a:r>
          </a:p>
          <a:p>
            <a:pPr lvl="1"/>
            <a:r>
              <a:rPr lang="en-IN" sz="1100" dirty="0">
                <a:solidFill>
                  <a:srgbClr val="0070C0"/>
                </a:solidFill>
              </a:rPr>
              <a:t>    constructor(private </a:t>
            </a:r>
            <a:r>
              <a:rPr lang="en-IN" sz="1100" dirty="0" err="1">
                <a:solidFill>
                  <a:srgbClr val="0070C0"/>
                </a:solidFill>
              </a:rPr>
              <a:t>dataService</a:t>
            </a:r>
            <a:r>
              <a:rPr lang="en-IN" sz="1100" dirty="0">
                <a:solidFill>
                  <a:srgbClr val="0070C0"/>
                </a:solidFill>
              </a:rPr>
              <a:t>: </a:t>
            </a:r>
            <a:r>
              <a:rPr lang="en-IN" sz="1100" dirty="0" err="1">
                <a:solidFill>
                  <a:srgbClr val="0070C0"/>
                </a:solidFill>
              </a:rPr>
              <a:t>DataService</a:t>
            </a:r>
            <a:r>
              <a:rPr lang="en-IN" sz="1100" dirty="0">
                <a:solidFill>
                  <a:srgbClr val="0070C0"/>
                </a:solidFill>
              </a:rPr>
              <a:t>) {  }</a:t>
            </a:r>
          </a:p>
          <a:p>
            <a:pPr lvl="1"/>
            <a:r>
              <a:rPr lang="en-IN" sz="1100" dirty="0">
                <a:solidFill>
                  <a:srgbClr val="0070C0"/>
                </a:solidFill>
              </a:rPr>
              <a:t>    </a:t>
            </a:r>
            <a:r>
              <a:rPr lang="en-IN" sz="1100" b="1" dirty="0">
                <a:solidFill>
                  <a:srgbClr val="0070C0"/>
                </a:solidFill>
              </a:rPr>
              <a:t>resolve</a:t>
            </a:r>
            <a:r>
              <a:rPr lang="en-IN" sz="1100" dirty="0">
                <a:solidFill>
                  <a:srgbClr val="0070C0"/>
                </a:solidFill>
              </a:rPr>
              <a:t>(route: </a:t>
            </a:r>
            <a:r>
              <a:rPr lang="en-IN" sz="1100" dirty="0" err="1">
                <a:solidFill>
                  <a:srgbClr val="0070C0"/>
                </a:solidFill>
              </a:rPr>
              <a:t>ActivatedRouteSnapshot</a:t>
            </a:r>
            <a:r>
              <a:rPr lang="en-IN" sz="1100" dirty="0">
                <a:solidFill>
                  <a:srgbClr val="0070C0"/>
                </a:solidFill>
              </a:rPr>
              <a:t>): Observable&lt;any&gt; {</a:t>
            </a:r>
          </a:p>
          <a:p>
            <a:pPr lvl="1"/>
            <a:r>
              <a:rPr lang="en-IN" sz="1100" dirty="0">
                <a:solidFill>
                  <a:srgbClr val="0070C0"/>
                </a:solidFill>
              </a:rPr>
              <a:t>      return </a:t>
            </a:r>
            <a:r>
              <a:rPr lang="en-IN" sz="1100" dirty="0" err="1">
                <a:solidFill>
                  <a:srgbClr val="0070C0"/>
                </a:solidFill>
              </a:rPr>
              <a:t>this.dataService.getData</a:t>
            </a:r>
            <a:r>
              <a:rPr lang="en-IN" sz="1100" dirty="0">
                <a:solidFill>
                  <a:srgbClr val="0070C0"/>
                </a:solidFill>
              </a:rPr>
              <a:t>();</a:t>
            </a:r>
          </a:p>
          <a:p>
            <a:pPr lvl="1"/>
            <a:r>
              <a:rPr lang="en-IN" sz="1100" dirty="0">
                <a:solidFill>
                  <a:srgbClr val="0070C0"/>
                </a:solidFill>
              </a:rPr>
              <a:t>    }</a:t>
            </a:r>
          </a:p>
          <a:p>
            <a:pPr lvl="1"/>
            <a:r>
              <a:rPr lang="en-IN" sz="1100" dirty="0">
                <a:solidFill>
                  <a:srgbClr val="0070C0"/>
                </a:solidFill>
              </a:rPr>
              <a:t>}</a:t>
            </a:r>
          </a:p>
          <a:p>
            <a:pPr marL="342900" indent="-342900">
              <a:buAutoNum type="arabicPeriod"/>
            </a:pPr>
            <a:r>
              <a:rPr lang="en-IN" sz="1600" dirty="0"/>
              <a:t>Configure the route with above resolve</a:t>
            </a:r>
          </a:p>
          <a:p>
            <a:pPr lvl="1"/>
            <a:r>
              <a:rPr lang="en-IN" sz="1100" dirty="0" err="1">
                <a:solidFill>
                  <a:srgbClr val="0070C0"/>
                </a:solidFill>
              </a:rPr>
              <a:t>const</a:t>
            </a:r>
            <a:r>
              <a:rPr lang="en-IN" sz="1100" dirty="0">
                <a:solidFill>
                  <a:srgbClr val="0070C0"/>
                </a:solidFill>
              </a:rPr>
              <a:t> routes: Routes = [</a:t>
            </a:r>
          </a:p>
          <a:p>
            <a:pPr lvl="1"/>
            <a:r>
              <a:rPr lang="en-IN" sz="1100" dirty="0">
                <a:solidFill>
                  <a:srgbClr val="0070C0"/>
                </a:solidFill>
              </a:rPr>
              <a:t>  { path: ‘data', component: </a:t>
            </a:r>
            <a:r>
              <a:rPr lang="en-IN" sz="1100" dirty="0" err="1">
                <a:solidFill>
                  <a:srgbClr val="0070C0"/>
                </a:solidFill>
              </a:rPr>
              <a:t>DataComponent</a:t>
            </a:r>
            <a:r>
              <a:rPr lang="en-IN" sz="1100" dirty="0">
                <a:solidFill>
                  <a:srgbClr val="0070C0"/>
                </a:solidFill>
              </a:rPr>
              <a:t>, </a:t>
            </a:r>
            <a:r>
              <a:rPr lang="en-IN" sz="1100" b="1" dirty="0">
                <a:solidFill>
                  <a:srgbClr val="0070C0"/>
                </a:solidFill>
              </a:rPr>
              <a:t>resolve</a:t>
            </a:r>
            <a:r>
              <a:rPr lang="en-IN" sz="1100" dirty="0">
                <a:solidFill>
                  <a:srgbClr val="0070C0"/>
                </a:solidFill>
              </a:rPr>
              <a:t> : {</a:t>
            </a:r>
            <a:r>
              <a:rPr lang="en-IN" sz="1100" b="1" dirty="0" err="1">
                <a:solidFill>
                  <a:srgbClr val="0070C0"/>
                </a:solidFill>
                <a:highlight>
                  <a:srgbClr val="FFFF00"/>
                </a:highlight>
              </a:rPr>
              <a:t>mydata</a:t>
            </a:r>
            <a:r>
              <a:rPr lang="en-IN" sz="1100" dirty="0">
                <a:solidFill>
                  <a:srgbClr val="0070C0"/>
                </a:solidFill>
              </a:rPr>
              <a:t> : </a:t>
            </a:r>
            <a:r>
              <a:rPr lang="en-IN" sz="1100" dirty="0" err="1">
                <a:solidFill>
                  <a:srgbClr val="0070C0"/>
                </a:solidFill>
              </a:rPr>
              <a:t>MyDataResolve</a:t>
            </a:r>
            <a:r>
              <a:rPr lang="en-IN" sz="1100" dirty="0">
                <a:solidFill>
                  <a:srgbClr val="0070C0"/>
                </a:solidFill>
              </a:rPr>
              <a:t>} }</a:t>
            </a:r>
          </a:p>
          <a:p>
            <a:pPr lvl="1"/>
            <a:r>
              <a:rPr lang="en-IN" sz="1100" dirty="0">
                <a:solidFill>
                  <a:srgbClr val="0070C0"/>
                </a:solidFill>
              </a:rPr>
              <a:t>];</a:t>
            </a:r>
          </a:p>
          <a:p>
            <a:pPr marL="342900" indent="-342900">
              <a:buAutoNum type="arabicPeriod"/>
            </a:pPr>
            <a:r>
              <a:rPr lang="en-IN" sz="1600" dirty="0"/>
              <a:t>Use the resolved data in component</a:t>
            </a:r>
          </a:p>
          <a:p>
            <a:pPr lvl="1"/>
            <a:r>
              <a:rPr lang="en-US" sz="1100" dirty="0">
                <a:solidFill>
                  <a:srgbClr val="0070C0"/>
                </a:solidFill>
              </a:rPr>
              <a:t>export class </a:t>
            </a:r>
            <a:r>
              <a:rPr lang="en-US" sz="1100" dirty="0" err="1">
                <a:solidFill>
                  <a:srgbClr val="0070C0"/>
                </a:solidFill>
              </a:rPr>
              <a:t>DataComponent</a:t>
            </a:r>
            <a:r>
              <a:rPr lang="en-US" sz="1100" dirty="0">
                <a:solidFill>
                  <a:srgbClr val="0070C0"/>
                </a:solidFill>
              </a:rPr>
              <a:t> implements </a:t>
            </a:r>
            <a:r>
              <a:rPr lang="en-US" sz="1100" dirty="0" err="1">
                <a:solidFill>
                  <a:srgbClr val="0070C0"/>
                </a:solidFill>
              </a:rPr>
              <a:t>OnInit</a:t>
            </a:r>
            <a:r>
              <a:rPr lang="en-US" sz="1100" dirty="0">
                <a:solidFill>
                  <a:srgbClr val="0070C0"/>
                </a:solidFill>
              </a:rPr>
              <a:t> {</a:t>
            </a:r>
          </a:p>
          <a:p>
            <a:pPr lvl="1"/>
            <a:r>
              <a:rPr lang="en-US" sz="1100" dirty="0">
                <a:solidFill>
                  <a:srgbClr val="0070C0"/>
                </a:solidFill>
              </a:rPr>
              <a:t>    data;</a:t>
            </a:r>
          </a:p>
          <a:p>
            <a:pPr lvl="1"/>
            <a:r>
              <a:rPr lang="en-US" sz="1100" dirty="0">
                <a:solidFill>
                  <a:srgbClr val="0070C0"/>
                </a:solidFill>
              </a:rPr>
              <a:t>    constructor(private route: </a:t>
            </a:r>
            <a:r>
              <a:rPr lang="en-US" sz="1100" dirty="0" err="1">
                <a:solidFill>
                  <a:srgbClr val="0070C0"/>
                </a:solidFill>
              </a:rPr>
              <a:t>ActivatedRoute</a:t>
            </a:r>
            <a:r>
              <a:rPr lang="en-US" sz="1100" dirty="0">
                <a:solidFill>
                  <a:srgbClr val="0070C0"/>
                </a:solidFill>
              </a:rPr>
              <a:t> ) {  }</a:t>
            </a:r>
          </a:p>
          <a:p>
            <a:pPr lvl="1"/>
            <a:r>
              <a:rPr lang="en-US" sz="1100" dirty="0">
                <a:solidFill>
                  <a:srgbClr val="0070C0"/>
                </a:solidFill>
              </a:rPr>
              <a:t>    </a:t>
            </a:r>
            <a:r>
              <a:rPr lang="en-US" sz="1100" dirty="0" err="1">
                <a:solidFill>
                  <a:srgbClr val="0070C0"/>
                </a:solidFill>
              </a:rPr>
              <a:t>ngOnInit</a:t>
            </a:r>
            <a:r>
              <a:rPr lang="en-US" sz="1100" dirty="0">
                <a:solidFill>
                  <a:srgbClr val="0070C0"/>
                </a:solidFill>
              </a:rPr>
              <a:t>() {</a:t>
            </a:r>
          </a:p>
          <a:p>
            <a:pPr lvl="1"/>
            <a:r>
              <a:rPr lang="en-US" sz="1100" dirty="0">
                <a:solidFill>
                  <a:srgbClr val="0070C0"/>
                </a:solidFill>
              </a:rPr>
              <a:t>       </a:t>
            </a:r>
            <a:r>
              <a:rPr lang="en-US" sz="1100" dirty="0" err="1">
                <a:solidFill>
                  <a:srgbClr val="0070C0"/>
                </a:solidFill>
              </a:rPr>
              <a:t>this.data</a:t>
            </a:r>
            <a:r>
              <a:rPr lang="en-US" sz="1100" dirty="0">
                <a:solidFill>
                  <a:srgbClr val="0070C0"/>
                </a:solidFill>
              </a:rPr>
              <a:t> = </a:t>
            </a:r>
            <a:r>
              <a:rPr lang="en-US" sz="1100" dirty="0" err="1">
                <a:solidFill>
                  <a:srgbClr val="0070C0"/>
                </a:solidFill>
              </a:rPr>
              <a:t>this.route.snapshot.data.</a:t>
            </a:r>
            <a:r>
              <a:rPr lang="en-US" sz="1100" b="1" dirty="0" err="1">
                <a:solidFill>
                  <a:srgbClr val="0070C0"/>
                </a:solidFill>
                <a:highlight>
                  <a:srgbClr val="FFFF00"/>
                </a:highlight>
              </a:rPr>
              <a:t>mydata</a:t>
            </a:r>
            <a:r>
              <a:rPr lang="en-US" sz="1100" dirty="0">
                <a:solidFill>
                  <a:srgbClr val="0070C0"/>
                </a:solidFill>
              </a:rPr>
              <a:t>;</a:t>
            </a:r>
          </a:p>
          <a:p>
            <a:pPr lvl="1"/>
            <a:r>
              <a:rPr lang="en-US" sz="1100" dirty="0">
                <a:solidFill>
                  <a:srgbClr val="0070C0"/>
                </a:solidFill>
              </a:rPr>
              <a:t>    }</a:t>
            </a:r>
          </a:p>
          <a:p>
            <a:pPr lvl="1"/>
            <a:r>
              <a:rPr lang="en-US" sz="1100" dirty="0">
                <a:solidFill>
                  <a:srgbClr val="0070C0"/>
                </a:solidFill>
              </a:rPr>
              <a:t>}</a:t>
            </a:r>
          </a:p>
        </p:txBody>
      </p:sp>
    </p:spTree>
    <p:extLst>
      <p:ext uri="{BB962C8B-B14F-4D97-AF65-F5344CB8AC3E}">
        <p14:creationId xmlns:p14="http://schemas.microsoft.com/office/powerpoint/2010/main" val="195588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29750F-0638-E54E-AF60-EE641FEDF7F6}"/>
              </a:ext>
            </a:extLst>
          </p:cNvPr>
          <p:cNvSpPr txBox="1"/>
          <p:nvPr/>
        </p:nvSpPr>
        <p:spPr>
          <a:xfrm>
            <a:off x="894080" y="314960"/>
            <a:ext cx="11394466" cy="6678751"/>
          </a:xfrm>
          <a:prstGeom prst="rect">
            <a:avLst/>
          </a:prstGeom>
          <a:noFill/>
        </p:spPr>
        <p:txBody>
          <a:bodyPr wrap="none" rtlCol="0">
            <a:spAutoFit/>
          </a:bodyPr>
          <a:lstStyle/>
          <a:p>
            <a:r>
              <a:rPr lang="en-US" sz="2400" b="1" dirty="0"/>
              <a:t>Environment Files/Variables</a:t>
            </a:r>
          </a:p>
          <a:p>
            <a:endParaRPr lang="en-US" dirty="0"/>
          </a:p>
          <a:p>
            <a:r>
              <a:rPr lang="en-US" sz="1400" dirty="0"/>
              <a:t>We always have a need for different values for variables in each environment for configuration like dev, test</a:t>
            </a:r>
            <a:r>
              <a:rPr lang="en-US" sz="1400"/>
              <a:t>, prod</a:t>
            </a:r>
            <a:endParaRPr lang="en-US" sz="1400" dirty="0"/>
          </a:p>
          <a:p>
            <a:r>
              <a:rPr lang="en-IN" sz="1400" dirty="0"/>
              <a:t>For production, we need our app to be optimized, minified and </a:t>
            </a:r>
            <a:r>
              <a:rPr lang="en-IN" sz="1400" dirty="0" err="1"/>
              <a:t>uglified</a:t>
            </a:r>
            <a:r>
              <a:rPr lang="en-IN" sz="1400" dirty="0"/>
              <a:t>. </a:t>
            </a:r>
          </a:p>
          <a:p>
            <a:r>
              <a:rPr lang="en-US" sz="1400" dirty="0"/>
              <a:t>For development, we do not want any of them but want the app to log all kinds of debugging information</a:t>
            </a:r>
          </a:p>
          <a:p>
            <a:endParaRPr lang="en-US" sz="1400" dirty="0"/>
          </a:p>
          <a:p>
            <a:r>
              <a:rPr lang="en-US" sz="1400" dirty="0"/>
              <a:t>Angular keeps the environment configuration under the folder </a:t>
            </a:r>
            <a:r>
              <a:rPr lang="en-US" sz="1400" dirty="0" err="1"/>
              <a:t>src</a:t>
            </a:r>
            <a:r>
              <a:rPr lang="en-US" sz="1400" dirty="0"/>
              <a:t>/environments</a:t>
            </a:r>
          </a:p>
          <a:p>
            <a:r>
              <a:rPr lang="en-US" sz="1400" dirty="0"/>
              <a:t>Out of the box, Angular provides support for the development &amp; production environment. </a:t>
            </a:r>
          </a:p>
          <a:p>
            <a:r>
              <a:rPr lang="en-US" sz="1400" dirty="0"/>
              <a:t>The default is the development and uses the </a:t>
            </a:r>
            <a:r>
              <a:rPr lang="en-US" sz="1400" dirty="0" err="1"/>
              <a:t>environment.ts</a:t>
            </a:r>
            <a:r>
              <a:rPr lang="en-US" sz="1400" dirty="0"/>
              <a:t> The production environment uses the </a:t>
            </a:r>
            <a:r>
              <a:rPr lang="en-US" sz="1400" dirty="0" err="1"/>
              <a:t>environment.prod.ts</a:t>
            </a:r>
            <a:r>
              <a:rPr lang="en-US" sz="1400" dirty="0"/>
              <a:t> file.</a:t>
            </a:r>
          </a:p>
          <a:p>
            <a:endParaRPr lang="en-US" sz="1400" dirty="0"/>
          </a:p>
          <a:p>
            <a:r>
              <a:rPr lang="en-US" sz="1400" b="1" dirty="0"/>
              <a:t>Adding new variables:</a:t>
            </a:r>
          </a:p>
          <a:p>
            <a:pPr lvl="1"/>
            <a:r>
              <a:rPr lang="en-US" sz="1200" dirty="0">
                <a:solidFill>
                  <a:srgbClr val="0070C0"/>
                </a:solidFill>
              </a:rPr>
              <a:t>export const environment = {</a:t>
            </a:r>
          </a:p>
          <a:p>
            <a:pPr lvl="1"/>
            <a:r>
              <a:rPr lang="en-US" sz="1200" dirty="0">
                <a:solidFill>
                  <a:srgbClr val="0070C0"/>
                </a:solidFill>
              </a:rPr>
              <a:t>  production: false,</a:t>
            </a:r>
          </a:p>
          <a:p>
            <a:pPr lvl="1"/>
            <a:r>
              <a:rPr lang="en-US" sz="1200" dirty="0">
                <a:solidFill>
                  <a:srgbClr val="0070C0"/>
                </a:solidFill>
              </a:rPr>
              <a:t>  </a:t>
            </a:r>
            <a:r>
              <a:rPr lang="en-US" sz="1200" b="1" dirty="0" err="1">
                <a:solidFill>
                  <a:srgbClr val="0070C0"/>
                </a:solidFill>
              </a:rPr>
              <a:t>apiEndPoint</a:t>
            </a:r>
            <a:r>
              <a:rPr lang="en-US" sz="1200" b="1" dirty="0">
                <a:solidFill>
                  <a:srgbClr val="0070C0"/>
                </a:solidFill>
              </a:rPr>
              <a:t>:"https://</a:t>
            </a:r>
            <a:r>
              <a:rPr lang="en-US" sz="1200" b="1" dirty="0" err="1">
                <a:solidFill>
                  <a:srgbClr val="0070C0"/>
                </a:solidFill>
              </a:rPr>
              <a:t>api.development.example.com</a:t>
            </a:r>
            <a:r>
              <a:rPr lang="en-US" sz="1200" b="1" dirty="0">
                <a:solidFill>
                  <a:srgbClr val="0070C0"/>
                </a:solidFill>
              </a:rPr>
              <a:t>"</a:t>
            </a:r>
          </a:p>
          <a:p>
            <a:pPr lvl="1"/>
            <a:r>
              <a:rPr lang="en-US" sz="1200" dirty="0">
                <a:solidFill>
                  <a:srgbClr val="0070C0"/>
                </a:solidFill>
              </a:rPr>
              <a:t>};</a:t>
            </a:r>
          </a:p>
          <a:p>
            <a:pPr lvl="1"/>
            <a:endParaRPr lang="en-US" sz="1200" dirty="0">
              <a:solidFill>
                <a:srgbClr val="0070C0"/>
              </a:solidFill>
            </a:endParaRPr>
          </a:p>
          <a:p>
            <a:r>
              <a:rPr lang="en-US" sz="1400" b="1" dirty="0"/>
              <a:t>Read variables:</a:t>
            </a:r>
          </a:p>
          <a:p>
            <a:pPr lvl="1"/>
            <a:r>
              <a:rPr lang="en-US" sz="1400" dirty="0"/>
              <a:t>First, import the default environment in the component. </a:t>
            </a:r>
          </a:p>
          <a:p>
            <a:pPr lvl="1"/>
            <a:r>
              <a:rPr lang="en-US" sz="1200" dirty="0"/>
              <a:t>Note: you should not import any other environment files like </a:t>
            </a:r>
            <a:r>
              <a:rPr lang="en-US" sz="1200" dirty="0" err="1"/>
              <a:t>environment.prod</a:t>
            </a:r>
            <a:r>
              <a:rPr lang="en-US" sz="1200" dirty="0"/>
              <a:t>, but only the default environment file.</a:t>
            </a:r>
          </a:p>
          <a:p>
            <a:pPr lvl="2"/>
            <a:r>
              <a:rPr lang="en-US" sz="1200" dirty="0">
                <a:solidFill>
                  <a:srgbClr val="0070C0"/>
                </a:solidFill>
              </a:rPr>
              <a:t>import { environment } from '../environments/environment’;</a:t>
            </a:r>
          </a:p>
          <a:p>
            <a:pPr lvl="2"/>
            <a:r>
              <a:rPr lang="en-US" sz="1200" dirty="0">
                <a:solidFill>
                  <a:srgbClr val="0070C0"/>
                </a:solidFill>
              </a:rPr>
              <a:t>…</a:t>
            </a:r>
          </a:p>
          <a:p>
            <a:pPr lvl="2"/>
            <a:r>
              <a:rPr lang="en-US" sz="1200" dirty="0">
                <a:solidFill>
                  <a:srgbClr val="0070C0"/>
                </a:solidFill>
              </a:rPr>
              <a:t>constructor() {    </a:t>
            </a:r>
            <a:r>
              <a:rPr lang="en-US" sz="1200" dirty="0" err="1">
                <a:solidFill>
                  <a:srgbClr val="0070C0"/>
                </a:solidFill>
              </a:rPr>
              <a:t>this.apiEndPoint</a:t>
            </a:r>
            <a:r>
              <a:rPr lang="en-US" sz="1200" dirty="0">
                <a:solidFill>
                  <a:srgbClr val="0070C0"/>
                </a:solidFill>
              </a:rPr>
              <a:t> = </a:t>
            </a:r>
            <a:r>
              <a:rPr lang="en-US" sz="1200" dirty="0" err="1">
                <a:solidFill>
                  <a:srgbClr val="0070C0"/>
                </a:solidFill>
              </a:rPr>
              <a:t>environment.</a:t>
            </a:r>
            <a:r>
              <a:rPr lang="en-US" sz="1200" b="1" dirty="0" err="1">
                <a:solidFill>
                  <a:srgbClr val="0070C0"/>
                </a:solidFill>
              </a:rPr>
              <a:t>apiEndPoint</a:t>
            </a:r>
            <a:r>
              <a:rPr lang="en-US" sz="1200" dirty="0">
                <a:solidFill>
                  <a:srgbClr val="0070C0"/>
                </a:solidFill>
              </a:rPr>
              <a:t>;  }</a:t>
            </a:r>
          </a:p>
          <a:p>
            <a:endParaRPr lang="en-US" sz="1200" dirty="0">
              <a:solidFill>
                <a:srgbClr val="0070C0"/>
              </a:solidFill>
            </a:endParaRPr>
          </a:p>
          <a:p>
            <a:r>
              <a:rPr lang="en-US" sz="1400" dirty="0"/>
              <a:t>The </a:t>
            </a:r>
            <a:r>
              <a:rPr lang="en-US" sz="1400" dirty="0">
                <a:solidFill>
                  <a:srgbClr val="0070C0"/>
                </a:solidFill>
              </a:rPr>
              <a:t>ng serve </a:t>
            </a:r>
            <a:r>
              <a:rPr lang="en-US" sz="1400" dirty="0"/>
              <a:t>command builds the app in memory and serves them via the local development server.</a:t>
            </a:r>
          </a:p>
          <a:p>
            <a:r>
              <a:rPr lang="en-US" sz="1400" dirty="0"/>
              <a:t>The </a:t>
            </a:r>
            <a:r>
              <a:rPr lang="en-US" sz="1400" dirty="0">
                <a:solidFill>
                  <a:srgbClr val="0070C0"/>
                </a:solidFill>
              </a:rPr>
              <a:t>ng serve --configuration="production” </a:t>
            </a:r>
            <a:r>
              <a:rPr lang="en-US" sz="1400" dirty="0"/>
              <a:t>option will force the serve command to build the app using the production configuration. </a:t>
            </a:r>
          </a:p>
          <a:p>
            <a:pPr lvl="1"/>
            <a:r>
              <a:rPr lang="en-US" sz="1200" dirty="0"/>
              <a:t>Note: Using the production configuration switches the environment file to </a:t>
            </a:r>
            <a:r>
              <a:rPr lang="en-US" sz="1200" dirty="0" err="1"/>
              <a:t>environment.prod</a:t>
            </a:r>
            <a:endParaRPr lang="en-US" sz="1200" dirty="0"/>
          </a:p>
          <a:p>
            <a:pPr lvl="1"/>
            <a:endParaRPr lang="en-US" sz="1200" dirty="0"/>
          </a:p>
          <a:p>
            <a:r>
              <a:rPr lang="en-US" sz="1400" dirty="0"/>
              <a:t>We use </a:t>
            </a:r>
            <a:r>
              <a:rPr lang="en-US" sz="1400" dirty="0">
                <a:solidFill>
                  <a:srgbClr val="0070C0"/>
                </a:solidFill>
              </a:rPr>
              <a:t>ng build </a:t>
            </a:r>
            <a:r>
              <a:rPr lang="en-US" sz="1400" dirty="0"/>
              <a:t>to build the app before distributing it. it will only build the app and copies the final output to the </a:t>
            </a:r>
            <a:r>
              <a:rPr lang="en-US" sz="1400" dirty="0" err="1"/>
              <a:t>dist</a:t>
            </a:r>
            <a:r>
              <a:rPr lang="en-US" sz="1400" dirty="0"/>
              <a:t> folder.</a:t>
            </a:r>
          </a:p>
          <a:p>
            <a:r>
              <a:rPr lang="en-US" sz="1400" dirty="0">
                <a:solidFill>
                  <a:srgbClr val="0070C0"/>
                </a:solidFill>
              </a:rPr>
              <a:t>ng build </a:t>
            </a:r>
            <a:r>
              <a:rPr lang="en-US" sz="1400" dirty="0"/>
              <a:t>uses the default environment i.e. development environment.</a:t>
            </a:r>
          </a:p>
          <a:p>
            <a:r>
              <a:rPr lang="en-US" sz="1400" dirty="0"/>
              <a:t>The </a:t>
            </a:r>
            <a:r>
              <a:rPr lang="en-US" sz="1400" dirty="0">
                <a:solidFill>
                  <a:srgbClr val="0070C0"/>
                </a:solidFill>
              </a:rPr>
              <a:t>ng build --prod </a:t>
            </a:r>
            <a:r>
              <a:rPr lang="en-US" sz="1400" dirty="0"/>
              <a:t>or (</a:t>
            </a:r>
            <a:r>
              <a:rPr lang="en-US" sz="1400" dirty="0">
                <a:solidFill>
                  <a:srgbClr val="0070C0"/>
                </a:solidFill>
              </a:rPr>
              <a:t>ng build --configuration="production"</a:t>
            </a:r>
            <a:r>
              <a:rPr lang="en-US" sz="1400" dirty="0"/>
              <a:t>) uses the production environment</a:t>
            </a:r>
          </a:p>
          <a:p>
            <a:endParaRPr lang="en-US" sz="1400" dirty="0"/>
          </a:p>
        </p:txBody>
      </p:sp>
    </p:spTree>
    <p:extLst>
      <p:ext uri="{BB962C8B-B14F-4D97-AF65-F5344CB8AC3E}">
        <p14:creationId xmlns:p14="http://schemas.microsoft.com/office/powerpoint/2010/main" val="7580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1450" y="122968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5"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0230" y="145898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5910" y="1974124"/>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ACC5207-66CB-6949-B10C-28BA76E2FA8D}"/>
              </a:ext>
            </a:extLst>
          </p:cNvPr>
          <p:cNvSpPr txBox="1"/>
          <p:nvPr/>
        </p:nvSpPr>
        <p:spPr>
          <a:xfrm>
            <a:off x="546538" y="336331"/>
            <a:ext cx="505267" cy="369332"/>
          </a:xfrm>
          <a:prstGeom prst="rect">
            <a:avLst/>
          </a:prstGeom>
          <a:noFill/>
        </p:spPr>
        <p:txBody>
          <a:bodyPr wrap="none" rtlCol="0">
            <a:spAutoFit/>
          </a:bodyPr>
          <a:lstStyle/>
          <a:p>
            <a:r>
              <a:rPr lang="en-IN" dirty="0"/>
              <a:t>Ivy</a:t>
            </a:r>
          </a:p>
        </p:txBody>
      </p:sp>
      <p:sp>
        <p:nvSpPr>
          <p:cNvPr id="9" name="TextBox 8">
            <a:extLst>
              <a:ext uri="{FF2B5EF4-FFF2-40B4-BE49-F238E27FC236}">
                <a16:creationId xmlns:a16="http://schemas.microsoft.com/office/drawing/2014/main" id="{2E592C31-08D6-8046-BE79-70A8E599AC8F}"/>
              </a:ext>
            </a:extLst>
          </p:cNvPr>
          <p:cNvSpPr txBox="1"/>
          <p:nvPr/>
        </p:nvSpPr>
        <p:spPr>
          <a:xfrm>
            <a:off x="557049" y="840828"/>
            <a:ext cx="11507238" cy="1077218"/>
          </a:xfrm>
          <a:prstGeom prst="rect">
            <a:avLst/>
          </a:prstGeom>
          <a:noFill/>
        </p:spPr>
        <p:txBody>
          <a:bodyPr wrap="square" rtlCol="0">
            <a:spAutoFit/>
          </a:bodyPr>
          <a:lstStyle/>
          <a:p>
            <a:r>
              <a:rPr lang="en-US" dirty="0"/>
              <a:t>A </a:t>
            </a:r>
            <a:r>
              <a:rPr lang="en-US" b="1" dirty="0"/>
              <a:t>compilation</a:t>
            </a:r>
            <a:r>
              <a:rPr lang="en-US" dirty="0"/>
              <a:t> and </a:t>
            </a:r>
            <a:r>
              <a:rPr lang="en-IN" dirty="0"/>
              <a:t>rendering pipeline and </a:t>
            </a:r>
            <a:r>
              <a:rPr lang="en-IN" b="1" dirty="0"/>
              <a:t>view engine</a:t>
            </a:r>
          </a:p>
          <a:p>
            <a:endParaRPr lang="en-IN" dirty="0"/>
          </a:p>
          <a:p>
            <a:r>
              <a:rPr lang="en-IN" sz="1400" dirty="0"/>
              <a:t>Angular view engine takes the templates and components we’ve written and translates them into regular HTML and JavaScript </a:t>
            </a:r>
          </a:p>
          <a:p>
            <a:r>
              <a:rPr lang="en-IN" sz="1400" dirty="0"/>
              <a:t>that the browser can read and display.</a:t>
            </a:r>
            <a:endParaRPr lang="en-US" sz="1400" dirty="0"/>
          </a:p>
        </p:txBody>
      </p:sp>
      <p:sp>
        <p:nvSpPr>
          <p:cNvPr id="10" name="TextBox 9">
            <a:extLst>
              <a:ext uri="{FF2B5EF4-FFF2-40B4-BE49-F238E27FC236}">
                <a16:creationId xmlns:a16="http://schemas.microsoft.com/office/drawing/2014/main" id="{0DA18F50-99A3-DE46-8B1A-8FAE6A6DE814}"/>
              </a:ext>
            </a:extLst>
          </p:cNvPr>
          <p:cNvSpPr txBox="1"/>
          <p:nvPr/>
        </p:nvSpPr>
        <p:spPr>
          <a:xfrm>
            <a:off x="651641" y="2417379"/>
            <a:ext cx="1518364" cy="369332"/>
          </a:xfrm>
          <a:prstGeom prst="rect">
            <a:avLst/>
          </a:prstGeom>
          <a:noFill/>
        </p:spPr>
        <p:txBody>
          <a:bodyPr wrap="none" rtlCol="0">
            <a:spAutoFit/>
          </a:bodyPr>
          <a:lstStyle/>
          <a:p>
            <a:r>
              <a:rPr lang="en-IN" b="1" dirty="0"/>
              <a:t>Ivy Features</a:t>
            </a:r>
          </a:p>
        </p:txBody>
      </p:sp>
      <p:sp>
        <p:nvSpPr>
          <p:cNvPr id="12" name="TextBox 11">
            <a:extLst>
              <a:ext uri="{FF2B5EF4-FFF2-40B4-BE49-F238E27FC236}">
                <a16:creationId xmlns:a16="http://schemas.microsoft.com/office/drawing/2014/main" id="{70386703-9A92-A346-884B-D77549E4A181}"/>
              </a:ext>
            </a:extLst>
          </p:cNvPr>
          <p:cNvSpPr txBox="1"/>
          <p:nvPr/>
        </p:nvSpPr>
        <p:spPr>
          <a:xfrm>
            <a:off x="672663" y="2953407"/>
            <a:ext cx="10752082" cy="2123658"/>
          </a:xfrm>
          <a:prstGeom prst="rect">
            <a:avLst/>
          </a:prstGeom>
          <a:noFill/>
        </p:spPr>
        <p:txBody>
          <a:bodyPr wrap="square" rtlCol="0">
            <a:spAutoFit/>
          </a:bodyPr>
          <a:lstStyle/>
          <a:p>
            <a:r>
              <a:rPr lang="en-US" dirty="0"/>
              <a:t>Smaller</a:t>
            </a:r>
          </a:p>
          <a:p>
            <a:r>
              <a:rPr lang="en-US" dirty="0"/>
              <a:t>Simpler</a:t>
            </a:r>
          </a:p>
          <a:p>
            <a:r>
              <a:rPr lang="en-US" dirty="0"/>
              <a:t>Faster</a:t>
            </a:r>
          </a:p>
          <a:p>
            <a:endParaRPr lang="en-US" dirty="0"/>
          </a:p>
          <a:p>
            <a:r>
              <a:rPr lang="en-IN" sz="1400" dirty="0"/>
              <a:t>Ivy follows the locality principle where only one file is compiled at a time. It only looks at a component and its template, not its dependencies, when generating the output. This leads to faster compilation and simplification of process.</a:t>
            </a:r>
          </a:p>
          <a:p>
            <a:endParaRPr lang="en-IN" sz="1400" dirty="0"/>
          </a:p>
          <a:p>
            <a:r>
              <a:rPr lang="en-IN" sz="1400" dirty="0"/>
              <a:t>Ivy makes sure that, if you’re not using something in Angular, it doesn’t get included</a:t>
            </a:r>
            <a:endParaRPr lang="en-US" sz="1100" dirty="0"/>
          </a:p>
        </p:txBody>
      </p:sp>
    </p:spTree>
    <p:extLst>
      <p:ext uri="{BB962C8B-B14F-4D97-AF65-F5344CB8AC3E}">
        <p14:creationId xmlns:p14="http://schemas.microsoft.com/office/powerpoint/2010/main" val="3138720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8936DB-3E68-F549-A55C-3C02F67951C7}"/>
              </a:ext>
            </a:extLst>
          </p:cNvPr>
          <p:cNvSpPr txBox="1"/>
          <p:nvPr/>
        </p:nvSpPr>
        <p:spPr>
          <a:xfrm>
            <a:off x="985520" y="304800"/>
            <a:ext cx="10688320" cy="6524863"/>
          </a:xfrm>
          <a:prstGeom prst="rect">
            <a:avLst/>
          </a:prstGeom>
          <a:noFill/>
        </p:spPr>
        <p:txBody>
          <a:bodyPr wrap="square" rtlCol="0">
            <a:spAutoFit/>
          </a:bodyPr>
          <a:lstStyle/>
          <a:p>
            <a:r>
              <a:rPr lang="en-US" sz="1600" dirty="0"/>
              <a:t>Angular doesn’t know which file to use, </a:t>
            </a:r>
          </a:p>
          <a:p>
            <a:r>
              <a:rPr lang="en-US" sz="1600" dirty="0"/>
              <a:t>It is our job to tell angular which files to use for each environment. We do that in </a:t>
            </a:r>
            <a:r>
              <a:rPr lang="en-US" sz="1600" dirty="0" err="1"/>
              <a:t>Angular.Json</a:t>
            </a:r>
            <a:r>
              <a:rPr lang="en-US" sz="1600" dirty="0"/>
              <a:t> file.</a:t>
            </a:r>
          </a:p>
          <a:p>
            <a:endParaRPr lang="en-US" sz="1600" dirty="0"/>
          </a:p>
          <a:p>
            <a:r>
              <a:rPr lang="en-IN" sz="1600" dirty="0">
                <a:solidFill>
                  <a:srgbClr val="0070C0"/>
                </a:solidFill>
              </a:rPr>
              <a:t>projects</a:t>
            </a:r>
            <a:r>
              <a:rPr lang="en-IN" dirty="0">
                <a:solidFill>
                  <a:srgbClr val="0070C0"/>
                </a:solidFill>
              </a:rPr>
              <a:t> -&gt; </a:t>
            </a:r>
            <a:r>
              <a:rPr lang="en-IN" sz="1600" dirty="0">
                <a:solidFill>
                  <a:srgbClr val="0070C0"/>
                </a:solidFill>
              </a:rPr>
              <a:t>&lt;name&gt;</a:t>
            </a:r>
            <a:r>
              <a:rPr lang="en-IN" dirty="0">
                <a:solidFill>
                  <a:srgbClr val="0070C0"/>
                </a:solidFill>
              </a:rPr>
              <a:t>-&gt; </a:t>
            </a:r>
            <a:r>
              <a:rPr lang="en-IN" sz="1600" dirty="0">
                <a:solidFill>
                  <a:srgbClr val="0070C0"/>
                </a:solidFill>
              </a:rPr>
              <a:t>architect</a:t>
            </a:r>
            <a:r>
              <a:rPr lang="en-IN" dirty="0">
                <a:solidFill>
                  <a:srgbClr val="0070C0"/>
                </a:solidFill>
              </a:rPr>
              <a:t> -&gt; </a:t>
            </a:r>
            <a:r>
              <a:rPr lang="en-IN" sz="1600" dirty="0">
                <a:solidFill>
                  <a:srgbClr val="0070C0"/>
                </a:solidFill>
              </a:rPr>
              <a:t>build </a:t>
            </a:r>
            <a:r>
              <a:rPr lang="en-IN" sz="1600" dirty="0"/>
              <a:t>contains build config</a:t>
            </a:r>
          </a:p>
          <a:p>
            <a:endParaRPr lang="en-IN" sz="1600" dirty="0"/>
          </a:p>
          <a:p>
            <a:r>
              <a:rPr lang="en-IN" sz="1600" dirty="0"/>
              <a:t>The</a:t>
            </a:r>
            <a:r>
              <a:rPr lang="en-IN" dirty="0"/>
              <a:t> </a:t>
            </a:r>
            <a:r>
              <a:rPr lang="en-IN" sz="1600" dirty="0">
                <a:solidFill>
                  <a:srgbClr val="0070C0"/>
                </a:solidFill>
              </a:rPr>
              <a:t>build -&gt; configuration -&gt; production </a:t>
            </a:r>
            <a:r>
              <a:rPr lang="en-IN" sz="1600" dirty="0"/>
              <a:t>node is where all our configuration for the production build exits</a:t>
            </a:r>
            <a:r>
              <a:rPr lang="en-IN" dirty="0"/>
              <a:t>.</a:t>
            </a:r>
          </a:p>
          <a:p>
            <a:endParaRPr lang="en-IN" sz="1600" dirty="0"/>
          </a:p>
          <a:p>
            <a:r>
              <a:rPr lang="en-US" sz="1600" dirty="0"/>
              <a:t>The </a:t>
            </a:r>
            <a:r>
              <a:rPr lang="en-US" sz="1600" dirty="0" err="1"/>
              <a:t>fileReplacements</a:t>
            </a:r>
            <a:r>
              <a:rPr lang="en-US" sz="1600" dirty="0"/>
              <a:t> section is where all the magic happens. It tells the angular compiler to replace the </a:t>
            </a:r>
            <a:r>
              <a:rPr lang="en-US" sz="1600" dirty="0" err="1"/>
              <a:t>environment.ts</a:t>
            </a:r>
            <a:r>
              <a:rPr lang="en-US" sz="1600" dirty="0"/>
              <a:t> with the </a:t>
            </a:r>
            <a:r>
              <a:rPr lang="en-US" sz="1600" dirty="0" err="1"/>
              <a:t>environment.prod.ts</a:t>
            </a:r>
            <a:r>
              <a:rPr lang="en-US" sz="1600" dirty="0"/>
              <a:t>, when the production configuration is used.</a:t>
            </a:r>
          </a:p>
          <a:p>
            <a:pPr lvl="1"/>
            <a:r>
              <a:rPr lang="en-US" sz="1200" dirty="0">
                <a:solidFill>
                  <a:srgbClr val="0070C0"/>
                </a:solidFill>
              </a:rPr>
              <a:t> "production": {</a:t>
            </a:r>
          </a:p>
          <a:p>
            <a:pPr lvl="1"/>
            <a:r>
              <a:rPr lang="en-US" sz="1200" dirty="0">
                <a:solidFill>
                  <a:srgbClr val="0070C0"/>
                </a:solidFill>
              </a:rPr>
              <a:t>              "</a:t>
            </a:r>
            <a:r>
              <a:rPr lang="en-US" sz="1200" dirty="0" err="1">
                <a:solidFill>
                  <a:srgbClr val="0070C0"/>
                </a:solidFill>
              </a:rPr>
              <a:t>fileReplacements</a:t>
            </a:r>
            <a:r>
              <a:rPr lang="en-US" sz="1200" dirty="0">
                <a:solidFill>
                  <a:srgbClr val="0070C0"/>
                </a:solidFill>
              </a:rPr>
              <a:t>": [</a:t>
            </a:r>
          </a:p>
          <a:p>
            <a:pPr lvl="1"/>
            <a:r>
              <a:rPr lang="en-US" sz="1200" dirty="0">
                <a:solidFill>
                  <a:srgbClr val="0070C0"/>
                </a:solidFill>
              </a:rPr>
              <a:t>                {</a:t>
            </a:r>
          </a:p>
          <a:p>
            <a:pPr lvl="1"/>
            <a:r>
              <a:rPr lang="en-US" sz="1200" dirty="0">
                <a:solidFill>
                  <a:srgbClr val="0070C0"/>
                </a:solidFill>
              </a:rPr>
              <a:t>                  "</a:t>
            </a:r>
            <a:r>
              <a:rPr lang="en-US" sz="1200" b="1" dirty="0">
                <a:solidFill>
                  <a:srgbClr val="0070C0"/>
                </a:solidFill>
              </a:rPr>
              <a:t>replace</a:t>
            </a:r>
            <a:r>
              <a:rPr lang="en-US" sz="1200" dirty="0">
                <a:solidFill>
                  <a:srgbClr val="0070C0"/>
                </a:solidFill>
              </a:rPr>
              <a:t>": "projects/variable/</a:t>
            </a:r>
            <a:r>
              <a:rPr lang="en-US" sz="1200" dirty="0" err="1">
                <a:solidFill>
                  <a:srgbClr val="0070C0"/>
                </a:solidFill>
              </a:rPr>
              <a:t>src</a:t>
            </a:r>
            <a:r>
              <a:rPr lang="en-US" sz="1200" dirty="0">
                <a:solidFill>
                  <a:srgbClr val="0070C0"/>
                </a:solidFill>
              </a:rPr>
              <a:t>/environments/</a:t>
            </a:r>
            <a:r>
              <a:rPr lang="en-US" sz="1200" dirty="0" err="1">
                <a:solidFill>
                  <a:srgbClr val="0070C0"/>
                </a:solidFill>
              </a:rPr>
              <a:t>environment.ts</a:t>
            </a:r>
            <a:r>
              <a:rPr lang="en-US" sz="1200" dirty="0">
                <a:solidFill>
                  <a:srgbClr val="0070C0"/>
                </a:solidFill>
              </a:rPr>
              <a:t>",</a:t>
            </a:r>
          </a:p>
          <a:p>
            <a:pPr lvl="1"/>
            <a:r>
              <a:rPr lang="en-US" sz="1200" dirty="0">
                <a:solidFill>
                  <a:srgbClr val="0070C0"/>
                </a:solidFill>
              </a:rPr>
              <a:t>                  "</a:t>
            </a:r>
            <a:r>
              <a:rPr lang="en-US" sz="1200" b="1" dirty="0">
                <a:solidFill>
                  <a:srgbClr val="0070C0"/>
                </a:solidFill>
              </a:rPr>
              <a:t>with</a:t>
            </a:r>
            <a:r>
              <a:rPr lang="en-US" sz="1200" dirty="0">
                <a:solidFill>
                  <a:srgbClr val="0070C0"/>
                </a:solidFill>
              </a:rPr>
              <a:t>": "projects/variable/</a:t>
            </a:r>
            <a:r>
              <a:rPr lang="en-US" sz="1200" dirty="0" err="1">
                <a:solidFill>
                  <a:srgbClr val="0070C0"/>
                </a:solidFill>
              </a:rPr>
              <a:t>src</a:t>
            </a:r>
            <a:r>
              <a:rPr lang="en-US" sz="1200" dirty="0">
                <a:solidFill>
                  <a:srgbClr val="0070C0"/>
                </a:solidFill>
              </a:rPr>
              <a:t>/environments/</a:t>
            </a:r>
            <a:r>
              <a:rPr lang="en-US" sz="1200" dirty="0" err="1">
                <a:solidFill>
                  <a:srgbClr val="0070C0"/>
                </a:solidFill>
              </a:rPr>
              <a:t>environment.</a:t>
            </a:r>
            <a:r>
              <a:rPr lang="en-US" sz="1200" b="1" dirty="0" err="1">
                <a:solidFill>
                  <a:srgbClr val="0070C0"/>
                </a:solidFill>
              </a:rPr>
              <a:t>prod</a:t>
            </a:r>
            <a:r>
              <a:rPr lang="en-US" sz="1200" dirty="0" err="1">
                <a:solidFill>
                  <a:srgbClr val="0070C0"/>
                </a:solidFill>
              </a:rPr>
              <a:t>.ts</a:t>
            </a:r>
            <a:r>
              <a:rPr lang="en-US" sz="1200" dirty="0">
                <a:solidFill>
                  <a:srgbClr val="0070C0"/>
                </a:solidFill>
              </a:rPr>
              <a:t>"</a:t>
            </a:r>
          </a:p>
          <a:p>
            <a:pPr lvl="1"/>
            <a:r>
              <a:rPr lang="en-US" sz="1200" dirty="0">
                <a:solidFill>
                  <a:srgbClr val="0070C0"/>
                </a:solidFill>
              </a:rPr>
              <a:t>                }</a:t>
            </a:r>
          </a:p>
          <a:p>
            <a:pPr lvl="1"/>
            <a:r>
              <a:rPr lang="en-US" sz="1200" dirty="0">
                <a:solidFill>
                  <a:srgbClr val="0070C0"/>
                </a:solidFill>
              </a:rPr>
              <a:t>              ],</a:t>
            </a:r>
          </a:p>
          <a:p>
            <a:endParaRPr lang="en-US" sz="1200" dirty="0">
              <a:solidFill>
                <a:srgbClr val="0070C0"/>
              </a:solidFill>
            </a:endParaRPr>
          </a:p>
          <a:p>
            <a:r>
              <a:rPr lang="en-US" sz="1600" dirty="0"/>
              <a:t>If we want new env like </a:t>
            </a:r>
            <a:r>
              <a:rPr lang="en-US" sz="1600" b="1" dirty="0"/>
              <a:t>test</a:t>
            </a:r>
            <a:r>
              <a:rPr lang="en-US" sz="1600" dirty="0"/>
              <a:t> then create new node parallel to production and add configuration </a:t>
            </a:r>
          </a:p>
          <a:p>
            <a:pPr lvl="1"/>
            <a:r>
              <a:rPr lang="en-US" sz="1200" dirty="0">
                <a:solidFill>
                  <a:srgbClr val="0070C0"/>
                </a:solidFill>
              </a:rPr>
              <a:t> "configurations": {</a:t>
            </a:r>
          </a:p>
          <a:p>
            <a:pPr lvl="1"/>
            <a:r>
              <a:rPr lang="en-US" sz="1200" dirty="0">
                <a:solidFill>
                  <a:srgbClr val="0070C0"/>
                </a:solidFill>
              </a:rPr>
              <a:t>            "</a:t>
            </a:r>
            <a:r>
              <a:rPr lang="en-US" sz="1200" b="1" dirty="0">
                <a:solidFill>
                  <a:srgbClr val="0070C0"/>
                </a:solidFill>
              </a:rPr>
              <a:t>production</a:t>
            </a:r>
            <a:r>
              <a:rPr lang="en-US" sz="1200" dirty="0">
                <a:solidFill>
                  <a:srgbClr val="0070C0"/>
                </a:solidFill>
              </a:rPr>
              <a:t>": {</a:t>
            </a:r>
          </a:p>
          <a:p>
            <a:pPr lvl="1"/>
            <a:r>
              <a:rPr lang="en-US" sz="1200" dirty="0">
                <a:solidFill>
                  <a:srgbClr val="0070C0"/>
                </a:solidFill>
              </a:rPr>
              <a:t>                //Removed to make code smaller</a:t>
            </a:r>
          </a:p>
          <a:p>
            <a:pPr lvl="1"/>
            <a:r>
              <a:rPr lang="en-US" sz="1200" dirty="0">
                <a:solidFill>
                  <a:srgbClr val="0070C0"/>
                </a:solidFill>
              </a:rPr>
              <a:t>            },</a:t>
            </a:r>
          </a:p>
          <a:p>
            <a:pPr lvl="1"/>
            <a:r>
              <a:rPr lang="en-US" sz="1200" dirty="0">
                <a:solidFill>
                  <a:srgbClr val="0070C0"/>
                </a:solidFill>
              </a:rPr>
              <a:t>            "</a:t>
            </a:r>
            <a:r>
              <a:rPr lang="en-US" sz="1200" b="1" dirty="0">
                <a:solidFill>
                  <a:srgbClr val="0070C0"/>
                </a:solidFill>
                <a:highlight>
                  <a:srgbClr val="FFFF00"/>
                </a:highlight>
              </a:rPr>
              <a:t>test</a:t>
            </a:r>
            <a:r>
              <a:rPr lang="en-US" sz="1200" dirty="0">
                <a:solidFill>
                  <a:srgbClr val="0070C0"/>
                </a:solidFill>
              </a:rPr>
              <a:t>" : {</a:t>
            </a:r>
          </a:p>
          <a:p>
            <a:pPr lvl="1"/>
            <a:r>
              <a:rPr lang="en-US" sz="1200" dirty="0">
                <a:solidFill>
                  <a:srgbClr val="0070C0"/>
                </a:solidFill>
              </a:rPr>
              <a:t>              "</a:t>
            </a:r>
            <a:r>
              <a:rPr lang="en-US" sz="1200" dirty="0" err="1">
                <a:solidFill>
                  <a:srgbClr val="0070C0"/>
                </a:solidFill>
              </a:rPr>
              <a:t>fileReplacements</a:t>
            </a:r>
            <a:r>
              <a:rPr lang="en-US" sz="1200" dirty="0">
                <a:solidFill>
                  <a:srgbClr val="0070C0"/>
                </a:solidFill>
              </a:rPr>
              <a:t>": [</a:t>
            </a:r>
          </a:p>
          <a:p>
            <a:pPr lvl="1"/>
            <a:r>
              <a:rPr lang="en-US" sz="1200" dirty="0">
                <a:solidFill>
                  <a:srgbClr val="0070C0"/>
                </a:solidFill>
              </a:rPr>
              <a:t>                {</a:t>
            </a:r>
          </a:p>
          <a:p>
            <a:pPr lvl="1"/>
            <a:r>
              <a:rPr lang="en-US" sz="1200" dirty="0">
                <a:solidFill>
                  <a:srgbClr val="0070C0"/>
                </a:solidFill>
              </a:rPr>
              <a:t>                  "replace": "projects/variable/</a:t>
            </a:r>
            <a:r>
              <a:rPr lang="en-US" sz="1200" dirty="0" err="1">
                <a:solidFill>
                  <a:srgbClr val="0070C0"/>
                </a:solidFill>
              </a:rPr>
              <a:t>src</a:t>
            </a:r>
            <a:r>
              <a:rPr lang="en-US" sz="1200" dirty="0">
                <a:solidFill>
                  <a:srgbClr val="0070C0"/>
                </a:solidFill>
              </a:rPr>
              <a:t>/environments/</a:t>
            </a:r>
            <a:r>
              <a:rPr lang="en-US" sz="1200" dirty="0" err="1">
                <a:solidFill>
                  <a:srgbClr val="0070C0"/>
                </a:solidFill>
              </a:rPr>
              <a:t>environment.ts</a:t>
            </a:r>
            <a:r>
              <a:rPr lang="en-US" sz="1200" dirty="0">
                <a:solidFill>
                  <a:srgbClr val="0070C0"/>
                </a:solidFill>
              </a:rPr>
              <a:t>",</a:t>
            </a:r>
          </a:p>
          <a:p>
            <a:pPr lvl="1"/>
            <a:r>
              <a:rPr lang="en-US" sz="1200" dirty="0">
                <a:solidFill>
                  <a:srgbClr val="0070C0"/>
                </a:solidFill>
              </a:rPr>
              <a:t>                  "with": "projects/variable/</a:t>
            </a:r>
            <a:r>
              <a:rPr lang="en-US" sz="1200" dirty="0" err="1">
                <a:solidFill>
                  <a:srgbClr val="0070C0"/>
                </a:solidFill>
              </a:rPr>
              <a:t>src</a:t>
            </a:r>
            <a:r>
              <a:rPr lang="en-US" sz="1200" dirty="0">
                <a:solidFill>
                  <a:srgbClr val="0070C0"/>
                </a:solidFill>
              </a:rPr>
              <a:t>/environments/</a:t>
            </a:r>
            <a:r>
              <a:rPr lang="en-US" sz="1200" dirty="0" err="1">
                <a:solidFill>
                  <a:srgbClr val="0070C0"/>
                </a:solidFill>
              </a:rPr>
              <a:t>environment.test.ts</a:t>
            </a:r>
            <a:r>
              <a:rPr lang="en-US" sz="1200" dirty="0">
                <a:solidFill>
                  <a:srgbClr val="0070C0"/>
                </a:solidFill>
              </a:rPr>
              <a:t>"</a:t>
            </a:r>
          </a:p>
          <a:p>
            <a:pPr lvl="1"/>
            <a:r>
              <a:rPr lang="en-US" sz="1200" dirty="0">
                <a:solidFill>
                  <a:srgbClr val="0070C0"/>
                </a:solidFill>
              </a:rPr>
              <a:t>                }</a:t>
            </a:r>
          </a:p>
          <a:p>
            <a:pPr lvl="1"/>
            <a:r>
              <a:rPr lang="en-US" sz="1200" dirty="0">
                <a:solidFill>
                  <a:srgbClr val="0070C0"/>
                </a:solidFill>
              </a:rPr>
              <a:t>              ]</a:t>
            </a:r>
          </a:p>
          <a:p>
            <a:pPr lvl="1"/>
            <a:r>
              <a:rPr lang="en-US" sz="1200" dirty="0">
                <a:solidFill>
                  <a:srgbClr val="0070C0"/>
                </a:solidFill>
              </a:rPr>
              <a:t>            }</a:t>
            </a:r>
          </a:p>
          <a:p>
            <a:r>
              <a:rPr lang="en-US" sz="1600" dirty="0"/>
              <a:t>Then run using </a:t>
            </a:r>
            <a:r>
              <a:rPr lang="en-IN" sz="1600" dirty="0">
                <a:solidFill>
                  <a:srgbClr val="0070C0"/>
                </a:solidFill>
              </a:rPr>
              <a:t>ng serve --configuration="test"</a:t>
            </a:r>
            <a:endParaRPr lang="en-US" sz="1600" dirty="0">
              <a:solidFill>
                <a:srgbClr val="0070C0"/>
              </a:solidFill>
            </a:endParaRPr>
          </a:p>
        </p:txBody>
      </p:sp>
    </p:spTree>
    <p:extLst>
      <p:ext uri="{BB962C8B-B14F-4D97-AF65-F5344CB8AC3E}">
        <p14:creationId xmlns:p14="http://schemas.microsoft.com/office/powerpoint/2010/main" val="858244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1450" y="122968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5"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0230" y="145898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5910" y="1974124"/>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D3028D5-A413-1E4B-BD90-23CBF4D6E2D6}"/>
              </a:ext>
            </a:extLst>
          </p:cNvPr>
          <p:cNvSpPr txBox="1"/>
          <p:nvPr/>
        </p:nvSpPr>
        <p:spPr>
          <a:xfrm>
            <a:off x="430924" y="378372"/>
            <a:ext cx="9793065" cy="1077218"/>
          </a:xfrm>
          <a:prstGeom prst="rect">
            <a:avLst/>
          </a:prstGeom>
          <a:noFill/>
        </p:spPr>
        <p:txBody>
          <a:bodyPr wrap="none" rtlCol="0">
            <a:spAutoFit/>
          </a:bodyPr>
          <a:lstStyle/>
          <a:p>
            <a:r>
              <a:rPr lang="en-IN" dirty="0"/>
              <a:t>Choosing a compiler</a:t>
            </a:r>
            <a:endParaRPr lang="en-US" dirty="0"/>
          </a:p>
          <a:p>
            <a:endParaRPr lang="en-US" dirty="0"/>
          </a:p>
          <a:p>
            <a:pPr marL="342900" indent="-342900">
              <a:buAutoNum type="arabicPeriod"/>
            </a:pPr>
            <a:r>
              <a:rPr lang="en-IN" sz="1400" i="1" dirty="0"/>
              <a:t>Just-in-Time</a:t>
            </a:r>
            <a:r>
              <a:rPr lang="en-IN" sz="1400" dirty="0"/>
              <a:t> (JIT), which compiles your app in the browser at runtime. This was the default until Angular 8.</a:t>
            </a:r>
          </a:p>
          <a:p>
            <a:pPr marL="342900" indent="-342900">
              <a:buAutoNum type="arabicPeriod"/>
            </a:pPr>
            <a:r>
              <a:rPr lang="en-IN" sz="1400" i="1" dirty="0"/>
              <a:t>Ahead-of-Time</a:t>
            </a:r>
            <a:r>
              <a:rPr lang="en-IN" sz="1400" dirty="0"/>
              <a:t> (AOT), which compiles your app and libraries at build time. This is the default since Angular 9.</a:t>
            </a:r>
            <a:endParaRPr lang="en-IN" sz="1100" dirty="0"/>
          </a:p>
        </p:txBody>
      </p:sp>
      <p:sp>
        <p:nvSpPr>
          <p:cNvPr id="3" name="TextBox 2">
            <a:extLst>
              <a:ext uri="{FF2B5EF4-FFF2-40B4-BE49-F238E27FC236}">
                <a16:creationId xmlns:a16="http://schemas.microsoft.com/office/drawing/2014/main" id="{D0424F37-49B1-BF4B-8ECF-47F42F8B1B10}"/>
              </a:ext>
            </a:extLst>
          </p:cNvPr>
          <p:cNvSpPr txBox="1"/>
          <p:nvPr/>
        </p:nvSpPr>
        <p:spPr>
          <a:xfrm>
            <a:off x="546538" y="1776248"/>
            <a:ext cx="10752083" cy="461665"/>
          </a:xfrm>
          <a:prstGeom prst="rect">
            <a:avLst/>
          </a:prstGeom>
          <a:noFill/>
        </p:spPr>
        <p:txBody>
          <a:bodyPr wrap="square" rtlCol="0">
            <a:spAutoFit/>
          </a:bodyPr>
          <a:lstStyle/>
          <a:p>
            <a:r>
              <a:rPr lang="en-IN" sz="1200" dirty="0"/>
              <a:t>When you run the </a:t>
            </a:r>
            <a:r>
              <a:rPr lang="en-IN" sz="1200" dirty="0">
                <a:hlinkClick r:id="rId2"/>
              </a:rPr>
              <a:t>ng build</a:t>
            </a:r>
            <a:r>
              <a:rPr lang="en-IN" sz="1200" dirty="0"/>
              <a:t> (build only) or </a:t>
            </a:r>
            <a:r>
              <a:rPr lang="en-IN" sz="1200" dirty="0">
                <a:hlinkClick r:id="rId3"/>
              </a:rPr>
              <a:t>ng serve</a:t>
            </a:r>
            <a:r>
              <a:rPr lang="en-IN" sz="1200" dirty="0"/>
              <a:t> (build and serve locally) CLI commands, the type of compilation (JIT or AOT) depends on the value of the </a:t>
            </a:r>
            <a:r>
              <a:rPr lang="en-IN" sz="1200" dirty="0" err="1"/>
              <a:t>aot</a:t>
            </a:r>
            <a:r>
              <a:rPr lang="en-IN" sz="1200" dirty="0"/>
              <a:t> property in your build configuration specified in </a:t>
            </a:r>
            <a:r>
              <a:rPr lang="en-IN" sz="1200" dirty="0" err="1"/>
              <a:t>angular.json</a:t>
            </a:r>
            <a:r>
              <a:rPr lang="en-IN" sz="1200" dirty="0"/>
              <a:t>. By default, </a:t>
            </a:r>
            <a:r>
              <a:rPr lang="en-IN" sz="1200" dirty="0" err="1"/>
              <a:t>aot</a:t>
            </a:r>
            <a:r>
              <a:rPr lang="en-IN" sz="1200" dirty="0"/>
              <a:t> is set to true for new CLI apps.</a:t>
            </a:r>
            <a:endParaRPr lang="en-US" sz="1200" dirty="0"/>
          </a:p>
        </p:txBody>
      </p:sp>
      <p:sp>
        <p:nvSpPr>
          <p:cNvPr id="4" name="TextBox 3">
            <a:extLst>
              <a:ext uri="{FF2B5EF4-FFF2-40B4-BE49-F238E27FC236}">
                <a16:creationId xmlns:a16="http://schemas.microsoft.com/office/drawing/2014/main" id="{94FA15E7-B284-B14C-97F0-FC6DCD141EB9}"/>
              </a:ext>
            </a:extLst>
          </p:cNvPr>
          <p:cNvSpPr txBox="1"/>
          <p:nvPr/>
        </p:nvSpPr>
        <p:spPr>
          <a:xfrm>
            <a:off x="472966" y="2690648"/>
            <a:ext cx="10752083" cy="1015663"/>
          </a:xfrm>
          <a:prstGeom prst="rect">
            <a:avLst/>
          </a:prstGeom>
          <a:noFill/>
        </p:spPr>
        <p:txBody>
          <a:bodyPr wrap="square" rtlCol="0">
            <a:spAutoFit/>
          </a:bodyPr>
          <a:lstStyle/>
          <a:p>
            <a:r>
              <a:rPr lang="en-IN" dirty="0"/>
              <a:t>How AOT works</a:t>
            </a:r>
          </a:p>
          <a:p>
            <a:endParaRPr lang="en-US" dirty="0"/>
          </a:p>
          <a:p>
            <a:r>
              <a:rPr lang="en-IN" sz="1200" dirty="0"/>
              <a:t>The Angular AOT compiler extracts metadata to interpret the parts of the application that Angular is supposed to manage. You can specify the metadata explicitly in decorators such as @</a:t>
            </a:r>
            <a:r>
              <a:rPr lang="en-IN" sz="1200" dirty="0">
                <a:hlinkClick r:id="rId4"/>
              </a:rPr>
              <a:t>Component</a:t>
            </a:r>
            <a:r>
              <a:rPr lang="en-IN" sz="1200" dirty="0"/>
              <a:t>() and @</a:t>
            </a:r>
            <a:r>
              <a:rPr lang="en-IN" sz="1200" dirty="0">
                <a:hlinkClick r:id="rId5"/>
              </a:rPr>
              <a:t>Input</a:t>
            </a:r>
            <a:r>
              <a:rPr lang="en-IN" sz="1200" dirty="0"/>
              <a:t>(), or implicitly in the constructor declarations of the decorated classes.</a:t>
            </a:r>
            <a:endParaRPr lang="en-US" sz="1200" dirty="0"/>
          </a:p>
        </p:txBody>
      </p:sp>
      <p:sp>
        <p:nvSpPr>
          <p:cNvPr id="5" name="TextBox 4">
            <a:extLst>
              <a:ext uri="{FF2B5EF4-FFF2-40B4-BE49-F238E27FC236}">
                <a16:creationId xmlns:a16="http://schemas.microsoft.com/office/drawing/2014/main" id="{FFD55915-8C57-8546-B0E2-951117A75562}"/>
              </a:ext>
            </a:extLst>
          </p:cNvPr>
          <p:cNvSpPr txBox="1"/>
          <p:nvPr/>
        </p:nvSpPr>
        <p:spPr>
          <a:xfrm>
            <a:off x="504497" y="4025462"/>
            <a:ext cx="11703845" cy="1200329"/>
          </a:xfrm>
          <a:prstGeom prst="rect">
            <a:avLst/>
          </a:prstGeom>
          <a:noFill/>
        </p:spPr>
        <p:txBody>
          <a:bodyPr wrap="none" rtlCol="0">
            <a:spAutoFit/>
          </a:bodyPr>
          <a:lstStyle/>
          <a:p>
            <a:r>
              <a:rPr lang="en-IN" dirty="0"/>
              <a:t>Compilation phases</a:t>
            </a:r>
          </a:p>
          <a:p>
            <a:pPr marL="342900" indent="-342900">
              <a:buAutoNum type="arabicPeriod"/>
            </a:pPr>
            <a:r>
              <a:rPr lang="en-IN" i="1" dirty="0"/>
              <a:t>code analysis: </a:t>
            </a:r>
            <a:r>
              <a:rPr lang="en-IN" sz="1400" dirty="0"/>
              <a:t>It represents the metadata as best it can and records errors when it detects a metadata syntax violation.</a:t>
            </a:r>
            <a:endParaRPr lang="en-IN" sz="1400" i="1" dirty="0"/>
          </a:p>
          <a:p>
            <a:pPr marL="342900" indent="-342900">
              <a:buAutoNum type="arabicPeriod"/>
            </a:pPr>
            <a:r>
              <a:rPr lang="en-IN" i="1" dirty="0"/>
              <a:t>code generation: </a:t>
            </a:r>
            <a:r>
              <a:rPr lang="en-IN" sz="1200" dirty="0"/>
              <a:t>interprets the metadata, performs additional validation of metadata, throws error if it detects a metadata violation</a:t>
            </a:r>
            <a:endParaRPr lang="en-IN" sz="1200" i="1" dirty="0"/>
          </a:p>
          <a:p>
            <a:pPr marL="342900" indent="-342900">
              <a:buAutoNum type="arabicPeriod"/>
            </a:pPr>
            <a:r>
              <a:rPr lang="en-IN" i="1" dirty="0"/>
              <a:t>template type checking: </a:t>
            </a:r>
            <a:r>
              <a:rPr lang="en-IN" sz="1200" dirty="0"/>
              <a:t>optional phase, Angular </a:t>
            </a:r>
            <a:r>
              <a:rPr lang="en-IN" sz="1200" i="1" dirty="0"/>
              <a:t>template compiler</a:t>
            </a:r>
            <a:r>
              <a:rPr lang="en-IN" sz="1200" dirty="0"/>
              <a:t> uses the TypeScript compiler to validate binding expressions in templates.</a:t>
            </a:r>
            <a:endParaRPr lang="en-US" sz="1200" dirty="0"/>
          </a:p>
        </p:txBody>
      </p:sp>
    </p:spTree>
    <p:extLst>
      <p:ext uri="{BB962C8B-B14F-4D97-AF65-F5344CB8AC3E}">
        <p14:creationId xmlns:p14="http://schemas.microsoft.com/office/powerpoint/2010/main" val="4081898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1450" y="122968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5"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0230" y="145898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5910" y="1974124"/>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93A6F73-729A-134D-9D03-748834DB567A}"/>
              </a:ext>
            </a:extLst>
          </p:cNvPr>
          <p:cNvSpPr txBox="1"/>
          <p:nvPr/>
        </p:nvSpPr>
        <p:spPr>
          <a:xfrm>
            <a:off x="243614" y="437103"/>
            <a:ext cx="4493538" cy="646331"/>
          </a:xfrm>
          <a:prstGeom prst="rect">
            <a:avLst/>
          </a:prstGeom>
          <a:noFill/>
        </p:spPr>
        <p:txBody>
          <a:bodyPr wrap="none" rtlCol="0">
            <a:spAutoFit/>
          </a:bodyPr>
          <a:lstStyle/>
          <a:p>
            <a:r>
              <a:rPr lang="en-IN" sz="3600" b="1" dirty="0"/>
              <a:t>Internationalization</a:t>
            </a:r>
            <a:endParaRPr lang="en-IN" b="1" dirty="0"/>
          </a:p>
        </p:txBody>
      </p:sp>
      <p:sp>
        <p:nvSpPr>
          <p:cNvPr id="3" name="TextBox 2">
            <a:extLst>
              <a:ext uri="{FF2B5EF4-FFF2-40B4-BE49-F238E27FC236}">
                <a16:creationId xmlns:a16="http://schemas.microsoft.com/office/drawing/2014/main" id="{1B0E7C0E-5519-C649-9739-6C11F1E65EDE}"/>
              </a:ext>
            </a:extLst>
          </p:cNvPr>
          <p:cNvSpPr txBox="1"/>
          <p:nvPr/>
        </p:nvSpPr>
        <p:spPr>
          <a:xfrm>
            <a:off x="367487" y="1458980"/>
            <a:ext cx="9995714" cy="3139321"/>
          </a:xfrm>
          <a:prstGeom prst="rect">
            <a:avLst/>
          </a:prstGeom>
          <a:noFill/>
        </p:spPr>
        <p:txBody>
          <a:bodyPr wrap="square" rtlCol="0">
            <a:spAutoFit/>
          </a:bodyPr>
          <a:lstStyle/>
          <a:p>
            <a:r>
              <a:rPr lang="en-US" sz="2000" dirty="0"/>
              <a:t>Choices:</a:t>
            </a:r>
          </a:p>
          <a:p>
            <a:pPr marL="342900" indent="-342900">
              <a:buAutoNum type="arabicPeriod"/>
            </a:pPr>
            <a:r>
              <a:rPr lang="en-US" sz="2000" dirty="0"/>
              <a:t>Built-in</a:t>
            </a:r>
          </a:p>
          <a:p>
            <a:pPr marL="857250" lvl="1" indent="-400050">
              <a:buFont typeface="+mj-lt"/>
              <a:buAutoNum type="alphaLcPeriod"/>
            </a:pPr>
            <a:r>
              <a:rPr lang="en-US" sz="2000" b="1" dirty="0"/>
              <a:t>AOT</a:t>
            </a:r>
            <a:r>
              <a:rPr lang="en-US" sz="2000" dirty="0"/>
              <a:t>: </a:t>
            </a:r>
            <a:r>
              <a:rPr lang="en-IN" sz="1600" dirty="0"/>
              <a:t>fast but need to serve an application for each locale as content is built-in when compiling the app</a:t>
            </a:r>
            <a:endParaRPr lang="en-US" sz="1600" dirty="0"/>
          </a:p>
          <a:p>
            <a:pPr marL="857250" lvl="1" indent="-400050">
              <a:buFont typeface="+mj-lt"/>
              <a:buAutoNum type="alphaLcPeriod"/>
            </a:pPr>
            <a:r>
              <a:rPr lang="en-US" sz="2000" b="1" dirty="0"/>
              <a:t>JIT</a:t>
            </a:r>
            <a:r>
              <a:rPr lang="en-US" sz="2000" dirty="0"/>
              <a:t>: </a:t>
            </a:r>
            <a:r>
              <a:rPr lang="en-IN" sz="1600" dirty="0"/>
              <a:t>performance might decrease as it includes all locales first and then find the locale content during runtime</a:t>
            </a:r>
          </a:p>
          <a:p>
            <a:pPr lvl="1"/>
            <a:endParaRPr lang="en-IN" sz="1600" dirty="0"/>
          </a:p>
          <a:p>
            <a:pPr marL="342900" indent="-342900">
              <a:buAutoNum type="arabicPeriod" startAt="2"/>
            </a:pPr>
            <a:r>
              <a:rPr lang="en-US" sz="2000" dirty="0"/>
              <a:t>External library</a:t>
            </a:r>
          </a:p>
          <a:p>
            <a:pPr lvl="1"/>
            <a:r>
              <a:rPr lang="en-IN" b="1" dirty="0" err="1"/>
              <a:t>ngx</a:t>
            </a:r>
            <a:r>
              <a:rPr lang="en-IN" b="1" dirty="0"/>
              <a:t>-translate</a:t>
            </a:r>
            <a:r>
              <a:rPr lang="en-IN" sz="1600" dirty="0"/>
              <a:t>, one of the most popular libraries. The library can be used for both JIT and AOT compiled versions of your app.</a:t>
            </a:r>
            <a:endParaRPr lang="en-US" sz="1600" dirty="0"/>
          </a:p>
          <a:p>
            <a:endParaRPr lang="en-US" sz="1600" dirty="0"/>
          </a:p>
        </p:txBody>
      </p:sp>
    </p:spTree>
    <p:extLst>
      <p:ext uri="{BB962C8B-B14F-4D97-AF65-F5344CB8AC3E}">
        <p14:creationId xmlns:p14="http://schemas.microsoft.com/office/powerpoint/2010/main" val="1066268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1450" y="122968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5"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0230" y="145898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5910" y="1974124"/>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93A6F73-729A-134D-9D03-748834DB567A}"/>
              </a:ext>
            </a:extLst>
          </p:cNvPr>
          <p:cNvSpPr txBox="1"/>
          <p:nvPr/>
        </p:nvSpPr>
        <p:spPr>
          <a:xfrm>
            <a:off x="189186" y="283779"/>
            <a:ext cx="4573688" cy="461665"/>
          </a:xfrm>
          <a:prstGeom prst="rect">
            <a:avLst/>
          </a:prstGeom>
          <a:noFill/>
        </p:spPr>
        <p:txBody>
          <a:bodyPr wrap="none" rtlCol="0">
            <a:spAutoFit/>
          </a:bodyPr>
          <a:lstStyle/>
          <a:p>
            <a:r>
              <a:rPr lang="en-IN" sz="2400" b="1" dirty="0"/>
              <a:t>Localization With Built-in i18n</a:t>
            </a:r>
          </a:p>
        </p:txBody>
      </p:sp>
      <p:sp>
        <p:nvSpPr>
          <p:cNvPr id="4" name="TextBox 3">
            <a:extLst>
              <a:ext uri="{FF2B5EF4-FFF2-40B4-BE49-F238E27FC236}">
                <a16:creationId xmlns:a16="http://schemas.microsoft.com/office/drawing/2014/main" id="{E913067C-A347-A749-83F4-F42BF38F01B3}"/>
              </a:ext>
            </a:extLst>
          </p:cNvPr>
          <p:cNvSpPr txBox="1"/>
          <p:nvPr/>
        </p:nvSpPr>
        <p:spPr>
          <a:xfrm>
            <a:off x="189186" y="1185741"/>
            <a:ext cx="8218917" cy="3247043"/>
          </a:xfrm>
          <a:prstGeom prst="rect">
            <a:avLst/>
          </a:prstGeom>
          <a:noFill/>
        </p:spPr>
        <p:txBody>
          <a:bodyPr wrap="none" rtlCol="0">
            <a:spAutoFit/>
          </a:bodyPr>
          <a:lstStyle/>
          <a:p>
            <a:r>
              <a:rPr lang="en-US" sz="2000" b="1" dirty="0"/>
              <a:t>Setup:</a:t>
            </a:r>
          </a:p>
          <a:p>
            <a:endParaRPr lang="en-US" sz="1100" dirty="0"/>
          </a:p>
          <a:p>
            <a:pPr marL="342900" indent="-342900">
              <a:buAutoNum type="alphaLcPeriod"/>
            </a:pPr>
            <a:r>
              <a:rPr lang="en-US" dirty="0"/>
              <a:t>AOT: </a:t>
            </a:r>
            <a:r>
              <a:rPr lang="en-US" sz="1400" dirty="0"/>
              <a:t>no additional setup just build or start the app with locale argument in the command</a:t>
            </a:r>
          </a:p>
          <a:p>
            <a:pPr lvl="1"/>
            <a:br>
              <a:rPr lang="en-IN" sz="1400" dirty="0"/>
            </a:br>
            <a:endParaRPr lang="en-US" sz="1200" b="1" dirty="0">
              <a:solidFill>
                <a:srgbClr val="0070C0"/>
              </a:solidFill>
            </a:endParaRPr>
          </a:p>
          <a:p>
            <a:pPr marL="342900" indent="-342900">
              <a:buAutoNum type="alphaLcPeriod" startAt="2"/>
            </a:pPr>
            <a:r>
              <a:rPr lang="en-US" dirty="0"/>
              <a:t>JIT: </a:t>
            </a:r>
            <a:r>
              <a:rPr lang="en-IN" sz="1400" dirty="0"/>
              <a:t>need to define LOCALE_ID provider in root module:</a:t>
            </a:r>
            <a:endParaRPr lang="en-US" sz="1400" dirty="0"/>
          </a:p>
          <a:p>
            <a:pPr lvl="1"/>
            <a:r>
              <a:rPr lang="en-US" sz="1400" dirty="0" err="1"/>
              <a:t>Eg</a:t>
            </a:r>
            <a:r>
              <a:rPr lang="en-US" sz="1400" dirty="0"/>
              <a:t>:</a:t>
            </a:r>
            <a:br>
              <a:rPr lang="en-IN" dirty="0"/>
            </a:br>
            <a:r>
              <a:rPr lang="en-IN" sz="1400" dirty="0">
                <a:solidFill>
                  <a:srgbClr val="0070C0"/>
                </a:solidFill>
              </a:rPr>
              <a:t>@</a:t>
            </a:r>
            <a:r>
              <a:rPr lang="en-IN" sz="1400" dirty="0" err="1">
                <a:solidFill>
                  <a:srgbClr val="0070C0"/>
                </a:solidFill>
              </a:rPr>
              <a:t>NgModule</a:t>
            </a:r>
            <a:r>
              <a:rPr lang="en-IN" sz="1400" dirty="0">
                <a:solidFill>
                  <a:srgbClr val="0070C0"/>
                </a:solidFill>
              </a:rPr>
              <a:t>({</a:t>
            </a:r>
          </a:p>
          <a:p>
            <a:pPr lvl="1"/>
            <a:r>
              <a:rPr lang="en-IN" sz="1400" dirty="0">
                <a:solidFill>
                  <a:srgbClr val="0070C0"/>
                </a:solidFill>
              </a:rPr>
              <a:t>imports: [ </a:t>
            </a:r>
            <a:r>
              <a:rPr lang="en-IN" sz="1400" dirty="0" err="1">
                <a:solidFill>
                  <a:srgbClr val="0070C0"/>
                </a:solidFill>
              </a:rPr>
              <a:t>BrowserModule</a:t>
            </a:r>
            <a:r>
              <a:rPr lang="en-IN" sz="1400" dirty="0">
                <a:solidFill>
                  <a:srgbClr val="0070C0"/>
                </a:solidFill>
              </a:rPr>
              <a:t> ],</a:t>
            </a:r>
          </a:p>
          <a:p>
            <a:pPr lvl="1"/>
            <a:r>
              <a:rPr lang="en-IN" sz="1400" dirty="0">
                <a:solidFill>
                  <a:srgbClr val="0070C0"/>
                </a:solidFill>
              </a:rPr>
              <a:t>declarations: [ </a:t>
            </a:r>
            <a:r>
              <a:rPr lang="en-IN" sz="1400" dirty="0" err="1">
                <a:solidFill>
                  <a:srgbClr val="0070C0"/>
                </a:solidFill>
              </a:rPr>
              <a:t>AppComponent</a:t>
            </a:r>
            <a:r>
              <a:rPr lang="en-IN" sz="1400" dirty="0">
                <a:solidFill>
                  <a:srgbClr val="0070C0"/>
                </a:solidFill>
              </a:rPr>
              <a:t> ],</a:t>
            </a:r>
          </a:p>
          <a:p>
            <a:pPr lvl="1"/>
            <a:r>
              <a:rPr lang="en-IN" sz="1400" b="1" dirty="0">
                <a:solidFill>
                  <a:srgbClr val="0070C0"/>
                </a:solidFill>
              </a:rPr>
              <a:t>providers: [ { provide: LOCALE_ID, </a:t>
            </a:r>
            <a:r>
              <a:rPr lang="en-IN" sz="1400" b="1" dirty="0" err="1">
                <a:solidFill>
                  <a:srgbClr val="0070C0"/>
                </a:solidFill>
              </a:rPr>
              <a:t>useValue</a:t>
            </a:r>
            <a:r>
              <a:rPr lang="en-IN" sz="1400" b="1" dirty="0">
                <a:solidFill>
                  <a:srgbClr val="0070C0"/>
                </a:solidFill>
              </a:rPr>
              <a:t>: 'de' } ],</a:t>
            </a:r>
          </a:p>
          <a:p>
            <a:pPr lvl="1"/>
            <a:r>
              <a:rPr lang="en-IN" sz="1400" dirty="0">
                <a:solidFill>
                  <a:srgbClr val="0070C0"/>
                </a:solidFill>
              </a:rPr>
              <a:t>bootstrap: [ </a:t>
            </a:r>
            <a:r>
              <a:rPr lang="en-IN" sz="1400" dirty="0" err="1">
                <a:solidFill>
                  <a:srgbClr val="0070C0"/>
                </a:solidFill>
              </a:rPr>
              <a:t>AppComponent</a:t>
            </a:r>
            <a:r>
              <a:rPr lang="en-IN" sz="1400" dirty="0">
                <a:solidFill>
                  <a:srgbClr val="0070C0"/>
                </a:solidFill>
              </a:rPr>
              <a:t> ]</a:t>
            </a:r>
          </a:p>
          <a:p>
            <a:pPr lvl="1"/>
            <a:r>
              <a:rPr lang="en-IN" sz="1400" dirty="0">
                <a:solidFill>
                  <a:srgbClr val="0070C0"/>
                </a:solidFill>
              </a:rPr>
              <a:t>})</a:t>
            </a:r>
          </a:p>
          <a:p>
            <a:pPr lvl="1"/>
            <a:r>
              <a:rPr lang="en-IN" sz="1400" dirty="0">
                <a:solidFill>
                  <a:srgbClr val="0070C0"/>
                </a:solidFill>
              </a:rPr>
              <a:t>export class </a:t>
            </a:r>
            <a:r>
              <a:rPr lang="en-IN" sz="1400" dirty="0" err="1">
                <a:solidFill>
                  <a:srgbClr val="0070C0"/>
                </a:solidFill>
              </a:rPr>
              <a:t>AppModule</a:t>
            </a:r>
            <a:r>
              <a:rPr lang="en-IN" sz="1400" dirty="0">
                <a:solidFill>
                  <a:srgbClr val="0070C0"/>
                </a:solidFill>
              </a:rPr>
              <a:t> { }</a:t>
            </a:r>
          </a:p>
        </p:txBody>
      </p:sp>
    </p:spTree>
    <p:extLst>
      <p:ext uri="{BB962C8B-B14F-4D97-AF65-F5344CB8AC3E}">
        <p14:creationId xmlns:p14="http://schemas.microsoft.com/office/powerpoint/2010/main" val="1277019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1450" y="122968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5"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0230" y="145898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5910" y="1974124"/>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F89FC22-3249-5C49-BB61-1479BA78B514}"/>
              </a:ext>
            </a:extLst>
          </p:cNvPr>
          <p:cNvSpPr txBox="1"/>
          <p:nvPr/>
        </p:nvSpPr>
        <p:spPr>
          <a:xfrm>
            <a:off x="326571" y="283029"/>
            <a:ext cx="3852337" cy="369332"/>
          </a:xfrm>
          <a:prstGeom prst="rect">
            <a:avLst/>
          </a:prstGeom>
          <a:noFill/>
        </p:spPr>
        <p:txBody>
          <a:bodyPr wrap="none" rtlCol="0">
            <a:spAutoFit/>
          </a:bodyPr>
          <a:lstStyle/>
          <a:p>
            <a:r>
              <a:rPr lang="en-IN" b="1" dirty="0"/>
              <a:t>Extract Your </a:t>
            </a:r>
            <a:r>
              <a:rPr lang="en-IN" b="1" dirty="0" err="1"/>
              <a:t>Unlocalized</a:t>
            </a:r>
            <a:r>
              <a:rPr lang="en-IN" b="1" dirty="0"/>
              <a:t> Content</a:t>
            </a:r>
          </a:p>
        </p:txBody>
      </p:sp>
      <p:sp>
        <p:nvSpPr>
          <p:cNvPr id="3" name="TextBox 2">
            <a:extLst>
              <a:ext uri="{FF2B5EF4-FFF2-40B4-BE49-F238E27FC236}">
                <a16:creationId xmlns:a16="http://schemas.microsoft.com/office/drawing/2014/main" id="{AE01294E-D174-524D-90E6-AE1F494C46F9}"/>
              </a:ext>
            </a:extLst>
          </p:cNvPr>
          <p:cNvSpPr txBox="1"/>
          <p:nvPr/>
        </p:nvSpPr>
        <p:spPr>
          <a:xfrm>
            <a:off x="359229" y="762000"/>
            <a:ext cx="8249374" cy="307777"/>
          </a:xfrm>
          <a:prstGeom prst="rect">
            <a:avLst/>
          </a:prstGeom>
          <a:noFill/>
        </p:spPr>
        <p:txBody>
          <a:bodyPr wrap="none" rtlCol="0">
            <a:spAutoFit/>
          </a:bodyPr>
          <a:lstStyle/>
          <a:p>
            <a:r>
              <a:rPr lang="en-IN" sz="1400" dirty="0" err="1"/>
              <a:t>Angular’s</a:t>
            </a:r>
            <a:r>
              <a:rPr lang="en-IN" sz="1400" dirty="0"/>
              <a:t> CLI provides a command that </a:t>
            </a:r>
            <a:r>
              <a:rPr lang="en-IN" sz="1400" b="1" dirty="0"/>
              <a:t>exports content that is marked with the </a:t>
            </a:r>
            <a:r>
              <a:rPr lang="en-IN" sz="1400" b="1" dirty="0">
                <a:highlight>
                  <a:srgbClr val="FFFF00"/>
                </a:highlight>
              </a:rPr>
              <a:t>i18n</a:t>
            </a:r>
            <a:r>
              <a:rPr lang="en-IN" sz="1400" b="1" dirty="0"/>
              <a:t> attribute </a:t>
            </a:r>
            <a:endParaRPr lang="en-US" sz="1400" b="1" dirty="0"/>
          </a:p>
        </p:txBody>
      </p:sp>
      <p:sp>
        <p:nvSpPr>
          <p:cNvPr id="4" name="TextBox 3">
            <a:extLst>
              <a:ext uri="{FF2B5EF4-FFF2-40B4-BE49-F238E27FC236}">
                <a16:creationId xmlns:a16="http://schemas.microsoft.com/office/drawing/2014/main" id="{B537C0E9-D709-5340-85E4-DC97F04E1DA2}"/>
              </a:ext>
            </a:extLst>
          </p:cNvPr>
          <p:cNvSpPr txBox="1"/>
          <p:nvPr/>
        </p:nvSpPr>
        <p:spPr>
          <a:xfrm>
            <a:off x="446946" y="1152618"/>
            <a:ext cx="3711272" cy="369332"/>
          </a:xfrm>
          <a:prstGeom prst="rect">
            <a:avLst/>
          </a:prstGeom>
          <a:solidFill>
            <a:schemeClr val="accent3">
              <a:lumMod val="20000"/>
              <a:lumOff val="80000"/>
            </a:schemeClr>
          </a:solidFill>
        </p:spPr>
        <p:txBody>
          <a:bodyPr wrap="none" rtlCol="0">
            <a:spAutoFit/>
          </a:bodyPr>
          <a:lstStyle/>
          <a:p>
            <a:r>
              <a:rPr lang="en-IN" dirty="0">
                <a:solidFill>
                  <a:srgbClr val="0070C0"/>
                </a:solidFill>
              </a:rPr>
              <a:t>ng xi18n --output-path </a:t>
            </a:r>
            <a:r>
              <a:rPr lang="en-IN" dirty="0" err="1">
                <a:solidFill>
                  <a:srgbClr val="0070C0"/>
                </a:solidFill>
              </a:rPr>
              <a:t>src</a:t>
            </a:r>
            <a:r>
              <a:rPr lang="en-IN" dirty="0">
                <a:solidFill>
                  <a:srgbClr val="0070C0"/>
                </a:solidFill>
              </a:rPr>
              <a:t>/locale</a:t>
            </a:r>
            <a:endParaRPr lang="en-US" dirty="0">
              <a:solidFill>
                <a:srgbClr val="0070C0"/>
              </a:solidFill>
            </a:endParaRPr>
          </a:p>
        </p:txBody>
      </p:sp>
      <p:sp>
        <p:nvSpPr>
          <p:cNvPr id="6" name="TextBox 5">
            <a:extLst>
              <a:ext uri="{FF2B5EF4-FFF2-40B4-BE49-F238E27FC236}">
                <a16:creationId xmlns:a16="http://schemas.microsoft.com/office/drawing/2014/main" id="{0E0B50A5-62E1-4B4E-AD4C-CDB4304FA1A4}"/>
              </a:ext>
            </a:extLst>
          </p:cNvPr>
          <p:cNvSpPr txBox="1"/>
          <p:nvPr/>
        </p:nvSpPr>
        <p:spPr>
          <a:xfrm>
            <a:off x="446946" y="1569989"/>
            <a:ext cx="11144733" cy="738664"/>
          </a:xfrm>
          <a:prstGeom prst="rect">
            <a:avLst/>
          </a:prstGeom>
          <a:noFill/>
        </p:spPr>
        <p:txBody>
          <a:bodyPr wrap="square" rtlCol="0">
            <a:spAutoFit/>
          </a:bodyPr>
          <a:lstStyle/>
          <a:p>
            <a:r>
              <a:rPr lang="en-IN" sz="1400" dirty="0"/>
              <a:t>By default, this will generate a </a:t>
            </a:r>
            <a:r>
              <a:rPr lang="en-IN" sz="1400" dirty="0" err="1"/>
              <a:t>message.xlf</a:t>
            </a:r>
            <a:r>
              <a:rPr lang="en-IN" sz="1400" dirty="0"/>
              <a:t> file. With this file, you can start translating the content into multiple languages.</a:t>
            </a:r>
          </a:p>
          <a:p>
            <a:r>
              <a:rPr lang="en-IN" sz="1400" dirty="0"/>
              <a:t>include the locale information into the filename. For example, </a:t>
            </a:r>
            <a:r>
              <a:rPr lang="en-IN" sz="1400" i="1" dirty="0" err="1"/>
              <a:t>messages.</a:t>
            </a:r>
            <a:r>
              <a:rPr lang="en-IN" sz="1400" b="1" i="1" dirty="0" err="1"/>
              <a:t>en</a:t>
            </a:r>
            <a:r>
              <a:rPr lang="en-IN" sz="1400" i="1" dirty="0" err="1"/>
              <a:t>.xlf</a:t>
            </a:r>
            <a:r>
              <a:rPr lang="en-IN" sz="1400" i="1" dirty="0"/>
              <a:t> </a:t>
            </a:r>
            <a:r>
              <a:rPr lang="en-IN" sz="1400" dirty="0"/>
              <a:t>if the content is in English or </a:t>
            </a:r>
            <a:r>
              <a:rPr lang="en-IN" sz="1400" i="1" dirty="0" err="1"/>
              <a:t>messages.</a:t>
            </a:r>
            <a:r>
              <a:rPr lang="en-IN" sz="1400" b="1" i="1" dirty="0" err="1"/>
              <a:t>de</a:t>
            </a:r>
            <a:r>
              <a:rPr lang="en-IN" sz="1400" i="1" dirty="0" err="1"/>
              <a:t>.xlf</a:t>
            </a:r>
            <a:r>
              <a:rPr lang="en-IN" sz="1400" i="1" dirty="0"/>
              <a:t>  </a:t>
            </a:r>
            <a:r>
              <a:rPr lang="en-IN" sz="1400" dirty="0"/>
              <a:t>if it’s German content.</a:t>
            </a:r>
            <a:endParaRPr lang="en-US" sz="1100" dirty="0"/>
          </a:p>
        </p:txBody>
      </p:sp>
      <p:sp>
        <p:nvSpPr>
          <p:cNvPr id="12" name="TextBox 11">
            <a:extLst>
              <a:ext uri="{FF2B5EF4-FFF2-40B4-BE49-F238E27FC236}">
                <a16:creationId xmlns:a16="http://schemas.microsoft.com/office/drawing/2014/main" id="{538A2CD8-C5BD-2E44-B1C0-1D8B3BCEB1D7}"/>
              </a:ext>
            </a:extLst>
          </p:cNvPr>
          <p:cNvSpPr txBox="1"/>
          <p:nvPr/>
        </p:nvSpPr>
        <p:spPr>
          <a:xfrm>
            <a:off x="446946" y="2462267"/>
            <a:ext cx="6519734" cy="369332"/>
          </a:xfrm>
          <a:prstGeom prst="rect">
            <a:avLst/>
          </a:prstGeom>
          <a:noFill/>
        </p:spPr>
        <p:txBody>
          <a:bodyPr wrap="none" rtlCol="0">
            <a:spAutoFit/>
          </a:bodyPr>
          <a:lstStyle/>
          <a:p>
            <a:r>
              <a:rPr lang="en-IN" dirty="0" err="1"/>
              <a:t>Angular.json</a:t>
            </a:r>
            <a:r>
              <a:rPr lang="en-IN" dirty="0"/>
              <a:t> configuration for build and serve new locale.</a:t>
            </a:r>
            <a:endParaRPr lang="en-US" dirty="0"/>
          </a:p>
        </p:txBody>
      </p:sp>
      <p:sp>
        <p:nvSpPr>
          <p:cNvPr id="18" name="TextBox 17">
            <a:extLst>
              <a:ext uri="{FF2B5EF4-FFF2-40B4-BE49-F238E27FC236}">
                <a16:creationId xmlns:a16="http://schemas.microsoft.com/office/drawing/2014/main" id="{561D6B9F-AB3A-EC4F-9C03-94F07007DAD9}"/>
              </a:ext>
            </a:extLst>
          </p:cNvPr>
          <p:cNvSpPr txBox="1"/>
          <p:nvPr/>
        </p:nvSpPr>
        <p:spPr>
          <a:xfrm>
            <a:off x="467636" y="2808865"/>
            <a:ext cx="4104009" cy="3108543"/>
          </a:xfrm>
          <a:prstGeom prst="rect">
            <a:avLst/>
          </a:prstGeom>
          <a:solidFill>
            <a:schemeClr val="accent3">
              <a:lumMod val="20000"/>
              <a:lumOff val="80000"/>
            </a:schemeClr>
          </a:solidFill>
        </p:spPr>
        <p:txBody>
          <a:bodyPr wrap="none" rtlCol="0">
            <a:spAutoFit/>
          </a:bodyPr>
          <a:lstStyle/>
          <a:p>
            <a:r>
              <a:rPr lang="en-IN" sz="1400" dirty="0">
                <a:solidFill>
                  <a:srgbClr val="0070C0"/>
                </a:solidFill>
              </a:rPr>
              <a:t>…</a:t>
            </a:r>
          </a:p>
          <a:p>
            <a:r>
              <a:rPr lang="en-IN" sz="1400" dirty="0">
                <a:solidFill>
                  <a:srgbClr val="0070C0"/>
                </a:solidFill>
              </a:rPr>
              <a:t> "architect": {</a:t>
            </a:r>
          </a:p>
          <a:p>
            <a:r>
              <a:rPr lang="en-IN" sz="1400" dirty="0">
                <a:solidFill>
                  <a:srgbClr val="0070C0"/>
                </a:solidFill>
              </a:rPr>
              <a:t>        "build": {</a:t>
            </a:r>
          </a:p>
          <a:p>
            <a:r>
              <a:rPr lang="en-IN" sz="1400" dirty="0">
                <a:solidFill>
                  <a:srgbClr val="0070C0"/>
                </a:solidFill>
              </a:rPr>
              <a:t>          "configurations": {</a:t>
            </a:r>
          </a:p>
          <a:p>
            <a:r>
              <a:rPr lang="en-IN" sz="1400" dirty="0">
                <a:solidFill>
                  <a:srgbClr val="0070C0"/>
                </a:solidFill>
              </a:rPr>
              <a:t>            "</a:t>
            </a:r>
            <a:r>
              <a:rPr lang="en-IN" sz="1400" dirty="0" err="1">
                <a:solidFill>
                  <a:srgbClr val="0070C0"/>
                </a:solidFill>
              </a:rPr>
              <a:t>fr</a:t>
            </a:r>
            <a:r>
              <a:rPr lang="en-IN" sz="1400" dirty="0">
                <a:solidFill>
                  <a:srgbClr val="0070C0"/>
                </a:solidFill>
              </a:rPr>
              <a:t>": {</a:t>
            </a:r>
          </a:p>
          <a:p>
            <a:r>
              <a:rPr lang="en-IN" sz="1400" dirty="0">
                <a:solidFill>
                  <a:srgbClr val="0070C0"/>
                </a:solidFill>
              </a:rPr>
              <a:t>              "</a:t>
            </a:r>
            <a:r>
              <a:rPr lang="en-IN" sz="1400" dirty="0" err="1">
                <a:solidFill>
                  <a:srgbClr val="0070C0"/>
                </a:solidFill>
              </a:rPr>
              <a:t>aot</a:t>
            </a:r>
            <a:r>
              <a:rPr lang="en-IN" sz="1400" dirty="0">
                <a:solidFill>
                  <a:srgbClr val="0070C0"/>
                </a:solidFill>
              </a:rPr>
              <a:t>": true,</a:t>
            </a:r>
          </a:p>
          <a:p>
            <a:r>
              <a:rPr lang="en-IN" sz="1400" dirty="0">
                <a:solidFill>
                  <a:srgbClr val="0070C0"/>
                </a:solidFill>
              </a:rPr>
              <a:t>              "</a:t>
            </a:r>
            <a:r>
              <a:rPr lang="en-IN" sz="1400" dirty="0" err="1">
                <a:solidFill>
                  <a:srgbClr val="0070C0"/>
                </a:solidFill>
              </a:rPr>
              <a:t>outputPath</a:t>
            </a:r>
            <a:r>
              <a:rPr lang="en-IN" sz="1400" dirty="0">
                <a:solidFill>
                  <a:srgbClr val="0070C0"/>
                </a:solidFill>
              </a:rPr>
              <a:t>": "</a:t>
            </a:r>
            <a:r>
              <a:rPr lang="en-IN" sz="1400" dirty="0" err="1">
                <a:solidFill>
                  <a:srgbClr val="0070C0"/>
                </a:solidFill>
              </a:rPr>
              <a:t>dist</a:t>
            </a:r>
            <a:r>
              <a:rPr lang="en-IN" sz="1400" dirty="0">
                <a:solidFill>
                  <a:srgbClr val="0070C0"/>
                </a:solidFill>
              </a:rPr>
              <a:t>/i18n-fr/",</a:t>
            </a:r>
          </a:p>
          <a:p>
            <a:r>
              <a:rPr lang="en-IN" sz="1400" dirty="0">
                <a:solidFill>
                  <a:srgbClr val="0070C0"/>
                </a:solidFill>
              </a:rPr>
              <a:t>              "i18nFile": "</a:t>
            </a:r>
            <a:r>
              <a:rPr lang="en-IN" sz="1400" dirty="0" err="1">
                <a:solidFill>
                  <a:srgbClr val="0070C0"/>
                </a:solidFill>
              </a:rPr>
              <a:t>src</a:t>
            </a:r>
            <a:r>
              <a:rPr lang="en-IN" sz="1400" dirty="0">
                <a:solidFill>
                  <a:srgbClr val="0070C0"/>
                </a:solidFill>
              </a:rPr>
              <a:t>/locale/</a:t>
            </a:r>
            <a:r>
              <a:rPr lang="en-IN" sz="1400" dirty="0" err="1">
                <a:solidFill>
                  <a:srgbClr val="0070C0"/>
                </a:solidFill>
              </a:rPr>
              <a:t>messages.fr.xlf</a:t>
            </a:r>
            <a:r>
              <a:rPr lang="en-IN" sz="1400" dirty="0">
                <a:solidFill>
                  <a:srgbClr val="0070C0"/>
                </a:solidFill>
              </a:rPr>
              <a:t>",</a:t>
            </a:r>
          </a:p>
          <a:p>
            <a:r>
              <a:rPr lang="en-IN" sz="1400" dirty="0">
                <a:solidFill>
                  <a:srgbClr val="0070C0"/>
                </a:solidFill>
              </a:rPr>
              <a:t>              "i18nFormat": "</a:t>
            </a:r>
            <a:r>
              <a:rPr lang="en-IN" sz="1400" dirty="0" err="1">
                <a:solidFill>
                  <a:srgbClr val="0070C0"/>
                </a:solidFill>
              </a:rPr>
              <a:t>xlf</a:t>
            </a:r>
            <a:r>
              <a:rPr lang="en-IN" sz="1400" dirty="0">
                <a:solidFill>
                  <a:srgbClr val="0070C0"/>
                </a:solidFill>
              </a:rPr>
              <a:t>",</a:t>
            </a:r>
          </a:p>
          <a:p>
            <a:r>
              <a:rPr lang="en-IN" sz="1400" dirty="0">
                <a:solidFill>
                  <a:srgbClr val="0070C0"/>
                </a:solidFill>
              </a:rPr>
              <a:t>              "i18nLocale": "</a:t>
            </a:r>
            <a:r>
              <a:rPr lang="en-IN" sz="1400" dirty="0" err="1">
                <a:solidFill>
                  <a:srgbClr val="0070C0"/>
                </a:solidFill>
              </a:rPr>
              <a:t>fr</a:t>
            </a:r>
            <a:r>
              <a:rPr lang="en-IN" sz="1400" dirty="0">
                <a:solidFill>
                  <a:srgbClr val="0070C0"/>
                </a:solidFill>
              </a:rPr>
              <a:t>",</a:t>
            </a:r>
          </a:p>
          <a:p>
            <a:r>
              <a:rPr lang="en-IN" sz="1400" dirty="0">
                <a:solidFill>
                  <a:srgbClr val="0070C0"/>
                </a:solidFill>
              </a:rPr>
              <a:t>              "i18nMissingTranslation": "error"</a:t>
            </a:r>
          </a:p>
          <a:p>
            <a:r>
              <a:rPr lang="en-IN" sz="1400" dirty="0">
                <a:solidFill>
                  <a:srgbClr val="0070C0"/>
                </a:solidFill>
              </a:rPr>
              <a:t>            }</a:t>
            </a:r>
          </a:p>
          <a:p>
            <a:endParaRPr lang="en-IN" sz="1400" dirty="0">
              <a:solidFill>
                <a:srgbClr val="0070C0"/>
              </a:solidFill>
            </a:endParaRPr>
          </a:p>
          <a:p>
            <a:r>
              <a:rPr lang="en-IN" sz="1400" dirty="0">
                <a:solidFill>
                  <a:srgbClr val="0070C0"/>
                </a:solidFill>
              </a:rPr>
              <a:t>…</a:t>
            </a:r>
            <a:endParaRPr lang="en-US" sz="1400" dirty="0">
              <a:solidFill>
                <a:srgbClr val="0070C0"/>
              </a:solidFill>
            </a:endParaRPr>
          </a:p>
        </p:txBody>
      </p:sp>
      <p:sp>
        <p:nvSpPr>
          <p:cNvPr id="20" name="TextBox 19">
            <a:extLst>
              <a:ext uri="{FF2B5EF4-FFF2-40B4-BE49-F238E27FC236}">
                <a16:creationId xmlns:a16="http://schemas.microsoft.com/office/drawing/2014/main" id="{0683B791-D003-604E-83FD-56D0A36E0000}"/>
              </a:ext>
            </a:extLst>
          </p:cNvPr>
          <p:cNvSpPr txBox="1"/>
          <p:nvPr/>
        </p:nvSpPr>
        <p:spPr>
          <a:xfrm>
            <a:off x="5040164" y="4549348"/>
            <a:ext cx="3948517" cy="2246769"/>
          </a:xfrm>
          <a:prstGeom prst="rect">
            <a:avLst/>
          </a:prstGeom>
          <a:solidFill>
            <a:schemeClr val="accent3">
              <a:lumMod val="20000"/>
              <a:lumOff val="80000"/>
            </a:schemeClr>
          </a:solidFill>
        </p:spPr>
        <p:txBody>
          <a:bodyPr wrap="none" rtlCol="0">
            <a:spAutoFit/>
          </a:bodyPr>
          <a:lstStyle/>
          <a:p>
            <a:r>
              <a:rPr lang="en-IN" sz="1400" dirty="0">
                <a:solidFill>
                  <a:srgbClr val="0070C0"/>
                </a:solidFill>
              </a:rPr>
              <a:t>…</a:t>
            </a:r>
          </a:p>
          <a:p>
            <a:r>
              <a:rPr lang="en-IN" sz="1400" dirty="0">
                <a:solidFill>
                  <a:srgbClr val="0070C0"/>
                </a:solidFill>
              </a:rPr>
              <a:t>"serve": {</a:t>
            </a:r>
          </a:p>
          <a:p>
            <a:r>
              <a:rPr lang="en-IN" sz="1400" dirty="0">
                <a:solidFill>
                  <a:srgbClr val="0070C0"/>
                </a:solidFill>
              </a:rPr>
              <a:t>  "configurations": {</a:t>
            </a:r>
          </a:p>
          <a:p>
            <a:r>
              <a:rPr lang="en-IN" sz="1400" dirty="0">
                <a:solidFill>
                  <a:srgbClr val="0070C0"/>
                </a:solidFill>
              </a:rPr>
              <a:t>    "production": {</a:t>
            </a:r>
          </a:p>
          <a:p>
            <a:r>
              <a:rPr lang="en-IN" sz="1400" dirty="0">
                <a:solidFill>
                  <a:srgbClr val="0070C0"/>
                </a:solidFill>
              </a:rPr>
              <a:t>      "</a:t>
            </a:r>
            <a:r>
              <a:rPr lang="en-IN" sz="1400" dirty="0" err="1">
                <a:solidFill>
                  <a:srgbClr val="0070C0"/>
                </a:solidFill>
              </a:rPr>
              <a:t>browserTarget</a:t>
            </a:r>
            <a:r>
              <a:rPr lang="en-IN" sz="1400" dirty="0">
                <a:solidFill>
                  <a:srgbClr val="0070C0"/>
                </a:solidFill>
              </a:rPr>
              <a:t>": ”i18n:build:production"</a:t>
            </a:r>
          </a:p>
          <a:p>
            <a:r>
              <a:rPr lang="en-IN" sz="1400" dirty="0">
                <a:solidFill>
                  <a:srgbClr val="0070C0"/>
                </a:solidFill>
              </a:rPr>
              <a:t>    },</a:t>
            </a:r>
          </a:p>
          <a:p>
            <a:r>
              <a:rPr lang="en-IN" sz="1400" dirty="0">
                <a:solidFill>
                  <a:srgbClr val="0070C0"/>
                </a:solidFill>
              </a:rPr>
              <a:t>    "</a:t>
            </a:r>
            <a:r>
              <a:rPr lang="en-IN" sz="1400" dirty="0" err="1">
                <a:solidFill>
                  <a:srgbClr val="0070C0"/>
                </a:solidFill>
              </a:rPr>
              <a:t>fr</a:t>
            </a:r>
            <a:r>
              <a:rPr lang="en-IN" sz="1400" dirty="0">
                <a:solidFill>
                  <a:srgbClr val="0070C0"/>
                </a:solidFill>
              </a:rPr>
              <a:t>": {</a:t>
            </a:r>
          </a:p>
          <a:p>
            <a:r>
              <a:rPr lang="en-IN" sz="1400" dirty="0">
                <a:solidFill>
                  <a:srgbClr val="0070C0"/>
                </a:solidFill>
              </a:rPr>
              <a:t>      "</a:t>
            </a:r>
            <a:r>
              <a:rPr lang="en-IN" sz="1400" dirty="0" err="1">
                <a:solidFill>
                  <a:srgbClr val="0070C0"/>
                </a:solidFill>
              </a:rPr>
              <a:t>browserTarget</a:t>
            </a:r>
            <a:r>
              <a:rPr lang="en-IN" sz="1400" dirty="0">
                <a:solidFill>
                  <a:srgbClr val="0070C0"/>
                </a:solidFill>
              </a:rPr>
              <a:t>": ”i18n:build:fr"</a:t>
            </a:r>
          </a:p>
          <a:p>
            <a:r>
              <a:rPr lang="en-IN" sz="1400" dirty="0">
                <a:solidFill>
                  <a:srgbClr val="0070C0"/>
                </a:solidFill>
              </a:rPr>
              <a:t>    }</a:t>
            </a:r>
          </a:p>
          <a:p>
            <a:r>
              <a:rPr lang="en-IN" sz="1400" dirty="0">
                <a:solidFill>
                  <a:srgbClr val="0070C0"/>
                </a:solidFill>
              </a:rPr>
              <a:t>…</a:t>
            </a:r>
            <a:endParaRPr lang="en-US" sz="1400" dirty="0">
              <a:solidFill>
                <a:srgbClr val="0070C0"/>
              </a:solidFill>
            </a:endParaRPr>
          </a:p>
        </p:txBody>
      </p:sp>
    </p:spTree>
    <p:extLst>
      <p:ext uri="{BB962C8B-B14F-4D97-AF65-F5344CB8AC3E}">
        <p14:creationId xmlns:p14="http://schemas.microsoft.com/office/powerpoint/2010/main" val="1371446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1450" y="122968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5"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0230" y="145898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5910" y="1974124"/>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F89FC22-3249-5C49-BB61-1479BA78B514}"/>
              </a:ext>
            </a:extLst>
          </p:cNvPr>
          <p:cNvSpPr txBox="1"/>
          <p:nvPr/>
        </p:nvSpPr>
        <p:spPr>
          <a:xfrm>
            <a:off x="326571" y="283029"/>
            <a:ext cx="2056973" cy="369332"/>
          </a:xfrm>
          <a:prstGeom prst="rect">
            <a:avLst/>
          </a:prstGeom>
          <a:noFill/>
        </p:spPr>
        <p:txBody>
          <a:bodyPr wrap="none" rtlCol="0">
            <a:spAutoFit/>
          </a:bodyPr>
          <a:lstStyle/>
          <a:p>
            <a:r>
              <a:rPr lang="en-IN" b="1" dirty="0"/>
              <a:t>Serve new locale</a:t>
            </a:r>
          </a:p>
        </p:txBody>
      </p:sp>
      <p:sp>
        <p:nvSpPr>
          <p:cNvPr id="4" name="TextBox 3">
            <a:extLst>
              <a:ext uri="{FF2B5EF4-FFF2-40B4-BE49-F238E27FC236}">
                <a16:creationId xmlns:a16="http://schemas.microsoft.com/office/drawing/2014/main" id="{B537C0E9-D709-5340-85E4-DC97F04E1DA2}"/>
              </a:ext>
            </a:extLst>
          </p:cNvPr>
          <p:cNvSpPr txBox="1"/>
          <p:nvPr/>
        </p:nvSpPr>
        <p:spPr>
          <a:xfrm>
            <a:off x="330766" y="762001"/>
            <a:ext cx="3102131" cy="369332"/>
          </a:xfrm>
          <a:prstGeom prst="rect">
            <a:avLst/>
          </a:prstGeom>
          <a:solidFill>
            <a:schemeClr val="accent3">
              <a:lumMod val="20000"/>
              <a:lumOff val="80000"/>
            </a:schemeClr>
          </a:solidFill>
        </p:spPr>
        <p:txBody>
          <a:bodyPr wrap="none" rtlCol="0">
            <a:spAutoFit/>
          </a:bodyPr>
          <a:lstStyle/>
          <a:p>
            <a:r>
              <a:rPr lang="en-IN" dirty="0">
                <a:solidFill>
                  <a:srgbClr val="0070C0"/>
                </a:solidFill>
              </a:rPr>
              <a:t>ng serve --configuration=</a:t>
            </a:r>
            <a:r>
              <a:rPr lang="en-IN" dirty="0" err="1">
                <a:solidFill>
                  <a:srgbClr val="0070C0"/>
                </a:solidFill>
              </a:rPr>
              <a:t>fr</a:t>
            </a:r>
            <a:endParaRPr lang="en-US" dirty="0">
              <a:solidFill>
                <a:srgbClr val="0070C0"/>
              </a:solidFill>
            </a:endParaRPr>
          </a:p>
        </p:txBody>
      </p:sp>
      <p:sp>
        <p:nvSpPr>
          <p:cNvPr id="8" name="TextBox 7">
            <a:extLst>
              <a:ext uri="{FF2B5EF4-FFF2-40B4-BE49-F238E27FC236}">
                <a16:creationId xmlns:a16="http://schemas.microsoft.com/office/drawing/2014/main" id="{D4BD66BF-8403-8D45-96C7-A930BD0B62D3}"/>
              </a:ext>
            </a:extLst>
          </p:cNvPr>
          <p:cNvSpPr txBox="1"/>
          <p:nvPr/>
        </p:nvSpPr>
        <p:spPr>
          <a:xfrm>
            <a:off x="392939" y="2608202"/>
            <a:ext cx="2159566" cy="369332"/>
          </a:xfrm>
          <a:prstGeom prst="rect">
            <a:avLst/>
          </a:prstGeom>
          <a:noFill/>
        </p:spPr>
        <p:txBody>
          <a:bodyPr wrap="none" rtlCol="0">
            <a:spAutoFit/>
          </a:bodyPr>
          <a:lstStyle/>
          <a:p>
            <a:r>
              <a:rPr lang="en-IN" b="1" dirty="0"/>
              <a:t>Translate Content</a:t>
            </a:r>
          </a:p>
        </p:txBody>
      </p:sp>
      <p:sp>
        <p:nvSpPr>
          <p:cNvPr id="9" name="TextBox 8">
            <a:extLst>
              <a:ext uri="{FF2B5EF4-FFF2-40B4-BE49-F238E27FC236}">
                <a16:creationId xmlns:a16="http://schemas.microsoft.com/office/drawing/2014/main" id="{9C9A3D2F-23E1-3D43-A8B8-C7CE44FBB41B}"/>
              </a:ext>
            </a:extLst>
          </p:cNvPr>
          <p:cNvSpPr txBox="1"/>
          <p:nvPr/>
        </p:nvSpPr>
        <p:spPr>
          <a:xfrm>
            <a:off x="469139" y="3087174"/>
            <a:ext cx="5626861" cy="523220"/>
          </a:xfrm>
          <a:prstGeom prst="rect">
            <a:avLst/>
          </a:prstGeom>
          <a:noFill/>
        </p:spPr>
        <p:txBody>
          <a:bodyPr wrap="none" rtlCol="0">
            <a:spAutoFit/>
          </a:bodyPr>
          <a:lstStyle/>
          <a:p>
            <a:r>
              <a:rPr lang="en-IN" sz="1400" dirty="0"/>
              <a:t>The attribute i18n will take care of the localization of this content</a:t>
            </a:r>
          </a:p>
          <a:p>
            <a:r>
              <a:rPr lang="en-IN" sz="1400" dirty="0" err="1"/>
              <a:t>Eg</a:t>
            </a:r>
            <a:r>
              <a:rPr lang="en-IN" sz="1400" dirty="0"/>
              <a:t>:</a:t>
            </a:r>
          </a:p>
        </p:txBody>
      </p:sp>
      <p:sp>
        <p:nvSpPr>
          <p:cNvPr id="10" name="TextBox 9">
            <a:extLst>
              <a:ext uri="{FF2B5EF4-FFF2-40B4-BE49-F238E27FC236}">
                <a16:creationId xmlns:a16="http://schemas.microsoft.com/office/drawing/2014/main" id="{1AD837FA-4513-684D-89B2-5FDDB42D9F79}"/>
              </a:ext>
            </a:extLst>
          </p:cNvPr>
          <p:cNvSpPr txBox="1"/>
          <p:nvPr/>
        </p:nvSpPr>
        <p:spPr>
          <a:xfrm>
            <a:off x="588882" y="3685888"/>
            <a:ext cx="9462847" cy="2246769"/>
          </a:xfrm>
          <a:prstGeom prst="rect">
            <a:avLst/>
          </a:prstGeom>
          <a:noFill/>
        </p:spPr>
        <p:txBody>
          <a:bodyPr wrap="none" rtlCol="0">
            <a:spAutoFit/>
          </a:bodyPr>
          <a:lstStyle/>
          <a:p>
            <a:r>
              <a:rPr lang="en-IN" sz="1400" dirty="0">
                <a:solidFill>
                  <a:srgbClr val="0070C0"/>
                </a:solidFill>
              </a:rPr>
              <a:t>&lt;h1 </a:t>
            </a:r>
            <a:r>
              <a:rPr lang="en-IN" sz="1400" b="1" dirty="0">
                <a:solidFill>
                  <a:srgbClr val="0070C0"/>
                </a:solidFill>
              </a:rPr>
              <a:t>i18n</a:t>
            </a:r>
            <a:r>
              <a:rPr lang="en-IN" sz="1400" dirty="0">
                <a:solidFill>
                  <a:srgbClr val="0070C0"/>
                </a:solidFill>
              </a:rPr>
              <a:t>&gt;App Headline&lt;h1&gt;</a:t>
            </a:r>
          </a:p>
          <a:p>
            <a:br>
              <a:rPr lang="en-IN" sz="1400" dirty="0">
                <a:solidFill>
                  <a:srgbClr val="0070C0"/>
                </a:solidFill>
              </a:rPr>
            </a:br>
            <a:r>
              <a:rPr lang="en-IN" sz="1400" dirty="0">
                <a:solidFill>
                  <a:srgbClr val="0070C0"/>
                </a:solidFill>
              </a:rPr>
              <a:t>&lt;h1 i18n="@@</a:t>
            </a:r>
            <a:r>
              <a:rPr lang="en-IN" sz="1400" dirty="0" err="1">
                <a:solidFill>
                  <a:srgbClr val="0070C0"/>
                </a:solidFill>
              </a:rPr>
              <a:t>meaningful_id</a:t>
            </a:r>
            <a:r>
              <a:rPr lang="en-IN" sz="1400" dirty="0">
                <a:solidFill>
                  <a:srgbClr val="0070C0"/>
                </a:solidFill>
              </a:rPr>
              <a:t>"&gt;App Headline&lt;h1&gt;    //i18n with some id starting with @@</a:t>
            </a:r>
          </a:p>
          <a:p>
            <a:endParaRPr lang="en-IN" sz="1400" dirty="0">
              <a:solidFill>
                <a:srgbClr val="0070C0"/>
              </a:solidFill>
            </a:endParaRPr>
          </a:p>
          <a:p>
            <a:r>
              <a:rPr lang="en-IN" sz="1400" dirty="0">
                <a:solidFill>
                  <a:srgbClr val="0070C0"/>
                </a:solidFill>
              </a:rPr>
              <a:t>&lt;h1 i18n="This is a very good description@@</a:t>
            </a:r>
            <a:r>
              <a:rPr lang="en-IN" sz="1400" dirty="0" err="1">
                <a:solidFill>
                  <a:srgbClr val="0070C0"/>
                </a:solidFill>
              </a:rPr>
              <a:t>meaningful_id</a:t>
            </a:r>
            <a:r>
              <a:rPr lang="en-IN" sz="1400" dirty="0">
                <a:solidFill>
                  <a:srgbClr val="0070C0"/>
                </a:solidFill>
              </a:rPr>
              <a:t>"&gt;App Headline&lt;h1&gt; //with </a:t>
            </a:r>
            <a:r>
              <a:rPr lang="en-IN" sz="1400" dirty="0" err="1">
                <a:solidFill>
                  <a:srgbClr val="0070C0"/>
                </a:solidFill>
              </a:rPr>
              <a:t>desc</a:t>
            </a:r>
            <a:r>
              <a:rPr lang="en-IN" sz="1400" dirty="0">
                <a:solidFill>
                  <a:srgbClr val="0070C0"/>
                </a:solidFill>
              </a:rPr>
              <a:t> and id</a:t>
            </a:r>
          </a:p>
          <a:p>
            <a:endParaRPr lang="en-IN" sz="1400" dirty="0">
              <a:solidFill>
                <a:srgbClr val="0070C0"/>
              </a:solidFill>
            </a:endParaRPr>
          </a:p>
          <a:p>
            <a:r>
              <a:rPr lang="en-IN" sz="1400" dirty="0">
                <a:solidFill>
                  <a:srgbClr val="0070C0"/>
                </a:solidFill>
              </a:rPr>
              <a:t>&lt;</a:t>
            </a:r>
            <a:r>
              <a:rPr lang="en-IN" sz="1400" dirty="0" err="1">
                <a:solidFill>
                  <a:srgbClr val="0070C0"/>
                </a:solidFill>
              </a:rPr>
              <a:t>img</a:t>
            </a:r>
            <a:r>
              <a:rPr lang="en-IN" sz="1400" dirty="0">
                <a:solidFill>
                  <a:srgbClr val="0070C0"/>
                </a:solidFill>
              </a:rPr>
              <a:t> [</a:t>
            </a:r>
            <a:r>
              <a:rPr lang="en-IN" sz="1400" dirty="0" err="1">
                <a:solidFill>
                  <a:srgbClr val="0070C0"/>
                </a:solidFill>
              </a:rPr>
              <a:t>src</a:t>
            </a:r>
            <a:r>
              <a:rPr lang="en-IN" sz="1400" dirty="0">
                <a:solidFill>
                  <a:srgbClr val="0070C0"/>
                </a:solidFill>
              </a:rPr>
              <a:t>]="a localized images" </a:t>
            </a:r>
            <a:r>
              <a:rPr lang="en-IN" sz="1400" b="1" dirty="0">
                <a:solidFill>
                  <a:srgbClr val="0070C0"/>
                </a:solidFill>
              </a:rPr>
              <a:t>i18n-title</a:t>
            </a:r>
            <a:r>
              <a:rPr lang="en-IN" sz="1400" dirty="0">
                <a:solidFill>
                  <a:srgbClr val="0070C0"/>
                </a:solidFill>
              </a:rPr>
              <a:t> title="the localized title of the image" i18n-x="@@</a:t>
            </a:r>
            <a:r>
              <a:rPr lang="en-IN" sz="1400" dirty="0" err="1">
                <a:solidFill>
                  <a:srgbClr val="0070C0"/>
                </a:solidFill>
              </a:rPr>
              <a:t>meaningful_id</a:t>
            </a:r>
            <a:r>
              <a:rPr lang="en-IN" sz="1400" dirty="0">
                <a:solidFill>
                  <a:srgbClr val="0070C0"/>
                </a:solidFill>
              </a:rPr>
              <a:t>" /&gt;  </a:t>
            </a:r>
          </a:p>
          <a:p>
            <a:r>
              <a:rPr lang="en-IN" sz="1400" dirty="0">
                <a:solidFill>
                  <a:srgbClr val="0070C0"/>
                </a:solidFill>
              </a:rPr>
              <a:t>//i18n for attribute title same for any other attribute just suffix the attribute name to i18n-</a:t>
            </a:r>
          </a:p>
          <a:p>
            <a:br>
              <a:rPr lang="en-IN" sz="1400" dirty="0">
                <a:solidFill>
                  <a:srgbClr val="0070C0"/>
                </a:solidFill>
              </a:rPr>
            </a:br>
            <a:endParaRPr lang="en-US" sz="1400" dirty="0">
              <a:solidFill>
                <a:srgbClr val="0070C0"/>
              </a:solidFill>
            </a:endParaRPr>
          </a:p>
        </p:txBody>
      </p:sp>
      <p:sp>
        <p:nvSpPr>
          <p:cNvPr id="5" name="TextBox 4">
            <a:extLst>
              <a:ext uri="{FF2B5EF4-FFF2-40B4-BE49-F238E27FC236}">
                <a16:creationId xmlns:a16="http://schemas.microsoft.com/office/drawing/2014/main" id="{F92CE20A-A497-2147-B3DA-E9BA5CA97D03}"/>
              </a:ext>
            </a:extLst>
          </p:cNvPr>
          <p:cNvSpPr txBox="1"/>
          <p:nvPr/>
        </p:nvSpPr>
        <p:spPr>
          <a:xfrm>
            <a:off x="326571" y="1265033"/>
            <a:ext cx="6191118" cy="553998"/>
          </a:xfrm>
          <a:prstGeom prst="rect">
            <a:avLst/>
          </a:prstGeom>
          <a:noFill/>
        </p:spPr>
        <p:txBody>
          <a:bodyPr wrap="none" rtlCol="0">
            <a:spAutoFit/>
          </a:bodyPr>
          <a:lstStyle/>
          <a:p>
            <a:r>
              <a:rPr lang="en-US" sz="1400" dirty="0"/>
              <a:t>** if error occur with localize library then install using below command</a:t>
            </a:r>
          </a:p>
          <a:p>
            <a:r>
              <a:rPr lang="en-US" sz="1600" dirty="0">
                <a:solidFill>
                  <a:srgbClr val="0070C0"/>
                </a:solidFill>
              </a:rPr>
              <a:t>ng add @angular/localize</a:t>
            </a:r>
          </a:p>
        </p:txBody>
      </p:sp>
    </p:spTree>
    <p:extLst>
      <p:ext uri="{BB962C8B-B14F-4D97-AF65-F5344CB8AC3E}">
        <p14:creationId xmlns:p14="http://schemas.microsoft.com/office/powerpoint/2010/main" val="2793604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1450" y="122968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5"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0230" y="145898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5910" y="1974124"/>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CE27D79-C7EB-4D42-BAA1-09349D1D0A3A}"/>
              </a:ext>
            </a:extLst>
          </p:cNvPr>
          <p:cNvSpPr txBox="1"/>
          <p:nvPr/>
        </p:nvSpPr>
        <p:spPr>
          <a:xfrm>
            <a:off x="119743" y="140203"/>
            <a:ext cx="4884671" cy="461665"/>
          </a:xfrm>
          <a:prstGeom prst="rect">
            <a:avLst/>
          </a:prstGeom>
          <a:noFill/>
        </p:spPr>
        <p:txBody>
          <a:bodyPr wrap="none" rtlCol="0">
            <a:spAutoFit/>
          </a:bodyPr>
          <a:lstStyle/>
          <a:p>
            <a:r>
              <a:rPr lang="en-IN" sz="2400" b="1" dirty="0"/>
              <a:t>Localization With </a:t>
            </a:r>
            <a:r>
              <a:rPr lang="en-IN" sz="2400" b="1" dirty="0" err="1"/>
              <a:t>Ngx</a:t>
            </a:r>
            <a:r>
              <a:rPr lang="en-IN" sz="2400" b="1" dirty="0"/>
              <a:t>-Translate</a:t>
            </a:r>
          </a:p>
        </p:txBody>
      </p:sp>
      <p:sp>
        <p:nvSpPr>
          <p:cNvPr id="3" name="TextBox 2">
            <a:extLst>
              <a:ext uri="{FF2B5EF4-FFF2-40B4-BE49-F238E27FC236}">
                <a16:creationId xmlns:a16="http://schemas.microsoft.com/office/drawing/2014/main" id="{58BE0CA7-FBC1-8842-BC47-BD58C6F58084}"/>
              </a:ext>
            </a:extLst>
          </p:cNvPr>
          <p:cNvSpPr txBox="1"/>
          <p:nvPr/>
        </p:nvSpPr>
        <p:spPr>
          <a:xfrm>
            <a:off x="119743" y="644201"/>
            <a:ext cx="12183143" cy="276999"/>
          </a:xfrm>
          <a:prstGeom prst="rect">
            <a:avLst/>
          </a:prstGeom>
          <a:noFill/>
        </p:spPr>
        <p:txBody>
          <a:bodyPr wrap="none" rtlCol="0">
            <a:spAutoFit/>
          </a:bodyPr>
          <a:lstStyle/>
          <a:p>
            <a:r>
              <a:rPr lang="en-IN" sz="1200" dirty="0" err="1"/>
              <a:t>ngx</a:t>
            </a:r>
            <a:r>
              <a:rPr lang="en-IN" sz="1200" dirty="0"/>
              <a:t>-translate is an internationalization library for Angular which tries to close the gap between the missing features of the built-in internationalization functionalities.</a:t>
            </a:r>
            <a:endParaRPr lang="en-US" sz="1200" dirty="0"/>
          </a:p>
        </p:txBody>
      </p:sp>
      <p:sp>
        <p:nvSpPr>
          <p:cNvPr id="4" name="TextBox 3">
            <a:extLst>
              <a:ext uri="{FF2B5EF4-FFF2-40B4-BE49-F238E27FC236}">
                <a16:creationId xmlns:a16="http://schemas.microsoft.com/office/drawing/2014/main" id="{835AB519-5F7E-CF4B-A65A-9C74AE20F146}"/>
              </a:ext>
            </a:extLst>
          </p:cNvPr>
          <p:cNvSpPr txBox="1"/>
          <p:nvPr/>
        </p:nvSpPr>
        <p:spPr>
          <a:xfrm>
            <a:off x="229179" y="872385"/>
            <a:ext cx="2719014" cy="692497"/>
          </a:xfrm>
          <a:prstGeom prst="rect">
            <a:avLst/>
          </a:prstGeom>
          <a:noFill/>
        </p:spPr>
        <p:txBody>
          <a:bodyPr wrap="none" rtlCol="0">
            <a:spAutoFit/>
          </a:bodyPr>
          <a:lstStyle/>
          <a:p>
            <a:r>
              <a:rPr lang="en-IN" b="1" dirty="0"/>
              <a:t>Setup</a:t>
            </a:r>
          </a:p>
          <a:p>
            <a:endParaRPr lang="en-IN" sz="600" b="1" dirty="0"/>
          </a:p>
          <a:p>
            <a:r>
              <a:rPr lang="en-IN" sz="1400" dirty="0"/>
              <a:t>first need to install the library.</a:t>
            </a:r>
          </a:p>
        </p:txBody>
      </p:sp>
      <p:sp>
        <p:nvSpPr>
          <p:cNvPr id="5" name="TextBox 4">
            <a:extLst>
              <a:ext uri="{FF2B5EF4-FFF2-40B4-BE49-F238E27FC236}">
                <a16:creationId xmlns:a16="http://schemas.microsoft.com/office/drawing/2014/main" id="{610D157B-5F6E-094F-B831-7EEAC26C61BA}"/>
              </a:ext>
            </a:extLst>
          </p:cNvPr>
          <p:cNvSpPr txBox="1"/>
          <p:nvPr/>
        </p:nvSpPr>
        <p:spPr>
          <a:xfrm>
            <a:off x="263532" y="1489816"/>
            <a:ext cx="4012637" cy="523220"/>
          </a:xfrm>
          <a:prstGeom prst="rect">
            <a:avLst/>
          </a:prstGeom>
          <a:solidFill>
            <a:schemeClr val="accent3">
              <a:lumMod val="20000"/>
              <a:lumOff val="80000"/>
            </a:schemeClr>
          </a:solidFill>
        </p:spPr>
        <p:txBody>
          <a:bodyPr wrap="none" rtlCol="0">
            <a:spAutoFit/>
          </a:bodyPr>
          <a:lstStyle/>
          <a:p>
            <a:r>
              <a:rPr lang="en-IN" sz="1400" dirty="0" err="1">
                <a:solidFill>
                  <a:srgbClr val="0070C0"/>
                </a:solidFill>
              </a:rPr>
              <a:t>npm</a:t>
            </a:r>
            <a:r>
              <a:rPr lang="en-IN" sz="1400" dirty="0">
                <a:solidFill>
                  <a:srgbClr val="0070C0"/>
                </a:solidFill>
              </a:rPr>
              <a:t> install @</a:t>
            </a:r>
            <a:r>
              <a:rPr lang="en-IN" sz="1400" dirty="0" err="1">
                <a:solidFill>
                  <a:srgbClr val="0070C0"/>
                </a:solidFill>
              </a:rPr>
              <a:t>ngx</a:t>
            </a:r>
            <a:r>
              <a:rPr lang="en-IN" sz="1400" dirty="0">
                <a:solidFill>
                  <a:srgbClr val="0070C0"/>
                </a:solidFill>
              </a:rPr>
              <a:t>-translate/core –save</a:t>
            </a:r>
            <a:endParaRPr lang="en-US" sz="1400" dirty="0">
              <a:solidFill>
                <a:srgbClr val="0070C0"/>
              </a:solidFill>
            </a:endParaRPr>
          </a:p>
          <a:p>
            <a:r>
              <a:rPr lang="en-US" sz="1400" dirty="0" err="1">
                <a:solidFill>
                  <a:srgbClr val="0070C0"/>
                </a:solidFill>
              </a:rPr>
              <a:t>npm</a:t>
            </a:r>
            <a:r>
              <a:rPr lang="en-US" sz="1400" dirty="0">
                <a:solidFill>
                  <a:srgbClr val="0070C0"/>
                </a:solidFill>
              </a:rPr>
              <a:t> install @</a:t>
            </a:r>
            <a:r>
              <a:rPr lang="en-US" sz="1400" dirty="0" err="1">
                <a:solidFill>
                  <a:srgbClr val="0070C0"/>
                </a:solidFill>
              </a:rPr>
              <a:t>ngx</a:t>
            </a:r>
            <a:r>
              <a:rPr lang="en-US" sz="1400" dirty="0">
                <a:solidFill>
                  <a:srgbClr val="0070C0"/>
                </a:solidFill>
              </a:rPr>
              <a:t>-translate/http-loader --save</a:t>
            </a:r>
          </a:p>
        </p:txBody>
      </p:sp>
      <p:sp>
        <p:nvSpPr>
          <p:cNvPr id="6" name="TextBox 5">
            <a:extLst>
              <a:ext uri="{FF2B5EF4-FFF2-40B4-BE49-F238E27FC236}">
                <a16:creationId xmlns:a16="http://schemas.microsoft.com/office/drawing/2014/main" id="{A48A1E78-F702-B14D-8C77-96D8CD4BF41B}"/>
              </a:ext>
            </a:extLst>
          </p:cNvPr>
          <p:cNvSpPr txBox="1"/>
          <p:nvPr/>
        </p:nvSpPr>
        <p:spPr>
          <a:xfrm>
            <a:off x="229179" y="2081549"/>
            <a:ext cx="8658139" cy="307777"/>
          </a:xfrm>
          <a:prstGeom prst="rect">
            <a:avLst/>
          </a:prstGeom>
          <a:noFill/>
        </p:spPr>
        <p:txBody>
          <a:bodyPr wrap="none" rtlCol="0">
            <a:spAutoFit/>
          </a:bodyPr>
          <a:lstStyle/>
          <a:p>
            <a:r>
              <a:rPr lang="en-US" sz="1400" dirty="0"/>
              <a:t>Next configure the </a:t>
            </a:r>
            <a:r>
              <a:rPr lang="en-US" sz="1400" dirty="0" err="1"/>
              <a:t>TranslateModule</a:t>
            </a:r>
            <a:r>
              <a:rPr lang="en-US" sz="1400" dirty="0"/>
              <a:t> for loading the i18n files where the translated content is located</a:t>
            </a:r>
          </a:p>
        </p:txBody>
      </p:sp>
      <p:sp>
        <p:nvSpPr>
          <p:cNvPr id="12" name="TextBox 11">
            <a:extLst>
              <a:ext uri="{FF2B5EF4-FFF2-40B4-BE49-F238E27FC236}">
                <a16:creationId xmlns:a16="http://schemas.microsoft.com/office/drawing/2014/main" id="{F7FF5F3C-E27F-5F43-B612-802F984020F9}"/>
              </a:ext>
            </a:extLst>
          </p:cNvPr>
          <p:cNvSpPr txBox="1"/>
          <p:nvPr/>
        </p:nvSpPr>
        <p:spPr>
          <a:xfrm>
            <a:off x="300512" y="2399025"/>
            <a:ext cx="5355953" cy="4339650"/>
          </a:xfrm>
          <a:prstGeom prst="rect">
            <a:avLst/>
          </a:prstGeom>
          <a:solidFill>
            <a:schemeClr val="accent3">
              <a:lumMod val="20000"/>
              <a:lumOff val="80000"/>
            </a:schemeClr>
          </a:solidFill>
        </p:spPr>
        <p:txBody>
          <a:bodyPr wrap="none" rtlCol="0">
            <a:spAutoFit/>
          </a:bodyPr>
          <a:lstStyle/>
          <a:p>
            <a:r>
              <a:rPr lang="en-IN" sz="1200" dirty="0">
                <a:solidFill>
                  <a:srgbClr val="0070C0"/>
                </a:solidFill>
              </a:rPr>
              <a:t>import {</a:t>
            </a:r>
            <a:r>
              <a:rPr lang="en-IN" sz="1200" dirty="0" err="1">
                <a:solidFill>
                  <a:srgbClr val="0070C0"/>
                </a:solidFill>
              </a:rPr>
              <a:t>NgModule</a:t>
            </a:r>
            <a:r>
              <a:rPr lang="en-IN" sz="1200" dirty="0">
                <a:solidFill>
                  <a:srgbClr val="0070C0"/>
                </a:solidFill>
              </a:rPr>
              <a:t>} from '@angular/core';</a:t>
            </a:r>
          </a:p>
          <a:p>
            <a:r>
              <a:rPr lang="en-IN" sz="1200" dirty="0">
                <a:solidFill>
                  <a:srgbClr val="0070C0"/>
                </a:solidFill>
              </a:rPr>
              <a:t>import {</a:t>
            </a:r>
            <a:r>
              <a:rPr lang="en-IN" sz="1200" dirty="0" err="1">
                <a:solidFill>
                  <a:srgbClr val="0070C0"/>
                </a:solidFill>
              </a:rPr>
              <a:t>BrowserModule</a:t>
            </a:r>
            <a:r>
              <a:rPr lang="en-IN" sz="1200" dirty="0">
                <a:solidFill>
                  <a:srgbClr val="0070C0"/>
                </a:solidFill>
              </a:rPr>
              <a:t>} from '@angular/platform-browser';</a:t>
            </a:r>
          </a:p>
          <a:p>
            <a:r>
              <a:rPr lang="en-IN" sz="1200" dirty="0">
                <a:solidFill>
                  <a:srgbClr val="0070C0"/>
                </a:solidFill>
              </a:rPr>
              <a:t>import {</a:t>
            </a:r>
            <a:r>
              <a:rPr lang="en-IN" sz="1200" dirty="0" err="1">
                <a:solidFill>
                  <a:srgbClr val="0070C0"/>
                </a:solidFill>
              </a:rPr>
              <a:t>HttpClientModule</a:t>
            </a:r>
            <a:r>
              <a:rPr lang="en-IN" sz="1200" dirty="0">
                <a:solidFill>
                  <a:srgbClr val="0070C0"/>
                </a:solidFill>
              </a:rPr>
              <a:t>, </a:t>
            </a:r>
            <a:r>
              <a:rPr lang="en-IN" sz="1200" dirty="0" err="1">
                <a:solidFill>
                  <a:srgbClr val="0070C0"/>
                </a:solidFill>
              </a:rPr>
              <a:t>HttpClient</a:t>
            </a:r>
            <a:r>
              <a:rPr lang="en-IN" sz="1200" dirty="0">
                <a:solidFill>
                  <a:srgbClr val="0070C0"/>
                </a:solidFill>
              </a:rPr>
              <a:t>} from '@angular/common/http';</a:t>
            </a:r>
          </a:p>
          <a:p>
            <a:r>
              <a:rPr lang="en-IN" sz="1200" dirty="0">
                <a:solidFill>
                  <a:srgbClr val="0070C0"/>
                </a:solidFill>
              </a:rPr>
              <a:t>import {</a:t>
            </a:r>
            <a:r>
              <a:rPr lang="en-IN" sz="1200" dirty="0" err="1">
                <a:solidFill>
                  <a:srgbClr val="0070C0"/>
                </a:solidFill>
              </a:rPr>
              <a:t>TranslateModule</a:t>
            </a:r>
            <a:r>
              <a:rPr lang="en-IN" sz="1200" dirty="0">
                <a:solidFill>
                  <a:srgbClr val="0070C0"/>
                </a:solidFill>
              </a:rPr>
              <a:t>, </a:t>
            </a:r>
            <a:r>
              <a:rPr lang="en-IN" sz="1200" dirty="0" err="1">
                <a:solidFill>
                  <a:srgbClr val="0070C0"/>
                </a:solidFill>
              </a:rPr>
              <a:t>TranslateLoader</a:t>
            </a:r>
            <a:r>
              <a:rPr lang="en-IN" sz="1200" dirty="0">
                <a:solidFill>
                  <a:srgbClr val="0070C0"/>
                </a:solidFill>
              </a:rPr>
              <a:t>} from '@</a:t>
            </a:r>
            <a:r>
              <a:rPr lang="en-IN" sz="1200" dirty="0" err="1">
                <a:solidFill>
                  <a:srgbClr val="0070C0"/>
                </a:solidFill>
              </a:rPr>
              <a:t>ngx</a:t>
            </a:r>
            <a:r>
              <a:rPr lang="en-IN" sz="1200" dirty="0">
                <a:solidFill>
                  <a:srgbClr val="0070C0"/>
                </a:solidFill>
              </a:rPr>
              <a:t>-translate/core';</a:t>
            </a:r>
          </a:p>
          <a:p>
            <a:r>
              <a:rPr lang="en-IN" sz="1200" dirty="0">
                <a:solidFill>
                  <a:srgbClr val="0070C0"/>
                </a:solidFill>
              </a:rPr>
              <a:t>import {</a:t>
            </a:r>
            <a:r>
              <a:rPr lang="en-IN" sz="1200" dirty="0" err="1">
                <a:solidFill>
                  <a:srgbClr val="0070C0"/>
                </a:solidFill>
              </a:rPr>
              <a:t>TranslateHttpLoader</a:t>
            </a:r>
            <a:r>
              <a:rPr lang="en-IN" sz="1200" dirty="0">
                <a:solidFill>
                  <a:srgbClr val="0070C0"/>
                </a:solidFill>
              </a:rPr>
              <a:t>} from '@</a:t>
            </a:r>
            <a:r>
              <a:rPr lang="en-IN" sz="1200" dirty="0" err="1">
                <a:solidFill>
                  <a:srgbClr val="0070C0"/>
                </a:solidFill>
              </a:rPr>
              <a:t>ngx</a:t>
            </a:r>
            <a:r>
              <a:rPr lang="en-IN" sz="1200" dirty="0">
                <a:solidFill>
                  <a:srgbClr val="0070C0"/>
                </a:solidFill>
              </a:rPr>
              <a:t>-translate/http-loader';</a:t>
            </a:r>
          </a:p>
          <a:p>
            <a:r>
              <a:rPr lang="en-IN" sz="1200" dirty="0">
                <a:solidFill>
                  <a:srgbClr val="0070C0"/>
                </a:solidFill>
              </a:rPr>
              <a:t>import {</a:t>
            </a:r>
            <a:r>
              <a:rPr lang="en-IN" sz="1200" dirty="0" err="1">
                <a:solidFill>
                  <a:srgbClr val="0070C0"/>
                </a:solidFill>
              </a:rPr>
              <a:t>AppComponent</a:t>
            </a:r>
            <a:r>
              <a:rPr lang="en-IN" sz="1200" dirty="0">
                <a:solidFill>
                  <a:srgbClr val="0070C0"/>
                </a:solidFill>
              </a:rPr>
              <a:t>} from './app’;</a:t>
            </a:r>
          </a:p>
          <a:p>
            <a:endParaRPr lang="en-IN" sz="1200" dirty="0">
              <a:solidFill>
                <a:srgbClr val="0070C0"/>
              </a:solidFill>
            </a:endParaRPr>
          </a:p>
          <a:p>
            <a:r>
              <a:rPr lang="en-IN" sz="1200" dirty="0">
                <a:solidFill>
                  <a:srgbClr val="0070C0"/>
                </a:solidFill>
              </a:rPr>
              <a:t>export function </a:t>
            </a:r>
            <a:r>
              <a:rPr lang="en-IN" sz="1200" dirty="0" err="1">
                <a:solidFill>
                  <a:srgbClr val="0070C0"/>
                </a:solidFill>
              </a:rPr>
              <a:t>HttpLoaderFactory</a:t>
            </a:r>
            <a:r>
              <a:rPr lang="en-IN" sz="1200" dirty="0">
                <a:solidFill>
                  <a:srgbClr val="0070C0"/>
                </a:solidFill>
              </a:rPr>
              <a:t>(http: </a:t>
            </a:r>
            <a:r>
              <a:rPr lang="en-IN" sz="1200" dirty="0" err="1">
                <a:solidFill>
                  <a:srgbClr val="0070C0"/>
                </a:solidFill>
              </a:rPr>
              <a:t>HttpClient</a:t>
            </a:r>
            <a:r>
              <a:rPr lang="en-IN" sz="1200" dirty="0">
                <a:solidFill>
                  <a:srgbClr val="0070C0"/>
                </a:solidFill>
              </a:rPr>
              <a:t>) {</a:t>
            </a:r>
          </a:p>
          <a:p>
            <a:r>
              <a:rPr lang="en-IN" sz="1200" dirty="0">
                <a:solidFill>
                  <a:srgbClr val="0070C0"/>
                </a:solidFill>
              </a:rPr>
              <a:t>        return new </a:t>
            </a:r>
            <a:r>
              <a:rPr lang="en-IN" sz="1200" dirty="0" err="1">
                <a:solidFill>
                  <a:srgbClr val="0070C0"/>
                </a:solidFill>
              </a:rPr>
              <a:t>TranslateHttpLoader</a:t>
            </a:r>
            <a:r>
              <a:rPr lang="en-IN" sz="1200" dirty="0">
                <a:solidFill>
                  <a:srgbClr val="0070C0"/>
                </a:solidFill>
              </a:rPr>
              <a:t>(http);</a:t>
            </a:r>
          </a:p>
          <a:p>
            <a:r>
              <a:rPr lang="en-IN" sz="1200" dirty="0">
                <a:solidFill>
                  <a:srgbClr val="0070C0"/>
                </a:solidFill>
              </a:rPr>
              <a:t>}</a:t>
            </a:r>
          </a:p>
          <a:p>
            <a:endParaRPr lang="en-IN" sz="1200" dirty="0">
              <a:solidFill>
                <a:srgbClr val="0070C0"/>
              </a:solidFill>
            </a:endParaRPr>
          </a:p>
          <a:p>
            <a:r>
              <a:rPr lang="en-IN" sz="1200" dirty="0">
                <a:solidFill>
                  <a:srgbClr val="0070C0"/>
                </a:solidFill>
              </a:rPr>
              <a:t>@</a:t>
            </a:r>
            <a:r>
              <a:rPr lang="en-IN" sz="1200" dirty="0" err="1">
                <a:solidFill>
                  <a:srgbClr val="0070C0"/>
                </a:solidFill>
              </a:rPr>
              <a:t>NgModule</a:t>
            </a:r>
            <a:r>
              <a:rPr lang="en-IN" sz="1200" dirty="0">
                <a:solidFill>
                  <a:srgbClr val="0070C0"/>
                </a:solidFill>
              </a:rPr>
              <a:t>({</a:t>
            </a:r>
          </a:p>
          <a:p>
            <a:r>
              <a:rPr lang="en-IN" sz="1200" dirty="0">
                <a:solidFill>
                  <a:srgbClr val="0070C0"/>
                </a:solidFill>
              </a:rPr>
              <a:t>        imports: [ </a:t>
            </a:r>
            <a:r>
              <a:rPr lang="en-IN" sz="1200" dirty="0" err="1">
                <a:solidFill>
                  <a:srgbClr val="0070C0"/>
                </a:solidFill>
              </a:rPr>
              <a:t>BrowserModule</a:t>
            </a:r>
            <a:r>
              <a:rPr lang="en-IN" sz="1200" dirty="0">
                <a:solidFill>
                  <a:srgbClr val="0070C0"/>
                </a:solidFill>
              </a:rPr>
              <a:t>, </a:t>
            </a:r>
            <a:r>
              <a:rPr lang="en-IN" sz="1200" dirty="0" err="1">
                <a:solidFill>
                  <a:srgbClr val="0070C0"/>
                </a:solidFill>
              </a:rPr>
              <a:t>HttpClientModule</a:t>
            </a:r>
            <a:r>
              <a:rPr lang="en-IN" sz="1200" dirty="0">
                <a:solidFill>
                  <a:srgbClr val="0070C0"/>
                </a:solidFill>
              </a:rPr>
              <a:t>, </a:t>
            </a:r>
          </a:p>
          <a:p>
            <a:r>
              <a:rPr lang="en-IN" sz="1200" dirty="0">
                <a:solidFill>
                  <a:srgbClr val="0070C0"/>
                </a:solidFill>
              </a:rPr>
              <a:t>                    </a:t>
            </a:r>
            <a:r>
              <a:rPr lang="en-IN" sz="1200" dirty="0" err="1">
                <a:solidFill>
                  <a:srgbClr val="0070C0"/>
                </a:solidFill>
              </a:rPr>
              <a:t>TranslateModule.forRoot</a:t>
            </a:r>
            <a:r>
              <a:rPr lang="en-IN" sz="1200" dirty="0">
                <a:solidFill>
                  <a:srgbClr val="0070C0"/>
                </a:solidFill>
              </a:rPr>
              <a:t>({</a:t>
            </a:r>
          </a:p>
          <a:p>
            <a:r>
              <a:rPr lang="en-IN" sz="1200" dirty="0">
                <a:solidFill>
                  <a:srgbClr val="0070C0"/>
                </a:solidFill>
              </a:rPr>
              <a:t>                            loader: {</a:t>
            </a:r>
          </a:p>
          <a:p>
            <a:r>
              <a:rPr lang="en-IN" sz="1200" dirty="0">
                <a:solidFill>
                  <a:srgbClr val="0070C0"/>
                </a:solidFill>
              </a:rPr>
              <a:t>                                        provide: </a:t>
            </a:r>
            <a:r>
              <a:rPr lang="en-IN" sz="1200" dirty="0" err="1">
                <a:solidFill>
                  <a:srgbClr val="0070C0"/>
                </a:solidFill>
              </a:rPr>
              <a:t>TranslateLoader</a:t>
            </a:r>
            <a:r>
              <a:rPr lang="en-IN" sz="1200" dirty="0">
                <a:solidFill>
                  <a:srgbClr val="0070C0"/>
                </a:solidFill>
              </a:rPr>
              <a:t>,</a:t>
            </a:r>
          </a:p>
          <a:p>
            <a:r>
              <a:rPr lang="en-IN" sz="1200" dirty="0">
                <a:solidFill>
                  <a:srgbClr val="0070C0"/>
                </a:solidFill>
              </a:rPr>
              <a:t>                                        </a:t>
            </a:r>
            <a:r>
              <a:rPr lang="en-IN" sz="1200" dirty="0" err="1">
                <a:solidFill>
                  <a:srgbClr val="0070C0"/>
                </a:solidFill>
              </a:rPr>
              <a:t>useFactory</a:t>
            </a:r>
            <a:r>
              <a:rPr lang="en-IN" sz="1200" dirty="0">
                <a:solidFill>
                  <a:srgbClr val="0070C0"/>
                </a:solidFill>
              </a:rPr>
              <a:t>: </a:t>
            </a:r>
            <a:r>
              <a:rPr lang="en-IN" sz="1200" dirty="0" err="1">
                <a:solidFill>
                  <a:srgbClr val="0070C0"/>
                </a:solidFill>
              </a:rPr>
              <a:t>HttpLoaderFactory</a:t>
            </a:r>
            <a:r>
              <a:rPr lang="en-IN" sz="1200" dirty="0">
                <a:solidFill>
                  <a:srgbClr val="0070C0"/>
                </a:solidFill>
              </a:rPr>
              <a:t>,</a:t>
            </a:r>
          </a:p>
          <a:p>
            <a:r>
              <a:rPr lang="en-IN" sz="1200" dirty="0">
                <a:solidFill>
                  <a:srgbClr val="0070C0"/>
                </a:solidFill>
              </a:rPr>
              <a:t>                                        deps: [</a:t>
            </a:r>
            <a:r>
              <a:rPr lang="en-IN" sz="1200" dirty="0" err="1">
                <a:solidFill>
                  <a:srgbClr val="0070C0"/>
                </a:solidFill>
              </a:rPr>
              <a:t>HttpClient</a:t>
            </a:r>
            <a:r>
              <a:rPr lang="en-IN" sz="1200" dirty="0">
                <a:solidFill>
                  <a:srgbClr val="0070C0"/>
                </a:solidFill>
              </a:rPr>
              <a:t>]</a:t>
            </a:r>
          </a:p>
          <a:p>
            <a:r>
              <a:rPr lang="en-IN" sz="1200" dirty="0">
                <a:solidFill>
                  <a:srgbClr val="0070C0"/>
                </a:solidFill>
              </a:rPr>
              <a:t>                            } })</a:t>
            </a:r>
          </a:p>
          <a:p>
            <a:r>
              <a:rPr lang="en-IN" sz="1200" dirty="0">
                <a:solidFill>
                  <a:srgbClr val="0070C0"/>
                </a:solidFill>
              </a:rPr>
              <a:t>            ],</a:t>
            </a:r>
          </a:p>
          <a:p>
            <a:r>
              <a:rPr lang="en-IN" sz="1200" dirty="0">
                <a:solidFill>
                  <a:srgbClr val="0070C0"/>
                </a:solidFill>
              </a:rPr>
              <a:t>            bootstrap: [</a:t>
            </a:r>
            <a:r>
              <a:rPr lang="en-IN" sz="1200" dirty="0" err="1">
                <a:solidFill>
                  <a:srgbClr val="0070C0"/>
                </a:solidFill>
              </a:rPr>
              <a:t>AppComponent</a:t>
            </a:r>
            <a:r>
              <a:rPr lang="en-IN" sz="1200" dirty="0">
                <a:solidFill>
                  <a:srgbClr val="0070C0"/>
                </a:solidFill>
              </a:rPr>
              <a:t>]</a:t>
            </a:r>
          </a:p>
          <a:p>
            <a:r>
              <a:rPr lang="en-IN" sz="1200" dirty="0">
                <a:solidFill>
                  <a:srgbClr val="0070C0"/>
                </a:solidFill>
              </a:rPr>
              <a:t>})</a:t>
            </a:r>
          </a:p>
          <a:p>
            <a:r>
              <a:rPr lang="en-IN" sz="1200" dirty="0">
                <a:solidFill>
                  <a:srgbClr val="0070C0"/>
                </a:solidFill>
              </a:rPr>
              <a:t>export class </a:t>
            </a:r>
            <a:r>
              <a:rPr lang="en-IN" sz="1200" dirty="0" err="1">
                <a:solidFill>
                  <a:srgbClr val="0070C0"/>
                </a:solidFill>
              </a:rPr>
              <a:t>AppModule</a:t>
            </a:r>
            <a:r>
              <a:rPr lang="en-IN" sz="1200" dirty="0">
                <a:solidFill>
                  <a:srgbClr val="0070C0"/>
                </a:solidFill>
              </a:rPr>
              <a:t> { }</a:t>
            </a:r>
            <a:endParaRPr lang="en-US" sz="1050" dirty="0">
              <a:solidFill>
                <a:srgbClr val="0070C0"/>
              </a:solidFill>
            </a:endParaRPr>
          </a:p>
        </p:txBody>
      </p:sp>
      <p:sp>
        <p:nvSpPr>
          <p:cNvPr id="8" name="TextBox 7">
            <a:extLst>
              <a:ext uri="{FF2B5EF4-FFF2-40B4-BE49-F238E27FC236}">
                <a16:creationId xmlns:a16="http://schemas.microsoft.com/office/drawing/2014/main" id="{8C56EBE7-B19B-974D-BB7D-3E9457B8FFDD}"/>
              </a:ext>
            </a:extLst>
          </p:cNvPr>
          <p:cNvSpPr txBox="1"/>
          <p:nvPr/>
        </p:nvSpPr>
        <p:spPr>
          <a:xfrm>
            <a:off x="5769430" y="5715000"/>
            <a:ext cx="4680852" cy="738664"/>
          </a:xfrm>
          <a:prstGeom prst="rect">
            <a:avLst/>
          </a:prstGeom>
          <a:noFill/>
        </p:spPr>
        <p:txBody>
          <a:bodyPr wrap="square" rtlCol="0">
            <a:spAutoFit/>
          </a:bodyPr>
          <a:lstStyle/>
          <a:p>
            <a:r>
              <a:rPr lang="en-IN" sz="1400" dirty="0"/>
              <a:t>This would load the translations from /assets/i18n/&lt;locale-code&gt;.json. &lt;locale-code&gt; is the placeholder for all the languages you provide.</a:t>
            </a:r>
            <a:endParaRPr lang="en-US" sz="1400" dirty="0"/>
          </a:p>
        </p:txBody>
      </p:sp>
    </p:spTree>
    <p:extLst>
      <p:ext uri="{BB962C8B-B14F-4D97-AF65-F5344CB8AC3E}">
        <p14:creationId xmlns:p14="http://schemas.microsoft.com/office/powerpoint/2010/main" val="4131859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1450" y="122968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5"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0230" y="145898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5910" y="1974124"/>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AE641BA-8269-2040-B075-19E370A86CA1}"/>
              </a:ext>
            </a:extLst>
          </p:cNvPr>
          <p:cNvSpPr txBox="1"/>
          <p:nvPr/>
        </p:nvSpPr>
        <p:spPr>
          <a:xfrm>
            <a:off x="283030" y="239486"/>
            <a:ext cx="11297132" cy="523220"/>
          </a:xfrm>
          <a:prstGeom prst="rect">
            <a:avLst/>
          </a:prstGeom>
          <a:noFill/>
        </p:spPr>
        <p:txBody>
          <a:bodyPr wrap="square" rtlCol="0">
            <a:spAutoFit/>
          </a:bodyPr>
          <a:lstStyle/>
          <a:p>
            <a:r>
              <a:rPr lang="en-IN" sz="1400" dirty="0"/>
              <a:t>next step initializes the </a:t>
            </a:r>
            <a:r>
              <a:rPr lang="en-IN" sz="1400" dirty="0" err="1"/>
              <a:t>TranslationService</a:t>
            </a:r>
            <a:r>
              <a:rPr lang="en-IN" sz="1400" dirty="0"/>
              <a:t>. Here, you have to tell the app what the default language should be. The default language will be used in cases where no translation in the target language exists.</a:t>
            </a:r>
            <a:endParaRPr lang="en-US" sz="1400" dirty="0"/>
          </a:p>
        </p:txBody>
      </p:sp>
      <p:sp>
        <p:nvSpPr>
          <p:cNvPr id="8" name="TextBox 7">
            <a:extLst>
              <a:ext uri="{FF2B5EF4-FFF2-40B4-BE49-F238E27FC236}">
                <a16:creationId xmlns:a16="http://schemas.microsoft.com/office/drawing/2014/main" id="{3E0F874C-3097-E247-B1F6-ABDCB2AB0893}"/>
              </a:ext>
            </a:extLst>
          </p:cNvPr>
          <p:cNvSpPr txBox="1"/>
          <p:nvPr/>
        </p:nvSpPr>
        <p:spPr>
          <a:xfrm>
            <a:off x="283030" y="762706"/>
            <a:ext cx="3704860" cy="1384995"/>
          </a:xfrm>
          <a:prstGeom prst="rect">
            <a:avLst/>
          </a:prstGeom>
          <a:solidFill>
            <a:schemeClr val="accent3">
              <a:lumMod val="20000"/>
              <a:lumOff val="80000"/>
            </a:schemeClr>
          </a:solidFill>
        </p:spPr>
        <p:txBody>
          <a:bodyPr wrap="none" rtlCol="0">
            <a:spAutoFit/>
          </a:bodyPr>
          <a:lstStyle/>
          <a:p>
            <a:r>
              <a:rPr lang="en-IN" sz="1200" dirty="0">
                <a:solidFill>
                  <a:srgbClr val="0070C0"/>
                </a:solidFill>
              </a:rPr>
              <a:t>export class </a:t>
            </a:r>
            <a:r>
              <a:rPr lang="en-IN" sz="1200" dirty="0" err="1">
                <a:solidFill>
                  <a:srgbClr val="0070C0"/>
                </a:solidFill>
              </a:rPr>
              <a:t>AppComponent</a:t>
            </a:r>
            <a:r>
              <a:rPr lang="en-IN" sz="1200" dirty="0">
                <a:solidFill>
                  <a:srgbClr val="0070C0"/>
                </a:solidFill>
              </a:rPr>
              <a:t> {</a:t>
            </a:r>
          </a:p>
          <a:p>
            <a:r>
              <a:rPr lang="en-IN" sz="1200" dirty="0">
                <a:solidFill>
                  <a:srgbClr val="0070C0"/>
                </a:solidFill>
              </a:rPr>
              <a:t>         param = {value: 'world'};</a:t>
            </a:r>
          </a:p>
          <a:p>
            <a:r>
              <a:rPr lang="en-IN" sz="1200" dirty="0">
                <a:solidFill>
                  <a:srgbClr val="0070C0"/>
                </a:solidFill>
              </a:rPr>
              <a:t>             constructor(translate: </a:t>
            </a:r>
            <a:r>
              <a:rPr lang="en-IN" sz="1200" dirty="0" err="1">
                <a:solidFill>
                  <a:srgbClr val="0070C0"/>
                </a:solidFill>
              </a:rPr>
              <a:t>TranslateService</a:t>
            </a:r>
            <a:r>
              <a:rPr lang="en-IN" sz="1200" dirty="0">
                <a:solidFill>
                  <a:srgbClr val="0070C0"/>
                </a:solidFill>
              </a:rPr>
              <a:t>) {</a:t>
            </a:r>
          </a:p>
          <a:p>
            <a:r>
              <a:rPr lang="en-IN" sz="1200" dirty="0">
                <a:solidFill>
                  <a:srgbClr val="0070C0"/>
                </a:solidFill>
              </a:rPr>
              <a:t>                 </a:t>
            </a:r>
            <a:r>
              <a:rPr lang="en-IN" sz="1200" dirty="0" err="1">
                <a:solidFill>
                  <a:srgbClr val="0070C0"/>
                </a:solidFill>
              </a:rPr>
              <a:t>translate.setDefaultLang</a:t>
            </a:r>
            <a:r>
              <a:rPr lang="en-IN" sz="1200" dirty="0">
                <a:solidFill>
                  <a:srgbClr val="0070C0"/>
                </a:solidFill>
              </a:rPr>
              <a:t>('</a:t>
            </a:r>
            <a:r>
              <a:rPr lang="en-IN" sz="1200" dirty="0" err="1">
                <a:solidFill>
                  <a:srgbClr val="0070C0"/>
                </a:solidFill>
              </a:rPr>
              <a:t>en</a:t>
            </a:r>
            <a:r>
              <a:rPr lang="en-IN" sz="1200" dirty="0">
                <a:solidFill>
                  <a:srgbClr val="0070C0"/>
                </a:solidFill>
              </a:rPr>
              <a:t>');</a:t>
            </a:r>
          </a:p>
          <a:p>
            <a:r>
              <a:rPr lang="en-IN" sz="1200" dirty="0">
                <a:solidFill>
                  <a:srgbClr val="0070C0"/>
                </a:solidFill>
              </a:rPr>
              <a:t>                 </a:t>
            </a:r>
            <a:r>
              <a:rPr lang="en-IN" sz="1200" dirty="0" err="1">
                <a:solidFill>
                  <a:srgbClr val="0070C0"/>
                </a:solidFill>
              </a:rPr>
              <a:t>translate.use</a:t>
            </a:r>
            <a:r>
              <a:rPr lang="en-IN" sz="1200" dirty="0">
                <a:solidFill>
                  <a:srgbClr val="0070C0"/>
                </a:solidFill>
              </a:rPr>
              <a:t>('</a:t>
            </a:r>
            <a:r>
              <a:rPr lang="en-IN" sz="1200" dirty="0" err="1">
                <a:solidFill>
                  <a:srgbClr val="0070C0"/>
                </a:solidFill>
              </a:rPr>
              <a:t>en</a:t>
            </a:r>
            <a:r>
              <a:rPr lang="en-IN" sz="1200" dirty="0">
                <a:solidFill>
                  <a:srgbClr val="0070C0"/>
                </a:solidFill>
              </a:rPr>
              <a:t>');</a:t>
            </a:r>
          </a:p>
          <a:p>
            <a:r>
              <a:rPr lang="en-IN" sz="1200" dirty="0">
                <a:solidFill>
                  <a:srgbClr val="0070C0"/>
                </a:solidFill>
              </a:rPr>
              <a:t>             }</a:t>
            </a:r>
          </a:p>
          <a:p>
            <a:r>
              <a:rPr lang="en-IN" sz="1200" dirty="0">
                <a:solidFill>
                  <a:srgbClr val="0070C0"/>
                </a:solidFill>
              </a:rPr>
              <a:t> }</a:t>
            </a:r>
            <a:endParaRPr lang="en-US" sz="1050" dirty="0">
              <a:solidFill>
                <a:srgbClr val="0070C0"/>
              </a:solidFill>
            </a:endParaRPr>
          </a:p>
        </p:txBody>
      </p:sp>
      <p:sp>
        <p:nvSpPr>
          <p:cNvPr id="3" name="TextBox 2">
            <a:extLst>
              <a:ext uri="{FF2B5EF4-FFF2-40B4-BE49-F238E27FC236}">
                <a16:creationId xmlns:a16="http://schemas.microsoft.com/office/drawing/2014/main" id="{1DC69B52-763B-2D44-B606-21809731E721}"/>
              </a:ext>
            </a:extLst>
          </p:cNvPr>
          <p:cNvSpPr txBox="1"/>
          <p:nvPr/>
        </p:nvSpPr>
        <p:spPr>
          <a:xfrm>
            <a:off x="326571" y="2460171"/>
            <a:ext cx="12046888" cy="369332"/>
          </a:xfrm>
          <a:prstGeom prst="rect">
            <a:avLst/>
          </a:prstGeom>
          <a:noFill/>
        </p:spPr>
        <p:txBody>
          <a:bodyPr wrap="none" rtlCol="0">
            <a:spAutoFit/>
          </a:bodyPr>
          <a:lstStyle/>
          <a:p>
            <a:r>
              <a:rPr lang="en-IN" b="1" dirty="0"/>
              <a:t>Extract Your </a:t>
            </a:r>
            <a:r>
              <a:rPr lang="en-IN" b="1" dirty="0" err="1"/>
              <a:t>Unlocalized</a:t>
            </a:r>
            <a:r>
              <a:rPr lang="en-IN" b="1" dirty="0"/>
              <a:t> Content (</a:t>
            </a:r>
            <a:r>
              <a:rPr lang="en-IN" dirty="0"/>
              <a:t>this step is optional if we start new project, we can create json manually</a:t>
            </a:r>
            <a:r>
              <a:rPr lang="en-IN" b="1" dirty="0"/>
              <a:t>)</a:t>
            </a:r>
          </a:p>
        </p:txBody>
      </p:sp>
      <p:sp>
        <p:nvSpPr>
          <p:cNvPr id="4" name="TextBox 3">
            <a:extLst>
              <a:ext uri="{FF2B5EF4-FFF2-40B4-BE49-F238E27FC236}">
                <a16:creationId xmlns:a16="http://schemas.microsoft.com/office/drawing/2014/main" id="{C2EF15F3-9230-C14B-A2CE-0F15C84875E5}"/>
              </a:ext>
            </a:extLst>
          </p:cNvPr>
          <p:cNvSpPr txBox="1"/>
          <p:nvPr/>
        </p:nvSpPr>
        <p:spPr>
          <a:xfrm>
            <a:off x="446314" y="2939143"/>
            <a:ext cx="6734536" cy="338554"/>
          </a:xfrm>
          <a:prstGeom prst="rect">
            <a:avLst/>
          </a:prstGeom>
          <a:noFill/>
        </p:spPr>
        <p:txBody>
          <a:bodyPr wrap="none" rtlCol="0">
            <a:spAutoFit/>
          </a:bodyPr>
          <a:lstStyle/>
          <a:p>
            <a:pPr lvl="1"/>
            <a:r>
              <a:rPr lang="en-US" sz="1600" dirty="0"/>
              <a:t>Need to install a plugin to extract translatable content to JSON</a:t>
            </a:r>
          </a:p>
        </p:txBody>
      </p:sp>
      <p:sp>
        <p:nvSpPr>
          <p:cNvPr id="5" name="TextBox 4">
            <a:extLst>
              <a:ext uri="{FF2B5EF4-FFF2-40B4-BE49-F238E27FC236}">
                <a16:creationId xmlns:a16="http://schemas.microsoft.com/office/drawing/2014/main" id="{8EF1FAF3-B3F8-E942-B307-812609450247}"/>
              </a:ext>
            </a:extLst>
          </p:cNvPr>
          <p:cNvSpPr txBox="1"/>
          <p:nvPr/>
        </p:nvSpPr>
        <p:spPr>
          <a:xfrm>
            <a:off x="952863" y="3277697"/>
            <a:ext cx="6227987" cy="369332"/>
          </a:xfrm>
          <a:prstGeom prst="rect">
            <a:avLst/>
          </a:prstGeom>
          <a:solidFill>
            <a:schemeClr val="accent3">
              <a:lumMod val="20000"/>
              <a:lumOff val="80000"/>
            </a:schemeClr>
          </a:solidFill>
        </p:spPr>
        <p:txBody>
          <a:bodyPr wrap="none" rtlCol="0">
            <a:spAutoFit/>
          </a:bodyPr>
          <a:lstStyle/>
          <a:p>
            <a:r>
              <a:rPr lang="en-IN" dirty="0" err="1">
                <a:solidFill>
                  <a:srgbClr val="0070C0"/>
                </a:solidFill>
              </a:rPr>
              <a:t>npm</a:t>
            </a:r>
            <a:r>
              <a:rPr lang="en-IN" dirty="0">
                <a:solidFill>
                  <a:srgbClr val="0070C0"/>
                </a:solidFill>
              </a:rPr>
              <a:t> install @</a:t>
            </a:r>
            <a:r>
              <a:rPr lang="en-IN" dirty="0" err="1">
                <a:solidFill>
                  <a:srgbClr val="0070C0"/>
                </a:solidFill>
              </a:rPr>
              <a:t>biesbjerg</a:t>
            </a:r>
            <a:r>
              <a:rPr lang="en-IN" dirty="0">
                <a:solidFill>
                  <a:srgbClr val="0070C0"/>
                </a:solidFill>
              </a:rPr>
              <a:t>/</a:t>
            </a:r>
            <a:r>
              <a:rPr lang="en-IN" dirty="0" err="1">
                <a:solidFill>
                  <a:srgbClr val="0070C0"/>
                </a:solidFill>
              </a:rPr>
              <a:t>ngx</a:t>
            </a:r>
            <a:r>
              <a:rPr lang="en-IN" dirty="0">
                <a:solidFill>
                  <a:srgbClr val="0070C0"/>
                </a:solidFill>
              </a:rPr>
              <a:t>-translate-extract --save-dev</a:t>
            </a:r>
            <a:endParaRPr lang="en-US" dirty="0">
              <a:solidFill>
                <a:srgbClr val="0070C0"/>
              </a:solidFill>
            </a:endParaRPr>
          </a:p>
        </p:txBody>
      </p:sp>
      <p:sp>
        <p:nvSpPr>
          <p:cNvPr id="6" name="TextBox 5">
            <a:extLst>
              <a:ext uri="{FF2B5EF4-FFF2-40B4-BE49-F238E27FC236}">
                <a16:creationId xmlns:a16="http://schemas.microsoft.com/office/drawing/2014/main" id="{65231876-48DF-E041-879E-E5F99A35E72A}"/>
              </a:ext>
            </a:extLst>
          </p:cNvPr>
          <p:cNvSpPr txBox="1"/>
          <p:nvPr/>
        </p:nvSpPr>
        <p:spPr>
          <a:xfrm>
            <a:off x="1001486" y="3733800"/>
            <a:ext cx="4891083" cy="369332"/>
          </a:xfrm>
          <a:prstGeom prst="rect">
            <a:avLst/>
          </a:prstGeom>
          <a:noFill/>
        </p:spPr>
        <p:txBody>
          <a:bodyPr wrap="none" rtlCol="0">
            <a:spAutoFit/>
          </a:bodyPr>
          <a:lstStyle/>
          <a:p>
            <a:r>
              <a:rPr lang="en-IN" dirty="0"/>
              <a:t>Add a script to your project's </a:t>
            </a:r>
            <a:r>
              <a:rPr lang="en-IN" dirty="0" err="1"/>
              <a:t>package.json</a:t>
            </a:r>
            <a:r>
              <a:rPr lang="en-IN" dirty="0"/>
              <a:t>:</a:t>
            </a:r>
            <a:endParaRPr lang="en-US" dirty="0"/>
          </a:p>
        </p:txBody>
      </p:sp>
      <p:sp>
        <p:nvSpPr>
          <p:cNvPr id="14" name="TextBox 13">
            <a:extLst>
              <a:ext uri="{FF2B5EF4-FFF2-40B4-BE49-F238E27FC236}">
                <a16:creationId xmlns:a16="http://schemas.microsoft.com/office/drawing/2014/main" id="{AD7D4F19-8AE0-F64E-9683-340FC138F574}"/>
              </a:ext>
            </a:extLst>
          </p:cNvPr>
          <p:cNvSpPr txBox="1"/>
          <p:nvPr/>
        </p:nvSpPr>
        <p:spPr>
          <a:xfrm>
            <a:off x="1001486" y="4093609"/>
            <a:ext cx="11251798" cy="954107"/>
          </a:xfrm>
          <a:prstGeom prst="rect">
            <a:avLst/>
          </a:prstGeom>
          <a:solidFill>
            <a:schemeClr val="accent3">
              <a:lumMod val="20000"/>
              <a:lumOff val="80000"/>
            </a:schemeClr>
          </a:solidFill>
        </p:spPr>
        <p:txBody>
          <a:bodyPr wrap="none" rtlCol="0">
            <a:spAutoFit/>
          </a:bodyPr>
          <a:lstStyle/>
          <a:p>
            <a:r>
              <a:rPr lang="en-IN" sz="1400" dirty="0">
                <a:solidFill>
                  <a:srgbClr val="0070C0"/>
                </a:solidFill>
              </a:rPr>
              <a:t>"scripts": {</a:t>
            </a:r>
          </a:p>
          <a:p>
            <a:r>
              <a:rPr lang="en-IN" sz="1400" dirty="0">
                <a:solidFill>
                  <a:srgbClr val="0070C0"/>
                </a:solidFill>
              </a:rPr>
              <a:t>  "i18n:init": "</a:t>
            </a:r>
            <a:r>
              <a:rPr lang="en-IN" sz="1400" dirty="0" err="1">
                <a:solidFill>
                  <a:srgbClr val="0070C0"/>
                </a:solidFill>
              </a:rPr>
              <a:t>ngx</a:t>
            </a:r>
            <a:r>
              <a:rPr lang="en-IN" sz="1400" dirty="0">
                <a:solidFill>
                  <a:srgbClr val="0070C0"/>
                </a:solidFill>
              </a:rPr>
              <a:t>-translate-extract --input ./</a:t>
            </a:r>
            <a:r>
              <a:rPr lang="en-IN" sz="1400" dirty="0" err="1">
                <a:solidFill>
                  <a:srgbClr val="0070C0"/>
                </a:solidFill>
              </a:rPr>
              <a:t>src</a:t>
            </a:r>
            <a:r>
              <a:rPr lang="en-IN" sz="1400" dirty="0">
                <a:solidFill>
                  <a:srgbClr val="0070C0"/>
                </a:solidFill>
              </a:rPr>
              <a:t> --output ./</a:t>
            </a:r>
            <a:r>
              <a:rPr lang="en-IN" sz="1400" dirty="0" err="1">
                <a:solidFill>
                  <a:srgbClr val="0070C0"/>
                </a:solidFill>
              </a:rPr>
              <a:t>src</a:t>
            </a:r>
            <a:r>
              <a:rPr lang="en-IN" sz="1400" dirty="0">
                <a:solidFill>
                  <a:srgbClr val="0070C0"/>
                </a:solidFill>
              </a:rPr>
              <a:t>/assets/i18n/</a:t>
            </a:r>
            <a:r>
              <a:rPr lang="en-IN" sz="1400" dirty="0" err="1">
                <a:solidFill>
                  <a:srgbClr val="0070C0"/>
                </a:solidFill>
              </a:rPr>
              <a:t>template.json</a:t>
            </a:r>
            <a:r>
              <a:rPr lang="en-IN" sz="1400" dirty="0">
                <a:solidFill>
                  <a:srgbClr val="0070C0"/>
                </a:solidFill>
              </a:rPr>
              <a:t> --key-as-default-value --replace --format json",</a:t>
            </a:r>
          </a:p>
          <a:p>
            <a:r>
              <a:rPr lang="en-IN" sz="1400" dirty="0">
                <a:solidFill>
                  <a:srgbClr val="0070C0"/>
                </a:solidFill>
              </a:rPr>
              <a:t>  "i18n:extract": "</a:t>
            </a:r>
            <a:r>
              <a:rPr lang="en-IN" sz="1400" dirty="0" err="1">
                <a:solidFill>
                  <a:srgbClr val="0070C0"/>
                </a:solidFill>
              </a:rPr>
              <a:t>ngx</a:t>
            </a:r>
            <a:r>
              <a:rPr lang="en-IN" sz="1400" dirty="0">
                <a:solidFill>
                  <a:srgbClr val="0070C0"/>
                </a:solidFill>
              </a:rPr>
              <a:t>-translate-extract --input ./</a:t>
            </a:r>
            <a:r>
              <a:rPr lang="en-IN" sz="1400" dirty="0" err="1">
                <a:solidFill>
                  <a:srgbClr val="0070C0"/>
                </a:solidFill>
              </a:rPr>
              <a:t>src</a:t>
            </a:r>
            <a:r>
              <a:rPr lang="en-IN" sz="1400" dirty="0">
                <a:solidFill>
                  <a:srgbClr val="0070C0"/>
                </a:solidFill>
              </a:rPr>
              <a:t> --output ./</a:t>
            </a:r>
            <a:r>
              <a:rPr lang="en-IN" sz="1400" dirty="0" err="1">
                <a:solidFill>
                  <a:srgbClr val="0070C0"/>
                </a:solidFill>
              </a:rPr>
              <a:t>src</a:t>
            </a:r>
            <a:r>
              <a:rPr lang="en-IN" sz="1400" dirty="0">
                <a:solidFill>
                  <a:srgbClr val="0070C0"/>
                </a:solidFill>
              </a:rPr>
              <a:t>/assets/i18n/{</a:t>
            </a:r>
            <a:r>
              <a:rPr lang="en-IN" sz="1400" dirty="0" err="1">
                <a:solidFill>
                  <a:srgbClr val="0070C0"/>
                </a:solidFill>
              </a:rPr>
              <a:t>en,da,de,fi,nb,nl,sv</a:t>
            </a:r>
            <a:r>
              <a:rPr lang="en-IN" sz="1400" dirty="0">
                <a:solidFill>
                  <a:srgbClr val="0070C0"/>
                </a:solidFill>
              </a:rPr>
              <a:t>}.json --clean --format json"</a:t>
            </a:r>
          </a:p>
          <a:p>
            <a:r>
              <a:rPr lang="en-IN" sz="1400" dirty="0">
                <a:solidFill>
                  <a:srgbClr val="0070C0"/>
                </a:solidFill>
              </a:rPr>
              <a:t>}</a:t>
            </a:r>
            <a:endParaRPr lang="en-US" sz="1400" dirty="0">
              <a:solidFill>
                <a:srgbClr val="0070C0"/>
              </a:solidFill>
            </a:endParaRPr>
          </a:p>
        </p:txBody>
      </p:sp>
      <p:sp>
        <p:nvSpPr>
          <p:cNvPr id="7" name="TextBox 6">
            <a:extLst>
              <a:ext uri="{FF2B5EF4-FFF2-40B4-BE49-F238E27FC236}">
                <a16:creationId xmlns:a16="http://schemas.microsoft.com/office/drawing/2014/main" id="{5612873E-D9CA-5F44-AF0C-A0E55C821BE2}"/>
              </a:ext>
            </a:extLst>
          </p:cNvPr>
          <p:cNvSpPr txBox="1"/>
          <p:nvPr/>
        </p:nvSpPr>
        <p:spPr>
          <a:xfrm>
            <a:off x="1066800" y="5214257"/>
            <a:ext cx="941283" cy="369332"/>
          </a:xfrm>
          <a:prstGeom prst="rect">
            <a:avLst/>
          </a:prstGeom>
          <a:noFill/>
        </p:spPr>
        <p:txBody>
          <a:bodyPr wrap="none" rtlCol="0">
            <a:spAutoFit/>
          </a:bodyPr>
          <a:lstStyle/>
          <a:p>
            <a:r>
              <a:rPr lang="en-US" dirty="0"/>
              <a:t>Usage:</a:t>
            </a:r>
          </a:p>
        </p:txBody>
      </p:sp>
      <p:sp>
        <p:nvSpPr>
          <p:cNvPr id="16" name="TextBox 15">
            <a:extLst>
              <a:ext uri="{FF2B5EF4-FFF2-40B4-BE49-F238E27FC236}">
                <a16:creationId xmlns:a16="http://schemas.microsoft.com/office/drawing/2014/main" id="{FF119641-2F5D-3747-A4E3-1E52E0A6C48E}"/>
              </a:ext>
            </a:extLst>
          </p:cNvPr>
          <p:cNvSpPr txBox="1"/>
          <p:nvPr/>
        </p:nvSpPr>
        <p:spPr>
          <a:xfrm>
            <a:off x="952862" y="5583589"/>
            <a:ext cx="2204450" cy="338554"/>
          </a:xfrm>
          <a:prstGeom prst="rect">
            <a:avLst/>
          </a:prstGeom>
          <a:solidFill>
            <a:schemeClr val="accent3">
              <a:lumMod val="20000"/>
              <a:lumOff val="80000"/>
            </a:schemeClr>
          </a:solidFill>
        </p:spPr>
        <p:txBody>
          <a:bodyPr wrap="none" rtlCol="0">
            <a:spAutoFit/>
          </a:bodyPr>
          <a:lstStyle/>
          <a:p>
            <a:r>
              <a:rPr lang="en-IN" sz="1600" dirty="0" err="1">
                <a:solidFill>
                  <a:srgbClr val="0070C0"/>
                </a:solidFill>
              </a:rPr>
              <a:t>npm</a:t>
            </a:r>
            <a:r>
              <a:rPr lang="en-IN" sz="1600" dirty="0">
                <a:solidFill>
                  <a:srgbClr val="0070C0"/>
                </a:solidFill>
              </a:rPr>
              <a:t> run i18n:extract</a:t>
            </a:r>
            <a:endParaRPr lang="en-US" sz="1600" dirty="0">
              <a:solidFill>
                <a:srgbClr val="0070C0"/>
              </a:solidFill>
            </a:endParaRPr>
          </a:p>
        </p:txBody>
      </p:sp>
    </p:spTree>
    <p:extLst>
      <p:ext uri="{BB962C8B-B14F-4D97-AF65-F5344CB8AC3E}">
        <p14:creationId xmlns:p14="http://schemas.microsoft.com/office/powerpoint/2010/main" val="3018770964"/>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1695</TotalTime>
  <Words>4197</Words>
  <Application>Microsoft Macintosh PowerPoint</Application>
  <PresentationFormat>Widescreen</PresentationFormat>
  <Paragraphs>427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Univers</vt:lpstr>
      <vt:lpstr>Wingdings</vt:lpstr>
      <vt:lpstr>GradientVTI</vt:lpstr>
      <vt:lpstr>ANGULAR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Anumandla Rajashekar Reddy</dc:creator>
  <cp:lastModifiedBy>Anumandla Rajashekar Reddy</cp:lastModifiedBy>
  <cp:revision>86</cp:revision>
  <dcterms:created xsi:type="dcterms:W3CDTF">2020-08-12T02:53:50Z</dcterms:created>
  <dcterms:modified xsi:type="dcterms:W3CDTF">2020-08-27T22:03:22Z</dcterms:modified>
</cp:coreProperties>
</file>