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21"/>
  </p:notesMasterIdLst>
  <p:sldIdLst>
    <p:sldId id="256" r:id="rId2"/>
    <p:sldId id="273" r:id="rId3"/>
    <p:sldId id="272" r:id="rId4"/>
    <p:sldId id="271" r:id="rId5"/>
    <p:sldId id="275" r:id="rId6"/>
    <p:sldId id="284" r:id="rId7"/>
    <p:sldId id="276" r:id="rId8"/>
    <p:sldId id="277" r:id="rId9"/>
    <p:sldId id="280" r:id="rId10"/>
    <p:sldId id="281" r:id="rId11"/>
    <p:sldId id="285" r:id="rId12"/>
    <p:sldId id="286" r:id="rId13"/>
    <p:sldId id="289" r:id="rId14"/>
    <p:sldId id="291" r:id="rId15"/>
    <p:sldId id="288" r:id="rId16"/>
    <p:sldId id="287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/>
    <p:restoredTop sz="94896"/>
  </p:normalViewPr>
  <p:slideViewPr>
    <p:cSldViewPr snapToGrid="0" snapToObjects="1">
      <p:cViewPr varScale="1">
        <p:scale>
          <a:sx n="144" d="100"/>
          <a:sy n="144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221C7-89E2-48E4-AAD1-D585C0188F1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05E63D-0366-4D9E-B1E6-D3062BCA9220}">
      <dgm:prSet/>
      <dgm:spPr/>
      <dgm:t>
        <a:bodyPr/>
        <a:lstStyle/>
        <a:p>
          <a:r>
            <a:rPr lang="en-IN" dirty="0"/>
            <a:t>File </a:t>
          </a:r>
          <a:r>
            <a:rPr lang="en-IN" b="1" dirty="0" err="1"/>
            <a:t>app.module.ts</a:t>
          </a:r>
          <a:r>
            <a:rPr lang="en-IN" b="1" dirty="0"/>
            <a:t> </a:t>
          </a:r>
          <a:r>
            <a:rPr lang="en-IN" dirty="0"/>
            <a:t>contains configuration of the application. </a:t>
          </a:r>
          <a:endParaRPr lang="en-US" dirty="0"/>
        </a:p>
      </dgm:t>
    </dgm:pt>
    <dgm:pt modelId="{FBB202B5-1E29-4E61-900E-F50DFC92B620}" type="parTrans" cxnId="{6605B147-3F22-4727-9737-E602937F32B5}">
      <dgm:prSet/>
      <dgm:spPr/>
      <dgm:t>
        <a:bodyPr/>
        <a:lstStyle/>
        <a:p>
          <a:endParaRPr lang="en-US"/>
        </a:p>
      </dgm:t>
    </dgm:pt>
    <dgm:pt modelId="{756DFB9D-A313-4FDB-A2A2-E63039C3F2F7}" type="sibTrans" cxnId="{6605B147-3F22-4727-9737-E602937F32B5}">
      <dgm:prSet/>
      <dgm:spPr/>
      <dgm:t>
        <a:bodyPr/>
        <a:lstStyle/>
        <a:p>
          <a:endParaRPr lang="en-US"/>
        </a:p>
      </dgm:t>
    </dgm:pt>
    <dgm:pt modelId="{15F5850C-84FF-41EA-8039-9A508A6A56EC}">
      <dgm:prSet/>
      <dgm:spPr/>
      <dgm:t>
        <a:bodyPr/>
        <a:lstStyle/>
        <a:p>
          <a:r>
            <a:rPr lang="en-IN" dirty="0"/>
            <a:t>File </a:t>
          </a:r>
          <a:r>
            <a:rPr lang="en-IN" b="1" dirty="0"/>
            <a:t>app-</a:t>
          </a:r>
          <a:r>
            <a:rPr lang="en-IN" b="1" dirty="0" err="1"/>
            <a:t>routing.module.ts</a:t>
          </a:r>
          <a:r>
            <a:rPr lang="en-IN" dirty="0"/>
            <a:t> contains </a:t>
          </a:r>
          <a:r>
            <a:rPr lang="en-IN" dirty="0" err="1"/>
            <a:t>url</a:t>
          </a:r>
          <a:r>
            <a:rPr lang="en-IN" dirty="0"/>
            <a:t> mapping of components. Components are accessed by their mapped </a:t>
          </a:r>
          <a:r>
            <a:rPr lang="en-IN" dirty="0" err="1"/>
            <a:t>urls</a:t>
          </a:r>
          <a:r>
            <a:rPr lang="en-IN" dirty="0"/>
            <a:t>. </a:t>
          </a:r>
          <a:endParaRPr lang="en-US" dirty="0"/>
        </a:p>
      </dgm:t>
    </dgm:pt>
    <dgm:pt modelId="{D9ECB53D-33D4-4E14-9C59-FC4CC9FA716A}" type="parTrans" cxnId="{EF88FB30-9D5C-4CB7-BE0D-29B9AA1B893D}">
      <dgm:prSet/>
      <dgm:spPr/>
      <dgm:t>
        <a:bodyPr/>
        <a:lstStyle/>
        <a:p>
          <a:endParaRPr lang="en-US"/>
        </a:p>
      </dgm:t>
    </dgm:pt>
    <dgm:pt modelId="{4AB20EB6-F42E-4D1A-8CCF-E9823A41FA41}" type="sibTrans" cxnId="{EF88FB30-9D5C-4CB7-BE0D-29B9AA1B893D}">
      <dgm:prSet/>
      <dgm:spPr/>
      <dgm:t>
        <a:bodyPr/>
        <a:lstStyle/>
        <a:p>
          <a:endParaRPr lang="en-US"/>
        </a:p>
      </dgm:t>
    </dgm:pt>
    <dgm:pt modelId="{C2B51CEC-27CC-4658-B37D-D095BFF9EB60}">
      <dgm:prSet/>
      <dgm:spPr/>
      <dgm:t>
        <a:bodyPr/>
        <a:lstStyle/>
        <a:p>
          <a:r>
            <a:rPr lang="en-IN" dirty="0"/>
            <a:t>File </a:t>
          </a:r>
          <a:r>
            <a:rPr lang="en-IN" b="1" dirty="0" err="1"/>
            <a:t>app.component.ts</a:t>
          </a:r>
          <a:r>
            <a:rPr lang="en-IN" b="1" dirty="0"/>
            <a:t> </a:t>
          </a:r>
          <a:r>
            <a:rPr lang="en-IN" dirty="0"/>
            <a:t>contains definition of Root- Component </a:t>
          </a:r>
          <a:endParaRPr lang="en-US" dirty="0"/>
        </a:p>
      </dgm:t>
    </dgm:pt>
    <dgm:pt modelId="{35C1BC96-8FD5-4C68-99E2-EC3299B5170D}" type="parTrans" cxnId="{A2C3E3EF-0788-40BE-B5EC-90CB0145BEBC}">
      <dgm:prSet/>
      <dgm:spPr/>
      <dgm:t>
        <a:bodyPr/>
        <a:lstStyle/>
        <a:p>
          <a:endParaRPr lang="en-US"/>
        </a:p>
      </dgm:t>
    </dgm:pt>
    <dgm:pt modelId="{041951B3-F643-4C22-BE34-C51A2A6134CA}" type="sibTrans" cxnId="{A2C3E3EF-0788-40BE-B5EC-90CB0145BEBC}">
      <dgm:prSet/>
      <dgm:spPr/>
      <dgm:t>
        <a:bodyPr/>
        <a:lstStyle/>
        <a:p>
          <a:endParaRPr lang="en-US"/>
        </a:p>
      </dgm:t>
    </dgm:pt>
    <dgm:pt modelId="{92F17EE1-6830-44F0-AA3E-A9B8424CE20C}">
      <dgm:prSet/>
      <dgm:spPr/>
      <dgm:t>
        <a:bodyPr/>
        <a:lstStyle/>
        <a:p>
          <a:r>
            <a:rPr lang="en-IN" dirty="0"/>
            <a:t>File </a:t>
          </a:r>
          <a:r>
            <a:rPr lang="en-IN" b="1" dirty="0" err="1"/>
            <a:t>index.html</a:t>
          </a:r>
          <a:r>
            <a:rPr lang="en-IN" b="1" dirty="0"/>
            <a:t> </a:t>
          </a:r>
          <a:r>
            <a:rPr lang="en-IN" dirty="0"/>
            <a:t>is first page of application. It bootstraps root component. </a:t>
          </a:r>
          <a:endParaRPr lang="en-US" dirty="0"/>
        </a:p>
      </dgm:t>
    </dgm:pt>
    <dgm:pt modelId="{7B299AC8-2DD5-474E-AAD6-686681F25075}" type="parTrans" cxnId="{3AF1C915-2937-4600-90EF-5E9CE9FD3211}">
      <dgm:prSet/>
      <dgm:spPr/>
      <dgm:t>
        <a:bodyPr/>
        <a:lstStyle/>
        <a:p>
          <a:endParaRPr lang="en-US"/>
        </a:p>
      </dgm:t>
    </dgm:pt>
    <dgm:pt modelId="{52B6A981-39BE-48A1-9EA3-5219B2BA2699}" type="sibTrans" cxnId="{3AF1C915-2937-4600-90EF-5E9CE9FD3211}">
      <dgm:prSet/>
      <dgm:spPr/>
      <dgm:t>
        <a:bodyPr/>
        <a:lstStyle/>
        <a:p>
          <a:endParaRPr lang="en-US"/>
        </a:p>
      </dgm:t>
    </dgm:pt>
    <dgm:pt modelId="{8C51F6CF-C3D5-4921-9BD3-E2AE09BB595B}">
      <dgm:prSet/>
      <dgm:spPr/>
      <dgm:t>
        <a:bodyPr/>
        <a:lstStyle/>
        <a:p>
          <a:r>
            <a:rPr lang="en-IN" dirty="0"/>
            <a:t>For new UI screens new components are created called sub components</a:t>
          </a:r>
          <a:endParaRPr lang="en-US" dirty="0"/>
        </a:p>
      </dgm:t>
    </dgm:pt>
    <dgm:pt modelId="{189E3320-876D-41C5-A184-72F9EACDB8C6}" type="parTrans" cxnId="{379540BF-1960-4ECD-856E-85BD8EDB3FC5}">
      <dgm:prSet/>
      <dgm:spPr/>
      <dgm:t>
        <a:bodyPr/>
        <a:lstStyle/>
        <a:p>
          <a:endParaRPr lang="en-US"/>
        </a:p>
      </dgm:t>
    </dgm:pt>
    <dgm:pt modelId="{C7BA209F-487A-4277-8B2C-55271FDA4D15}" type="sibTrans" cxnId="{379540BF-1960-4ECD-856E-85BD8EDB3FC5}">
      <dgm:prSet/>
      <dgm:spPr/>
      <dgm:t>
        <a:bodyPr/>
        <a:lstStyle/>
        <a:p>
          <a:endParaRPr lang="en-US"/>
        </a:p>
      </dgm:t>
    </dgm:pt>
    <dgm:pt modelId="{3C6FA561-5DAF-2A42-9C20-C406F11C9D80}">
      <dgm:prSet/>
      <dgm:spPr/>
      <dgm:t>
        <a:bodyPr/>
        <a:lstStyle/>
        <a:p>
          <a:r>
            <a:rPr lang="en-IN" dirty="0"/>
            <a:t>File </a:t>
          </a:r>
          <a:r>
            <a:rPr lang="en-IN" b="1" dirty="0" err="1"/>
            <a:t>main.ts</a:t>
          </a:r>
          <a:r>
            <a:rPr lang="en-IN" b="1" dirty="0"/>
            <a:t> </a:t>
          </a:r>
          <a:r>
            <a:rPr lang="en-IN" dirty="0"/>
            <a:t>from where we start our project. </a:t>
          </a:r>
          <a:endParaRPr lang="en-GB" dirty="0"/>
        </a:p>
      </dgm:t>
    </dgm:pt>
    <dgm:pt modelId="{6F9AD9BC-614A-A146-81DD-8965FB151566}" type="parTrans" cxnId="{387C53D8-9CCC-2F4A-8D5B-883C332603F8}">
      <dgm:prSet/>
      <dgm:spPr/>
      <dgm:t>
        <a:bodyPr/>
        <a:lstStyle/>
        <a:p>
          <a:endParaRPr lang="en-GB"/>
        </a:p>
      </dgm:t>
    </dgm:pt>
    <dgm:pt modelId="{6043648C-DC9F-6844-BE09-D2A470F87E18}" type="sibTrans" cxnId="{387C53D8-9CCC-2F4A-8D5B-883C332603F8}">
      <dgm:prSet/>
      <dgm:spPr/>
      <dgm:t>
        <a:bodyPr/>
        <a:lstStyle/>
        <a:p>
          <a:endParaRPr lang="en-GB"/>
        </a:p>
      </dgm:t>
    </dgm:pt>
    <dgm:pt modelId="{22C94829-D9FD-3643-981F-0EE005B5BD8A}" type="pres">
      <dgm:prSet presAssocID="{317221C7-89E2-48E4-AAD1-D585C0188F13}" presName="vert0" presStyleCnt="0">
        <dgm:presLayoutVars>
          <dgm:dir/>
          <dgm:animOne val="branch"/>
          <dgm:animLvl val="lvl"/>
        </dgm:presLayoutVars>
      </dgm:prSet>
      <dgm:spPr/>
    </dgm:pt>
    <dgm:pt modelId="{6C8545D9-982D-B447-9B69-242EF637D319}" type="pres">
      <dgm:prSet presAssocID="{3C6FA561-5DAF-2A42-9C20-C406F11C9D80}" presName="thickLine" presStyleLbl="alignNode1" presStyleIdx="0" presStyleCnt="6"/>
      <dgm:spPr/>
    </dgm:pt>
    <dgm:pt modelId="{B2B427FF-8272-0340-B2C6-18C147316D3E}" type="pres">
      <dgm:prSet presAssocID="{3C6FA561-5DAF-2A42-9C20-C406F11C9D80}" presName="horz1" presStyleCnt="0"/>
      <dgm:spPr/>
    </dgm:pt>
    <dgm:pt modelId="{41ED9596-E2A5-504A-8E5D-FB37BDC6DB02}" type="pres">
      <dgm:prSet presAssocID="{3C6FA561-5DAF-2A42-9C20-C406F11C9D80}" presName="tx1" presStyleLbl="revTx" presStyleIdx="0" presStyleCnt="6"/>
      <dgm:spPr/>
    </dgm:pt>
    <dgm:pt modelId="{A93B4D1F-444C-3948-A598-3817DE4D0C42}" type="pres">
      <dgm:prSet presAssocID="{3C6FA561-5DAF-2A42-9C20-C406F11C9D80}" presName="vert1" presStyleCnt="0"/>
      <dgm:spPr/>
    </dgm:pt>
    <dgm:pt modelId="{C4DB7F15-BBCE-1A48-BF5A-494F02581638}" type="pres">
      <dgm:prSet presAssocID="{A205E63D-0366-4D9E-B1E6-D3062BCA9220}" presName="thickLine" presStyleLbl="alignNode1" presStyleIdx="1" presStyleCnt="6"/>
      <dgm:spPr/>
    </dgm:pt>
    <dgm:pt modelId="{564FCB0E-C93A-7648-B087-05A302D5D9F5}" type="pres">
      <dgm:prSet presAssocID="{A205E63D-0366-4D9E-B1E6-D3062BCA9220}" presName="horz1" presStyleCnt="0"/>
      <dgm:spPr/>
    </dgm:pt>
    <dgm:pt modelId="{C5926F9B-85C9-2844-8AB1-94AFBD59721A}" type="pres">
      <dgm:prSet presAssocID="{A205E63D-0366-4D9E-B1E6-D3062BCA9220}" presName="tx1" presStyleLbl="revTx" presStyleIdx="1" presStyleCnt="6"/>
      <dgm:spPr/>
    </dgm:pt>
    <dgm:pt modelId="{090F020A-C398-B34B-AD4E-ECF41536965B}" type="pres">
      <dgm:prSet presAssocID="{A205E63D-0366-4D9E-B1E6-D3062BCA9220}" presName="vert1" presStyleCnt="0"/>
      <dgm:spPr/>
    </dgm:pt>
    <dgm:pt modelId="{C9FA5F5E-A4E4-9B4F-806A-027E582D9E13}" type="pres">
      <dgm:prSet presAssocID="{15F5850C-84FF-41EA-8039-9A508A6A56EC}" presName="thickLine" presStyleLbl="alignNode1" presStyleIdx="2" presStyleCnt="6"/>
      <dgm:spPr/>
    </dgm:pt>
    <dgm:pt modelId="{8DFC8243-E37B-0C40-AF08-77D1C81AE453}" type="pres">
      <dgm:prSet presAssocID="{15F5850C-84FF-41EA-8039-9A508A6A56EC}" presName="horz1" presStyleCnt="0"/>
      <dgm:spPr/>
    </dgm:pt>
    <dgm:pt modelId="{58784EAA-5FDC-9044-A2A9-DEACFD229C35}" type="pres">
      <dgm:prSet presAssocID="{15F5850C-84FF-41EA-8039-9A508A6A56EC}" presName="tx1" presStyleLbl="revTx" presStyleIdx="2" presStyleCnt="6"/>
      <dgm:spPr/>
    </dgm:pt>
    <dgm:pt modelId="{03A18371-18BB-E347-AE70-BEC31240C3F2}" type="pres">
      <dgm:prSet presAssocID="{15F5850C-84FF-41EA-8039-9A508A6A56EC}" presName="vert1" presStyleCnt="0"/>
      <dgm:spPr/>
    </dgm:pt>
    <dgm:pt modelId="{8612611C-E13C-1D4E-B262-A853F9D6FD2B}" type="pres">
      <dgm:prSet presAssocID="{C2B51CEC-27CC-4658-B37D-D095BFF9EB60}" presName="thickLine" presStyleLbl="alignNode1" presStyleIdx="3" presStyleCnt="6"/>
      <dgm:spPr/>
    </dgm:pt>
    <dgm:pt modelId="{6962EC21-23D9-904B-A3CA-A896AAE57B3F}" type="pres">
      <dgm:prSet presAssocID="{C2B51CEC-27CC-4658-B37D-D095BFF9EB60}" presName="horz1" presStyleCnt="0"/>
      <dgm:spPr/>
    </dgm:pt>
    <dgm:pt modelId="{130C687A-AFA3-444D-BCFD-49167556B749}" type="pres">
      <dgm:prSet presAssocID="{C2B51CEC-27CC-4658-B37D-D095BFF9EB60}" presName="tx1" presStyleLbl="revTx" presStyleIdx="3" presStyleCnt="6"/>
      <dgm:spPr/>
    </dgm:pt>
    <dgm:pt modelId="{A0E2C8A9-66BC-8C4F-A8AC-0C1679E6E14E}" type="pres">
      <dgm:prSet presAssocID="{C2B51CEC-27CC-4658-B37D-D095BFF9EB60}" presName="vert1" presStyleCnt="0"/>
      <dgm:spPr/>
    </dgm:pt>
    <dgm:pt modelId="{E2508485-A61F-1444-BCBC-331B58295EB5}" type="pres">
      <dgm:prSet presAssocID="{92F17EE1-6830-44F0-AA3E-A9B8424CE20C}" presName="thickLine" presStyleLbl="alignNode1" presStyleIdx="4" presStyleCnt="6"/>
      <dgm:spPr/>
    </dgm:pt>
    <dgm:pt modelId="{5E8BC5C8-94BB-D047-BE8A-C83666808931}" type="pres">
      <dgm:prSet presAssocID="{92F17EE1-6830-44F0-AA3E-A9B8424CE20C}" presName="horz1" presStyleCnt="0"/>
      <dgm:spPr/>
    </dgm:pt>
    <dgm:pt modelId="{5F67A18F-6EA5-434E-893C-266F06222D2B}" type="pres">
      <dgm:prSet presAssocID="{92F17EE1-6830-44F0-AA3E-A9B8424CE20C}" presName="tx1" presStyleLbl="revTx" presStyleIdx="4" presStyleCnt="6"/>
      <dgm:spPr/>
    </dgm:pt>
    <dgm:pt modelId="{383F19C6-69C0-5246-A2F4-3F3549F15DDA}" type="pres">
      <dgm:prSet presAssocID="{92F17EE1-6830-44F0-AA3E-A9B8424CE20C}" presName="vert1" presStyleCnt="0"/>
      <dgm:spPr/>
    </dgm:pt>
    <dgm:pt modelId="{17FE513A-4B00-314A-921C-00225412D441}" type="pres">
      <dgm:prSet presAssocID="{8C51F6CF-C3D5-4921-9BD3-E2AE09BB595B}" presName="thickLine" presStyleLbl="alignNode1" presStyleIdx="5" presStyleCnt="6"/>
      <dgm:spPr/>
    </dgm:pt>
    <dgm:pt modelId="{1AFDA039-D3CD-3945-A2EA-8CBF2CA308E5}" type="pres">
      <dgm:prSet presAssocID="{8C51F6CF-C3D5-4921-9BD3-E2AE09BB595B}" presName="horz1" presStyleCnt="0"/>
      <dgm:spPr/>
    </dgm:pt>
    <dgm:pt modelId="{D8182F3D-3268-AC42-8C58-71DB13CEB907}" type="pres">
      <dgm:prSet presAssocID="{8C51F6CF-C3D5-4921-9BD3-E2AE09BB595B}" presName="tx1" presStyleLbl="revTx" presStyleIdx="5" presStyleCnt="6"/>
      <dgm:spPr/>
    </dgm:pt>
    <dgm:pt modelId="{4CC79A7B-87D4-904E-8A38-A0F36146B8A6}" type="pres">
      <dgm:prSet presAssocID="{8C51F6CF-C3D5-4921-9BD3-E2AE09BB595B}" presName="vert1" presStyleCnt="0"/>
      <dgm:spPr/>
    </dgm:pt>
  </dgm:ptLst>
  <dgm:cxnLst>
    <dgm:cxn modelId="{3AF1C915-2937-4600-90EF-5E9CE9FD3211}" srcId="{317221C7-89E2-48E4-AAD1-D585C0188F13}" destId="{92F17EE1-6830-44F0-AA3E-A9B8424CE20C}" srcOrd="4" destOrd="0" parTransId="{7B299AC8-2DD5-474E-AAD6-686681F25075}" sibTransId="{52B6A981-39BE-48A1-9EA3-5219B2BA2699}"/>
    <dgm:cxn modelId="{9D1A2E17-8B97-9347-816B-D31ED5840BCD}" type="presOf" srcId="{3C6FA561-5DAF-2A42-9C20-C406F11C9D80}" destId="{41ED9596-E2A5-504A-8E5D-FB37BDC6DB02}" srcOrd="0" destOrd="0" presId="urn:microsoft.com/office/officeart/2008/layout/LinedList"/>
    <dgm:cxn modelId="{A17F982B-3F06-4B4A-90C3-6A9FB13F6E36}" type="presOf" srcId="{C2B51CEC-27CC-4658-B37D-D095BFF9EB60}" destId="{130C687A-AFA3-444D-BCFD-49167556B749}" srcOrd="0" destOrd="0" presId="urn:microsoft.com/office/officeart/2008/layout/LinedList"/>
    <dgm:cxn modelId="{EF88FB30-9D5C-4CB7-BE0D-29B9AA1B893D}" srcId="{317221C7-89E2-48E4-AAD1-D585C0188F13}" destId="{15F5850C-84FF-41EA-8039-9A508A6A56EC}" srcOrd="2" destOrd="0" parTransId="{D9ECB53D-33D4-4E14-9C59-FC4CC9FA716A}" sibTransId="{4AB20EB6-F42E-4D1A-8CCF-E9823A41FA41}"/>
    <dgm:cxn modelId="{6605B147-3F22-4727-9737-E602937F32B5}" srcId="{317221C7-89E2-48E4-AAD1-D585C0188F13}" destId="{A205E63D-0366-4D9E-B1E6-D3062BCA9220}" srcOrd="1" destOrd="0" parTransId="{FBB202B5-1E29-4E61-900E-F50DFC92B620}" sibTransId="{756DFB9D-A313-4FDB-A2A2-E63039C3F2F7}"/>
    <dgm:cxn modelId="{2570598E-5AD4-CC4B-81DF-48741ADA91C8}" type="presOf" srcId="{92F17EE1-6830-44F0-AA3E-A9B8424CE20C}" destId="{5F67A18F-6EA5-434E-893C-266F06222D2B}" srcOrd="0" destOrd="0" presId="urn:microsoft.com/office/officeart/2008/layout/LinedList"/>
    <dgm:cxn modelId="{35C38396-F085-AE4F-A5EF-C93B1CA8A74B}" type="presOf" srcId="{15F5850C-84FF-41EA-8039-9A508A6A56EC}" destId="{58784EAA-5FDC-9044-A2A9-DEACFD229C35}" srcOrd="0" destOrd="0" presId="urn:microsoft.com/office/officeart/2008/layout/LinedList"/>
    <dgm:cxn modelId="{379540BF-1960-4ECD-856E-85BD8EDB3FC5}" srcId="{317221C7-89E2-48E4-AAD1-D585C0188F13}" destId="{8C51F6CF-C3D5-4921-9BD3-E2AE09BB595B}" srcOrd="5" destOrd="0" parTransId="{189E3320-876D-41C5-A184-72F9EACDB8C6}" sibTransId="{C7BA209F-487A-4277-8B2C-55271FDA4D15}"/>
    <dgm:cxn modelId="{387C53D8-9CCC-2F4A-8D5B-883C332603F8}" srcId="{317221C7-89E2-48E4-AAD1-D585C0188F13}" destId="{3C6FA561-5DAF-2A42-9C20-C406F11C9D80}" srcOrd="0" destOrd="0" parTransId="{6F9AD9BC-614A-A146-81DD-8965FB151566}" sibTransId="{6043648C-DC9F-6844-BE09-D2A470F87E18}"/>
    <dgm:cxn modelId="{2D971ADB-C331-1948-A39D-8101710132A4}" type="presOf" srcId="{8C51F6CF-C3D5-4921-9BD3-E2AE09BB595B}" destId="{D8182F3D-3268-AC42-8C58-71DB13CEB907}" srcOrd="0" destOrd="0" presId="urn:microsoft.com/office/officeart/2008/layout/LinedList"/>
    <dgm:cxn modelId="{DE79FCDF-3EBB-DE41-B4B3-0C329D51585D}" type="presOf" srcId="{A205E63D-0366-4D9E-B1E6-D3062BCA9220}" destId="{C5926F9B-85C9-2844-8AB1-94AFBD59721A}" srcOrd="0" destOrd="0" presId="urn:microsoft.com/office/officeart/2008/layout/LinedList"/>
    <dgm:cxn modelId="{A2C3E3EF-0788-40BE-B5EC-90CB0145BEBC}" srcId="{317221C7-89E2-48E4-AAD1-D585C0188F13}" destId="{C2B51CEC-27CC-4658-B37D-D095BFF9EB60}" srcOrd="3" destOrd="0" parTransId="{35C1BC96-8FD5-4C68-99E2-EC3299B5170D}" sibTransId="{041951B3-F643-4C22-BE34-C51A2A6134CA}"/>
    <dgm:cxn modelId="{A07CC3F0-7DAC-9B4E-949C-956C4905DB2C}" type="presOf" srcId="{317221C7-89E2-48E4-AAD1-D585C0188F13}" destId="{22C94829-D9FD-3643-981F-0EE005B5BD8A}" srcOrd="0" destOrd="0" presId="urn:microsoft.com/office/officeart/2008/layout/LinedList"/>
    <dgm:cxn modelId="{A1D53DEF-A508-5B4D-8972-5DB297724C41}" type="presParOf" srcId="{22C94829-D9FD-3643-981F-0EE005B5BD8A}" destId="{6C8545D9-982D-B447-9B69-242EF637D319}" srcOrd="0" destOrd="0" presId="urn:microsoft.com/office/officeart/2008/layout/LinedList"/>
    <dgm:cxn modelId="{8F9CC68C-A6A7-984B-8E0F-404B676FCBEB}" type="presParOf" srcId="{22C94829-D9FD-3643-981F-0EE005B5BD8A}" destId="{B2B427FF-8272-0340-B2C6-18C147316D3E}" srcOrd="1" destOrd="0" presId="urn:microsoft.com/office/officeart/2008/layout/LinedList"/>
    <dgm:cxn modelId="{5A3BCFC1-FDCF-EA41-95F5-A6AEB71B59FE}" type="presParOf" srcId="{B2B427FF-8272-0340-B2C6-18C147316D3E}" destId="{41ED9596-E2A5-504A-8E5D-FB37BDC6DB02}" srcOrd="0" destOrd="0" presId="urn:microsoft.com/office/officeart/2008/layout/LinedList"/>
    <dgm:cxn modelId="{6B3CAD59-F0D6-7B47-AA03-D7CAD72B4105}" type="presParOf" srcId="{B2B427FF-8272-0340-B2C6-18C147316D3E}" destId="{A93B4D1F-444C-3948-A598-3817DE4D0C42}" srcOrd="1" destOrd="0" presId="urn:microsoft.com/office/officeart/2008/layout/LinedList"/>
    <dgm:cxn modelId="{7442047A-DD15-EB4B-BCF6-616705009988}" type="presParOf" srcId="{22C94829-D9FD-3643-981F-0EE005B5BD8A}" destId="{C4DB7F15-BBCE-1A48-BF5A-494F02581638}" srcOrd="2" destOrd="0" presId="urn:microsoft.com/office/officeart/2008/layout/LinedList"/>
    <dgm:cxn modelId="{C116398A-C881-BE4C-ACEF-19F43354E008}" type="presParOf" srcId="{22C94829-D9FD-3643-981F-0EE005B5BD8A}" destId="{564FCB0E-C93A-7648-B087-05A302D5D9F5}" srcOrd="3" destOrd="0" presId="urn:microsoft.com/office/officeart/2008/layout/LinedList"/>
    <dgm:cxn modelId="{7BA4E38C-4B90-964C-A830-1ABF4504E82A}" type="presParOf" srcId="{564FCB0E-C93A-7648-B087-05A302D5D9F5}" destId="{C5926F9B-85C9-2844-8AB1-94AFBD59721A}" srcOrd="0" destOrd="0" presId="urn:microsoft.com/office/officeart/2008/layout/LinedList"/>
    <dgm:cxn modelId="{3396C65E-C414-6F42-AA3A-3E70CB93D9CC}" type="presParOf" srcId="{564FCB0E-C93A-7648-B087-05A302D5D9F5}" destId="{090F020A-C398-B34B-AD4E-ECF41536965B}" srcOrd="1" destOrd="0" presId="urn:microsoft.com/office/officeart/2008/layout/LinedList"/>
    <dgm:cxn modelId="{E0882DC5-B21A-F649-99F8-3D1ED8341DCE}" type="presParOf" srcId="{22C94829-D9FD-3643-981F-0EE005B5BD8A}" destId="{C9FA5F5E-A4E4-9B4F-806A-027E582D9E13}" srcOrd="4" destOrd="0" presId="urn:microsoft.com/office/officeart/2008/layout/LinedList"/>
    <dgm:cxn modelId="{070031D6-C160-0A40-8137-36A6321E2324}" type="presParOf" srcId="{22C94829-D9FD-3643-981F-0EE005B5BD8A}" destId="{8DFC8243-E37B-0C40-AF08-77D1C81AE453}" srcOrd="5" destOrd="0" presId="urn:microsoft.com/office/officeart/2008/layout/LinedList"/>
    <dgm:cxn modelId="{41437F46-DF9D-4344-A7B6-CF203E8C79D7}" type="presParOf" srcId="{8DFC8243-E37B-0C40-AF08-77D1C81AE453}" destId="{58784EAA-5FDC-9044-A2A9-DEACFD229C35}" srcOrd="0" destOrd="0" presId="urn:microsoft.com/office/officeart/2008/layout/LinedList"/>
    <dgm:cxn modelId="{D6D576CB-EFF4-0146-BF84-7AF554AD32CD}" type="presParOf" srcId="{8DFC8243-E37B-0C40-AF08-77D1C81AE453}" destId="{03A18371-18BB-E347-AE70-BEC31240C3F2}" srcOrd="1" destOrd="0" presId="urn:microsoft.com/office/officeart/2008/layout/LinedList"/>
    <dgm:cxn modelId="{C91A35D3-3357-FF4F-B8CB-5ABA085D03DB}" type="presParOf" srcId="{22C94829-D9FD-3643-981F-0EE005B5BD8A}" destId="{8612611C-E13C-1D4E-B262-A853F9D6FD2B}" srcOrd="6" destOrd="0" presId="urn:microsoft.com/office/officeart/2008/layout/LinedList"/>
    <dgm:cxn modelId="{C17C1FF9-E520-2E44-A5AB-F24FE91B0FBD}" type="presParOf" srcId="{22C94829-D9FD-3643-981F-0EE005B5BD8A}" destId="{6962EC21-23D9-904B-A3CA-A896AAE57B3F}" srcOrd="7" destOrd="0" presId="urn:microsoft.com/office/officeart/2008/layout/LinedList"/>
    <dgm:cxn modelId="{8FA02F8E-7F58-B740-A261-26DBE6C94227}" type="presParOf" srcId="{6962EC21-23D9-904B-A3CA-A896AAE57B3F}" destId="{130C687A-AFA3-444D-BCFD-49167556B749}" srcOrd="0" destOrd="0" presId="urn:microsoft.com/office/officeart/2008/layout/LinedList"/>
    <dgm:cxn modelId="{06215AF3-F30B-6C41-B274-5983DB89BD16}" type="presParOf" srcId="{6962EC21-23D9-904B-A3CA-A896AAE57B3F}" destId="{A0E2C8A9-66BC-8C4F-A8AC-0C1679E6E14E}" srcOrd="1" destOrd="0" presId="urn:microsoft.com/office/officeart/2008/layout/LinedList"/>
    <dgm:cxn modelId="{69D7558F-76CE-3E44-99FA-B4E09FB8590D}" type="presParOf" srcId="{22C94829-D9FD-3643-981F-0EE005B5BD8A}" destId="{E2508485-A61F-1444-BCBC-331B58295EB5}" srcOrd="8" destOrd="0" presId="urn:microsoft.com/office/officeart/2008/layout/LinedList"/>
    <dgm:cxn modelId="{D66FB81D-1CFC-8D48-98F7-5C89EF81B6E1}" type="presParOf" srcId="{22C94829-D9FD-3643-981F-0EE005B5BD8A}" destId="{5E8BC5C8-94BB-D047-BE8A-C83666808931}" srcOrd="9" destOrd="0" presId="urn:microsoft.com/office/officeart/2008/layout/LinedList"/>
    <dgm:cxn modelId="{205C3A22-A7DF-4049-B277-E36882EBB5F0}" type="presParOf" srcId="{5E8BC5C8-94BB-D047-BE8A-C83666808931}" destId="{5F67A18F-6EA5-434E-893C-266F06222D2B}" srcOrd="0" destOrd="0" presId="urn:microsoft.com/office/officeart/2008/layout/LinedList"/>
    <dgm:cxn modelId="{7154B78C-7F9C-574E-A4C3-A9B24FF38E49}" type="presParOf" srcId="{5E8BC5C8-94BB-D047-BE8A-C83666808931}" destId="{383F19C6-69C0-5246-A2F4-3F3549F15DDA}" srcOrd="1" destOrd="0" presId="urn:microsoft.com/office/officeart/2008/layout/LinedList"/>
    <dgm:cxn modelId="{0B259651-8FC2-2949-91AE-94BFE0DF9157}" type="presParOf" srcId="{22C94829-D9FD-3643-981F-0EE005B5BD8A}" destId="{17FE513A-4B00-314A-921C-00225412D441}" srcOrd="10" destOrd="0" presId="urn:microsoft.com/office/officeart/2008/layout/LinedList"/>
    <dgm:cxn modelId="{DF8FA7FC-3048-8240-BA1D-3DDEF8EB9ADE}" type="presParOf" srcId="{22C94829-D9FD-3643-981F-0EE005B5BD8A}" destId="{1AFDA039-D3CD-3945-A2EA-8CBF2CA308E5}" srcOrd="11" destOrd="0" presId="urn:microsoft.com/office/officeart/2008/layout/LinedList"/>
    <dgm:cxn modelId="{1266D6E7-7B04-364D-B895-3A02B730B73C}" type="presParOf" srcId="{1AFDA039-D3CD-3945-A2EA-8CBF2CA308E5}" destId="{D8182F3D-3268-AC42-8C58-71DB13CEB907}" srcOrd="0" destOrd="0" presId="urn:microsoft.com/office/officeart/2008/layout/LinedList"/>
    <dgm:cxn modelId="{5F55CA1B-99F8-164E-AC3F-D6C223165728}" type="presParOf" srcId="{1AFDA039-D3CD-3945-A2EA-8CBF2CA308E5}" destId="{4CC79A7B-87D4-904E-8A38-A0F36146B8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545D9-982D-B447-9B69-242EF637D319}">
      <dsp:nvSpPr>
        <dsp:cNvPr id="0" name=""/>
        <dsp:cNvSpPr/>
      </dsp:nvSpPr>
      <dsp:spPr>
        <a:xfrm>
          <a:off x="0" y="2729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D9596-E2A5-504A-8E5D-FB37BDC6DB02}">
      <dsp:nvSpPr>
        <dsp:cNvPr id="0" name=""/>
        <dsp:cNvSpPr/>
      </dsp:nvSpPr>
      <dsp:spPr>
        <a:xfrm>
          <a:off x="0" y="2729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File </a:t>
          </a:r>
          <a:r>
            <a:rPr lang="en-IN" sz="1800" b="1" kern="1200" dirty="0" err="1"/>
            <a:t>main.ts</a:t>
          </a:r>
          <a:r>
            <a:rPr lang="en-IN" sz="1800" b="1" kern="1200" dirty="0"/>
            <a:t> </a:t>
          </a:r>
          <a:r>
            <a:rPr lang="en-IN" sz="1800" kern="1200" dirty="0"/>
            <a:t>from where we start our project. </a:t>
          </a:r>
          <a:endParaRPr lang="en-GB" sz="1800" kern="1200" dirty="0"/>
        </a:p>
      </dsp:txBody>
      <dsp:txXfrm>
        <a:off x="0" y="2729"/>
        <a:ext cx="6245265" cy="930648"/>
      </dsp:txXfrm>
    </dsp:sp>
    <dsp:sp modelId="{C4DB7F15-BBCE-1A48-BF5A-494F02581638}">
      <dsp:nvSpPr>
        <dsp:cNvPr id="0" name=""/>
        <dsp:cNvSpPr/>
      </dsp:nvSpPr>
      <dsp:spPr>
        <a:xfrm>
          <a:off x="0" y="933377"/>
          <a:ext cx="6245265" cy="0"/>
        </a:xfrm>
        <a:prstGeom prst="line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2700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26F9B-85C9-2844-8AB1-94AFBD59721A}">
      <dsp:nvSpPr>
        <dsp:cNvPr id="0" name=""/>
        <dsp:cNvSpPr/>
      </dsp:nvSpPr>
      <dsp:spPr>
        <a:xfrm>
          <a:off x="0" y="933377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File </a:t>
          </a:r>
          <a:r>
            <a:rPr lang="en-IN" sz="1800" b="1" kern="1200" dirty="0" err="1"/>
            <a:t>app.module.ts</a:t>
          </a:r>
          <a:r>
            <a:rPr lang="en-IN" sz="1800" b="1" kern="1200" dirty="0"/>
            <a:t> </a:t>
          </a:r>
          <a:r>
            <a:rPr lang="en-IN" sz="1800" kern="1200" dirty="0"/>
            <a:t>contains configuration of the application. </a:t>
          </a:r>
          <a:endParaRPr lang="en-US" sz="1800" kern="1200" dirty="0"/>
        </a:p>
      </dsp:txBody>
      <dsp:txXfrm>
        <a:off x="0" y="933377"/>
        <a:ext cx="6245265" cy="930648"/>
      </dsp:txXfrm>
    </dsp:sp>
    <dsp:sp modelId="{C9FA5F5E-A4E4-9B4F-806A-027E582D9E13}">
      <dsp:nvSpPr>
        <dsp:cNvPr id="0" name=""/>
        <dsp:cNvSpPr/>
      </dsp:nvSpPr>
      <dsp:spPr>
        <a:xfrm>
          <a:off x="0" y="1864025"/>
          <a:ext cx="6245265" cy="0"/>
        </a:xfrm>
        <a:prstGeom prst="lin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2700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84EAA-5FDC-9044-A2A9-DEACFD229C35}">
      <dsp:nvSpPr>
        <dsp:cNvPr id="0" name=""/>
        <dsp:cNvSpPr/>
      </dsp:nvSpPr>
      <dsp:spPr>
        <a:xfrm>
          <a:off x="0" y="1864025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File </a:t>
          </a:r>
          <a:r>
            <a:rPr lang="en-IN" sz="1800" b="1" kern="1200" dirty="0"/>
            <a:t>app-</a:t>
          </a:r>
          <a:r>
            <a:rPr lang="en-IN" sz="1800" b="1" kern="1200" dirty="0" err="1"/>
            <a:t>routing.module.ts</a:t>
          </a:r>
          <a:r>
            <a:rPr lang="en-IN" sz="1800" kern="1200" dirty="0"/>
            <a:t> contains </a:t>
          </a:r>
          <a:r>
            <a:rPr lang="en-IN" sz="1800" kern="1200" dirty="0" err="1"/>
            <a:t>url</a:t>
          </a:r>
          <a:r>
            <a:rPr lang="en-IN" sz="1800" kern="1200" dirty="0"/>
            <a:t> mapping of components. Components are accessed by their mapped </a:t>
          </a:r>
          <a:r>
            <a:rPr lang="en-IN" sz="1800" kern="1200" dirty="0" err="1"/>
            <a:t>urls</a:t>
          </a:r>
          <a:r>
            <a:rPr lang="en-IN" sz="1800" kern="1200" dirty="0"/>
            <a:t>. </a:t>
          </a:r>
          <a:endParaRPr lang="en-US" sz="1800" kern="1200" dirty="0"/>
        </a:p>
      </dsp:txBody>
      <dsp:txXfrm>
        <a:off x="0" y="1864025"/>
        <a:ext cx="6245265" cy="930648"/>
      </dsp:txXfrm>
    </dsp:sp>
    <dsp:sp modelId="{8612611C-E13C-1D4E-B262-A853F9D6FD2B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2700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C687A-AFA3-444D-BCFD-49167556B749}">
      <dsp:nvSpPr>
        <dsp:cNvPr id="0" name=""/>
        <dsp:cNvSpPr/>
      </dsp:nvSpPr>
      <dsp:spPr>
        <a:xfrm>
          <a:off x="0" y="2794673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File </a:t>
          </a:r>
          <a:r>
            <a:rPr lang="en-IN" sz="1800" b="1" kern="1200" dirty="0" err="1"/>
            <a:t>app.component.ts</a:t>
          </a:r>
          <a:r>
            <a:rPr lang="en-IN" sz="1800" b="1" kern="1200" dirty="0"/>
            <a:t> </a:t>
          </a:r>
          <a:r>
            <a:rPr lang="en-IN" sz="1800" kern="1200" dirty="0"/>
            <a:t>contains definition of Root- Component </a:t>
          </a:r>
          <a:endParaRPr lang="en-US" sz="1800" kern="1200" dirty="0"/>
        </a:p>
      </dsp:txBody>
      <dsp:txXfrm>
        <a:off x="0" y="2794673"/>
        <a:ext cx="6245265" cy="930648"/>
      </dsp:txXfrm>
    </dsp:sp>
    <dsp:sp modelId="{E2508485-A61F-1444-BCBC-331B58295EB5}">
      <dsp:nvSpPr>
        <dsp:cNvPr id="0" name=""/>
        <dsp:cNvSpPr/>
      </dsp:nvSpPr>
      <dsp:spPr>
        <a:xfrm>
          <a:off x="0" y="3725321"/>
          <a:ext cx="6245265" cy="0"/>
        </a:xfrm>
        <a:prstGeom prst="lin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2700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7A18F-6EA5-434E-893C-266F06222D2B}">
      <dsp:nvSpPr>
        <dsp:cNvPr id="0" name=""/>
        <dsp:cNvSpPr/>
      </dsp:nvSpPr>
      <dsp:spPr>
        <a:xfrm>
          <a:off x="0" y="3725321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File </a:t>
          </a:r>
          <a:r>
            <a:rPr lang="en-IN" sz="1800" b="1" kern="1200" dirty="0" err="1"/>
            <a:t>index.html</a:t>
          </a:r>
          <a:r>
            <a:rPr lang="en-IN" sz="1800" b="1" kern="1200" dirty="0"/>
            <a:t> </a:t>
          </a:r>
          <a:r>
            <a:rPr lang="en-IN" sz="1800" kern="1200" dirty="0"/>
            <a:t>is first page of application. It bootstraps root component. </a:t>
          </a:r>
          <a:endParaRPr lang="en-US" sz="1800" kern="1200" dirty="0"/>
        </a:p>
      </dsp:txBody>
      <dsp:txXfrm>
        <a:off x="0" y="3725321"/>
        <a:ext cx="6245265" cy="930648"/>
      </dsp:txXfrm>
    </dsp:sp>
    <dsp:sp modelId="{17FE513A-4B00-314A-921C-00225412D441}">
      <dsp:nvSpPr>
        <dsp:cNvPr id="0" name=""/>
        <dsp:cNvSpPr/>
      </dsp:nvSpPr>
      <dsp:spPr>
        <a:xfrm>
          <a:off x="0" y="4655969"/>
          <a:ext cx="6245265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82F3D-3268-AC42-8C58-71DB13CEB907}">
      <dsp:nvSpPr>
        <dsp:cNvPr id="0" name=""/>
        <dsp:cNvSpPr/>
      </dsp:nvSpPr>
      <dsp:spPr>
        <a:xfrm>
          <a:off x="0" y="4655969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For new UI screens new components are created called sub components</a:t>
          </a:r>
          <a:endParaRPr lang="en-US" sz="1800" kern="1200" dirty="0"/>
        </a:p>
      </dsp:txBody>
      <dsp:txXfrm>
        <a:off x="0" y="4655969"/>
        <a:ext cx="6245265" cy="930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3BD00-C2AA-1145-940E-65624B0510A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86F4F-F5AD-F740-8D99-3B8A543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8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7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33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7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6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54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0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8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CC7CE-DBB5-A341-9939-A0B6BCE0A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ANGULAR PROJECT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64E58D-8B9E-47EC-B699-E9A2A280F2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789" r="9918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483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CFBE0D-755B-604F-BB22-C11096D52030}"/>
              </a:ext>
            </a:extLst>
          </p:cNvPr>
          <p:cNvSpPr txBox="1"/>
          <p:nvPr/>
        </p:nvSpPr>
        <p:spPr>
          <a:xfrm>
            <a:off x="866274" y="1219200"/>
            <a:ext cx="10828422" cy="372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960"/>
              </a:spcBef>
            </a:pPr>
            <a:r>
              <a:rPr lang="en-IN" dirty="0">
                <a:latin typeface="Arial"/>
                <a:cs typeface="Arial"/>
              </a:rPr>
              <a:t>Major </a:t>
            </a:r>
            <a:r>
              <a:rPr lang="en-IN" spc="-5" dirty="0">
                <a:latin typeface="Arial"/>
                <a:cs typeface="Arial"/>
              </a:rPr>
              <a:t>part of the development with Angular</a:t>
            </a:r>
            <a:r>
              <a:rPr lang="en-IN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is done in the components. Components are basically  </a:t>
            </a:r>
            <a:r>
              <a:rPr lang="en-IN" dirty="0">
                <a:latin typeface="Arial"/>
                <a:cs typeface="Arial"/>
              </a:rPr>
              <a:t>classes </a:t>
            </a:r>
            <a:r>
              <a:rPr lang="en-IN" spc="-5" dirty="0">
                <a:latin typeface="Arial"/>
                <a:cs typeface="Arial"/>
              </a:rPr>
              <a:t>that interact with the .html file of the component, which gets displayed on the </a:t>
            </a:r>
            <a:r>
              <a:rPr lang="en-IN" spc="-15" dirty="0">
                <a:latin typeface="Arial"/>
                <a:cs typeface="Arial"/>
              </a:rPr>
              <a:t>browser. We </a:t>
            </a:r>
            <a:r>
              <a:rPr lang="en-IN" spc="-5" dirty="0">
                <a:latin typeface="Arial"/>
                <a:cs typeface="Arial"/>
              </a:rPr>
              <a:t>have  </a:t>
            </a:r>
            <a:r>
              <a:rPr lang="en-IN" dirty="0">
                <a:latin typeface="Arial"/>
                <a:cs typeface="Arial"/>
              </a:rPr>
              <a:t>seen </a:t>
            </a:r>
            <a:r>
              <a:rPr lang="en-IN" spc="-5" dirty="0">
                <a:latin typeface="Arial"/>
                <a:cs typeface="Arial"/>
              </a:rPr>
              <a:t>the file structure for default component earlier.</a:t>
            </a:r>
          </a:p>
          <a:p>
            <a:pPr marL="12700">
              <a:spcBef>
                <a:spcPts val="960"/>
              </a:spcBef>
            </a:pPr>
            <a:r>
              <a:rPr lang="en-IN" dirty="0"/>
              <a:t>The application logic to support various functions like </a:t>
            </a:r>
            <a:r>
              <a:rPr lang="en-IN" b="1" dirty="0"/>
              <a:t>data binding</a:t>
            </a:r>
            <a:r>
              <a:rPr lang="en-IN" dirty="0"/>
              <a:t>, </a:t>
            </a:r>
            <a:r>
              <a:rPr lang="en-IN" b="1" dirty="0"/>
              <a:t>event binding</a:t>
            </a:r>
            <a:r>
              <a:rPr lang="en-IN" dirty="0"/>
              <a:t>, etc. </a:t>
            </a:r>
            <a:endParaRPr lang="en-US" dirty="0"/>
          </a:p>
          <a:p>
            <a:pPr marL="12700">
              <a:spcBef>
                <a:spcPts val="960"/>
              </a:spcBef>
            </a:pPr>
            <a:r>
              <a:rPr lang="en-IN" spc="-5" dirty="0">
                <a:latin typeface="Arial"/>
                <a:cs typeface="Arial"/>
              </a:rPr>
              <a:t>The file structure for the app </a:t>
            </a:r>
            <a:r>
              <a:rPr lang="en-IN" dirty="0">
                <a:latin typeface="Arial"/>
                <a:cs typeface="Arial"/>
              </a:rPr>
              <a:t>component </a:t>
            </a:r>
            <a:r>
              <a:rPr lang="en-IN" spc="-5" dirty="0">
                <a:latin typeface="Arial"/>
                <a:cs typeface="Arial"/>
              </a:rPr>
              <a:t>and it consists of the following files</a:t>
            </a:r>
            <a:r>
              <a:rPr lang="en-IN" spc="20" dirty="0">
                <a:latin typeface="Arial"/>
                <a:cs typeface="Arial"/>
              </a:rPr>
              <a:t> </a:t>
            </a:r>
            <a:r>
              <a:rPr lang="en-IN" dirty="0">
                <a:latin typeface="Arial"/>
                <a:cs typeface="Arial"/>
              </a:rPr>
              <a:t>−</a:t>
            </a:r>
          </a:p>
          <a:p>
            <a:pPr marL="544195" marR="5101590">
              <a:lnSpc>
                <a:spcPct val="140700"/>
              </a:lnSpc>
              <a:spcBef>
                <a:spcPts val="300"/>
              </a:spcBef>
            </a:pPr>
            <a:r>
              <a:rPr lang="en-IN" spc="-5" dirty="0" err="1">
                <a:latin typeface="Arial"/>
                <a:cs typeface="Arial"/>
              </a:rPr>
              <a:t>app.component.css</a:t>
            </a:r>
            <a:r>
              <a:rPr lang="en-IN" spc="-5" dirty="0">
                <a:latin typeface="Arial"/>
                <a:cs typeface="Arial"/>
              </a:rPr>
              <a:t>  </a:t>
            </a:r>
          </a:p>
          <a:p>
            <a:pPr marL="544195" marR="5101590">
              <a:lnSpc>
                <a:spcPct val="140700"/>
              </a:lnSpc>
              <a:spcBef>
                <a:spcPts val="300"/>
              </a:spcBef>
            </a:pPr>
            <a:r>
              <a:rPr lang="en-IN" spc="-5" dirty="0" err="1">
                <a:latin typeface="Arial"/>
                <a:cs typeface="Arial"/>
              </a:rPr>
              <a:t>app.component.html</a:t>
            </a:r>
            <a:r>
              <a:rPr lang="en-IN" spc="-5" dirty="0">
                <a:latin typeface="Arial"/>
                <a:cs typeface="Arial"/>
              </a:rPr>
              <a:t>  </a:t>
            </a:r>
          </a:p>
          <a:p>
            <a:pPr marL="544195" marR="5101590">
              <a:lnSpc>
                <a:spcPct val="140700"/>
              </a:lnSpc>
              <a:spcBef>
                <a:spcPts val="300"/>
              </a:spcBef>
            </a:pPr>
            <a:r>
              <a:rPr lang="en-IN" spc="-5" dirty="0" err="1">
                <a:latin typeface="Arial"/>
                <a:cs typeface="Arial"/>
              </a:rPr>
              <a:t>app.component.spec.ts</a:t>
            </a:r>
            <a:r>
              <a:rPr lang="en-IN" spc="-5" dirty="0">
                <a:latin typeface="Arial"/>
                <a:cs typeface="Arial"/>
              </a:rPr>
              <a:t>  </a:t>
            </a:r>
          </a:p>
          <a:p>
            <a:pPr marL="544195" marR="5101590">
              <a:lnSpc>
                <a:spcPct val="140700"/>
              </a:lnSpc>
              <a:spcBef>
                <a:spcPts val="300"/>
              </a:spcBef>
            </a:pPr>
            <a:r>
              <a:rPr lang="en-IN" spc="-5" dirty="0" err="1">
                <a:latin typeface="Arial"/>
                <a:cs typeface="Arial"/>
              </a:rPr>
              <a:t>app.component.ts</a:t>
            </a:r>
            <a:endParaRPr lang="en-IN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43865-91DE-614C-A83D-86D52ED01DFD}"/>
              </a:ext>
            </a:extLst>
          </p:cNvPr>
          <p:cNvSpPr txBox="1"/>
          <p:nvPr/>
        </p:nvSpPr>
        <p:spPr>
          <a:xfrm>
            <a:off x="866274" y="304800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Components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9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ABC8-C7A7-6249-9B72-57B4893E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BC13-EDC7-5F48-A07E-987215D3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12700" marR="5080" algn="just">
              <a:lnSpc>
                <a:spcPct val="114599"/>
              </a:lnSpc>
              <a:spcBef>
                <a:spcPts val="750"/>
              </a:spcBef>
            </a:pPr>
            <a:r>
              <a:rPr lang="en-IN" sz="2000" spc="-20" dirty="0">
                <a:latin typeface="Arial"/>
                <a:cs typeface="Arial"/>
              </a:rPr>
              <a:t>Now, </a:t>
            </a:r>
            <a:r>
              <a:rPr lang="en-IN" sz="2000" spc="-5" dirty="0">
                <a:latin typeface="Arial"/>
                <a:cs typeface="Arial"/>
              </a:rPr>
              <a:t>angular-cli has </a:t>
            </a:r>
            <a:r>
              <a:rPr lang="en-IN" sz="2000" dirty="0">
                <a:latin typeface="Arial"/>
                <a:cs typeface="Arial"/>
              </a:rPr>
              <a:t>a command </a:t>
            </a:r>
            <a:r>
              <a:rPr lang="en-IN" sz="2000" spc="-5" dirty="0">
                <a:latin typeface="Arial"/>
                <a:cs typeface="Arial"/>
              </a:rPr>
              <a:t>to create </a:t>
            </a:r>
            <a:r>
              <a:rPr lang="en-IN" sz="2000" dirty="0">
                <a:latin typeface="Arial"/>
                <a:cs typeface="Arial"/>
              </a:rPr>
              <a:t>our </a:t>
            </a:r>
            <a:r>
              <a:rPr lang="en-IN" sz="2000" spc="-5" dirty="0">
                <a:latin typeface="Arial"/>
                <a:cs typeface="Arial"/>
              </a:rPr>
              <a:t>own component. </a:t>
            </a:r>
            <a:r>
              <a:rPr lang="en-IN" sz="2000" spc="-15" dirty="0">
                <a:latin typeface="Arial"/>
                <a:cs typeface="Arial"/>
              </a:rPr>
              <a:t>However, </a:t>
            </a:r>
            <a:r>
              <a:rPr lang="en-IN" sz="2000" spc="-5" dirty="0">
                <a:latin typeface="Arial"/>
                <a:cs typeface="Arial"/>
              </a:rPr>
              <a:t>the app </a:t>
            </a:r>
            <a:r>
              <a:rPr lang="en-IN" sz="2000" dirty="0">
                <a:latin typeface="Arial"/>
                <a:cs typeface="Arial"/>
              </a:rPr>
              <a:t>component </a:t>
            </a:r>
            <a:r>
              <a:rPr lang="en-IN" sz="2000" spc="-5" dirty="0">
                <a:latin typeface="Arial"/>
                <a:cs typeface="Arial"/>
              </a:rPr>
              <a:t>which is  created by default will always </a:t>
            </a:r>
            <a:r>
              <a:rPr lang="en-IN" sz="2000" dirty="0">
                <a:latin typeface="Arial"/>
                <a:cs typeface="Arial"/>
              </a:rPr>
              <a:t>remain </a:t>
            </a:r>
            <a:r>
              <a:rPr lang="en-IN" sz="2000" spc="-5" dirty="0">
                <a:latin typeface="Arial"/>
                <a:cs typeface="Arial"/>
              </a:rPr>
              <a:t>the parent and the next components created will form the </a:t>
            </a:r>
            <a:r>
              <a:rPr lang="en-IN" sz="2000" dirty="0">
                <a:latin typeface="Arial"/>
                <a:cs typeface="Arial"/>
              </a:rPr>
              <a:t>child  </a:t>
            </a:r>
            <a:r>
              <a:rPr lang="en-IN" sz="2000" spc="-5" dirty="0">
                <a:latin typeface="Arial"/>
                <a:cs typeface="Arial"/>
              </a:rPr>
              <a:t>components.</a:t>
            </a:r>
            <a:endParaRPr lang="en-IN" sz="2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85"/>
              </a:spcBef>
            </a:pPr>
            <a:r>
              <a:rPr lang="en-IN" sz="2000" spc="-5" dirty="0">
                <a:latin typeface="Arial"/>
                <a:cs typeface="Arial"/>
              </a:rPr>
              <a:t>Let us now </a:t>
            </a:r>
            <a:r>
              <a:rPr lang="en-IN" sz="2000" dirty="0">
                <a:latin typeface="Arial"/>
                <a:cs typeface="Arial"/>
              </a:rPr>
              <a:t>run </a:t>
            </a:r>
            <a:r>
              <a:rPr lang="en-IN" sz="2000" spc="-5" dirty="0">
                <a:latin typeface="Arial"/>
                <a:cs typeface="Arial"/>
              </a:rPr>
              <a:t>the </a:t>
            </a:r>
            <a:r>
              <a:rPr lang="en-IN" sz="2000" dirty="0">
                <a:latin typeface="Arial"/>
                <a:cs typeface="Arial"/>
              </a:rPr>
              <a:t>command </a:t>
            </a:r>
            <a:r>
              <a:rPr lang="en-IN" sz="2000" spc="-5" dirty="0">
                <a:latin typeface="Arial"/>
                <a:cs typeface="Arial"/>
              </a:rPr>
              <a:t>to create the </a:t>
            </a:r>
            <a:r>
              <a:rPr lang="en-IN" sz="2000" dirty="0">
                <a:latin typeface="Arial"/>
                <a:cs typeface="Arial"/>
              </a:rPr>
              <a:t>component </a:t>
            </a:r>
            <a:r>
              <a:rPr lang="en-IN" sz="2000" spc="-5" dirty="0">
                <a:latin typeface="Arial"/>
                <a:cs typeface="Arial"/>
              </a:rPr>
              <a:t>with the below line of </a:t>
            </a:r>
            <a:r>
              <a:rPr lang="en-IN" sz="2000" dirty="0">
                <a:latin typeface="Arial"/>
                <a:cs typeface="Arial"/>
              </a:rPr>
              <a:t>code −</a:t>
            </a:r>
          </a:p>
          <a:p>
            <a:endParaRPr lang="en-US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A183C74-F234-6E48-99D9-5D6D426E65C2}"/>
              </a:ext>
            </a:extLst>
          </p:cNvPr>
          <p:cNvSpPr txBox="1"/>
          <p:nvPr/>
        </p:nvSpPr>
        <p:spPr>
          <a:xfrm>
            <a:off x="838200" y="3563937"/>
            <a:ext cx="7261225" cy="14106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8">
            <a:solidFill>
              <a:srgbClr val="D6D6D6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60"/>
              </a:spcBef>
            </a:pPr>
            <a:r>
              <a:rPr sz="2400" spc="-10" dirty="0">
                <a:latin typeface="Consolas"/>
                <a:cs typeface="Consolas"/>
              </a:rPr>
              <a:t>ng g</a:t>
            </a:r>
            <a:r>
              <a:rPr lang="en-US" sz="2400" spc="-10" dirty="0">
                <a:latin typeface="Consolas"/>
                <a:cs typeface="Consolas"/>
              </a:rPr>
              <a:t>enerate</a:t>
            </a:r>
            <a:r>
              <a:rPr sz="2400" spc="-10" dirty="0">
                <a:latin typeface="Consolas"/>
                <a:cs typeface="Consolas"/>
              </a:rPr>
              <a:t> component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cmp</a:t>
            </a:r>
            <a:r>
              <a:rPr lang="en-US" sz="2400" spc="-10" dirty="0">
                <a:latin typeface="Consolas"/>
                <a:cs typeface="Consolas"/>
              </a:rPr>
              <a:t>2</a:t>
            </a:r>
          </a:p>
          <a:p>
            <a:pPr marL="99695">
              <a:lnSpc>
                <a:spcPct val="100000"/>
              </a:lnSpc>
              <a:spcBef>
                <a:spcPts val="760"/>
              </a:spcBef>
            </a:pPr>
            <a:r>
              <a:rPr lang="en-US" sz="2400" spc="-10" dirty="0">
                <a:latin typeface="Consolas"/>
                <a:cs typeface="Consolas"/>
              </a:rPr>
              <a:t>Or</a:t>
            </a:r>
          </a:p>
          <a:p>
            <a:pPr marL="99695">
              <a:lnSpc>
                <a:spcPct val="100000"/>
              </a:lnSpc>
              <a:spcBef>
                <a:spcPts val="760"/>
              </a:spcBef>
            </a:pPr>
            <a:r>
              <a:rPr lang="en-US" sz="2400" spc="-10" dirty="0">
                <a:latin typeface="Consolas"/>
                <a:cs typeface="Consolas"/>
              </a:rPr>
              <a:t>ng g c cmp2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E3616-3B04-A848-A26A-95917D0D37A5}"/>
              </a:ext>
            </a:extLst>
          </p:cNvPr>
          <p:cNvSpPr txBox="1"/>
          <p:nvPr/>
        </p:nvSpPr>
        <p:spPr>
          <a:xfrm>
            <a:off x="838200" y="5109517"/>
            <a:ext cx="103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the command successfully executed you will see new folder structure created for cmp2.</a:t>
            </a:r>
          </a:p>
          <a:p>
            <a:r>
              <a:rPr lang="en-US" dirty="0"/>
              <a:t>And also </a:t>
            </a:r>
            <a:r>
              <a:rPr lang="en-US" dirty="0" err="1"/>
              <a:t>app.module.ts</a:t>
            </a:r>
            <a:r>
              <a:rPr lang="en-US" dirty="0"/>
              <a:t> updated with the new component automatically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A1403-22B4-7D4C-B3C6-57F9FF8BCE7F}"/>
              </a:ext>
            </a:extLst>
          </p:cNvPr>
          <p:cNvSpPr txBox="1"/>
          <p:nvPr/>
        </p:nvSpPr>
        <p:spPr>
          <a:xfrm>
            <a:off x="838200" y="6079958"/>
            <a:ext cx="1070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-5" dirty="0">
                <a:latin typeface="Arial"/>
                <a:cs typeface="Arial"/>
              </a:rPr>
              <a:t>New component had a class which implements </a:t>
            </a:r>
            <a:r>
              <a:rPr lang="en-IN" spc="-5" dirty="0" err="1">
                <a:latin typeface="Arial"/>
                <a:cs typeface="Arial"/>
              </a:rPr>
              <a:t>OnInit</a:t>
            </a:r>
            <a:r>
              <a:rPr lang="en-IN" spc="-5" dirty="0">
                <a:latin typeface="Arial"/>
                <a:cs typeface="Arial"/>
              </a:rPr>
              <a:t> in which there is </a:t>
            </a:r>
            <a:r>
              <a:rPr lang="en-IN" dirty="0">
                <a:latin typeface="Arial"/>
                <a:cs typeface="Arial"/>
              </a:rPr>
              <a:t>a </a:t>
            </a:r>
            <a:r>
              <a:rPr lang="en-IN" spc="-5" dirty="0">
                <a:latin typeface="Arial"/>
                <a:cs typeface="Arial"/>
              </a:rPr>
              <a:t>constructor and </a:t>
            </a:r>
            <a:r>
              <a:rPr lang="en-IN" dirty="0">
                <a:latin typeface="Arial"/>
                <a:cs typeface="Arial"/>
              </a:rPr>
              <a:t>a </a:t>
            </a:r>
            <a:r>
              <a:rPr lang="en-IN" spc="-5" dirty="0">
                <a:latin typeface="Arial"/>
                <a:cs typeface="Arial"/>
              </a:rPr>
              <a:t>method </a:t>
            </a:r>
            <a:r>
              <a:rPr lang="en-IN" dirty="0">
                <a:latin typeface="Arial"/>
                <a:cs typeface="Arial"/>
              </a:rPr>
              <a:t>called </a:t>
            </a:r>
            <a:r>
              <a:rPr lang="en-IN" spc="-5" dirty="0" err="1">
                <a:latin typeface="Arial"/>
                <a:cs typeface="Arial"/>
              </a:rPr>
              <a:t>ngOnInit</a:t>
            </a:r>
            <a:r>
              <a:rPr lang="en-IN" spc="-5" dirty="0">
                <a:latin typeface="Arial"/>
                <a:cs typeface="Arial"/>
              </a:rPr>
              <a:t>(). </a:t>
            </a:r>
            <a:r>
              <a:rPr lang="en-IN" spc="-5" dirty="0" err="1">
                <a:latin typeface="Arial"/>
                <a:cs typeface="Arial"/>
              </a:rPr>
              <a:t>ngOnInit</a:t>
            </a:r>
            <a:r>
              <a:rPr lang="en-IN" spc="-5" dirty="0">
                <a:latin typeface="Arial"/>
                <a:cs typeface="Arial"/>
              </a:rPr>
              <a:t> is </a:t>
            </a:r>
            <a:r>
              <a:rPr lang="en-IN" dirty="0">
                <a:latin typeface="Arial"/>
                <a:cs typeface="Arial"/>
              </a:rPr>
              <a:t>called  </a:t>
            </a:r>
            <a:r>
              <a:rPr lang="en-IN" spc="-5" dirty="0">
                <a:latin typeface="Arial"/>
                <a:cs typeface="Arial"/>
              </a:rPr>
              <a:t>by default when the </a:t>
            </a:r>
            <a:r>
              <a:rPr lang="en-IN" dirty="0">
                <a:latin typeface="Arial"/>
                <a:cs typeface="Arial"/>
              </a:rPr>
              <a:t>class </a:t>
            </a:r>
            <a:r>
              <a:rPr lang="en-IN" spc="-5" dirty="0">
                <a:latin typeface="Arial"/>
                <a:cs typeface="Arial"/>
              </a:rPr>
              <a:t>is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C2F1D-B2EF-FB48-837C-69A84BD8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141"/>
            <a:ext cx="10515600" cy="4351338"/>
          </a:xfrm>
        </p:spPr>
        <p:txBody>
          <a:bodyPr/>
          <a:lstStyle/>
          <a:p>
            <a:r>
              <a:rPr lang="en-US" dirty="0"/>
              <a:t>By default cmp2 wont display </a:t>
            </a:r>
            <a:r>
              <a:rPr lang="en-US" dirty="0" err="1"/>
              <a:t>anythis</a:t>
            </a:r>
            <a:r>
              <a:rPr lang="en-US" dirty="0"/>
              <a:t> in the browser as its selector element was not present in the html anywhere.</a:t>
            </a:r>
          </a:p>
          <a:p>
            <a:r>
              <a:rPr lang="en-US" dirty="0"/>
              <a:t>So, to make cmp2 render to </a:t>
            </a:r>
            <a:r>
              <a:rPr lang="en-US" dirty="0" err="1"/>
              <a:t>ui</a:t>
            </a:r>
            <a:r>
              <a:rPr lang="en-US" dirty="0"/>
              <a:t> take the selector from app.cmp2.ts and update the </a:t>
            </a:r>
            <a:r>
              <a:rPr lang="en-US" dirty="0" err="1"/>
              <a:t>app.component.html</a:t>
            </a:r>
            <a:r>
              <a:rPr lang="en-US" dirty="0"/>
              <a:t> as it is the parent component.</a:t>
            </a:r>
          </a:p>
          <a:p>
            <a:r>
              <a:rPr lang="en-US" dirty="0"/>
              <a:t>Update the cmp2 component to have a member variable and use that in html template.</a:t>
            </a:r>
          </a:p>
          <a:p>
            <a:r>
              <a:rPr lang="en-US" dirty="0"/>
              <a:t>Update some style in newly generated </a:t>
            </a:r>
            <a:r>
              <a:rPr lang="en-US" dirty="0" err="1"/>
              <a:t>css</a:t>
            </a:r>
            <a:r>
              <a:rPr lang="en-US" dirty="0"/>
              <a:t> file as below and verify it in browser.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39D85-F6D6-3846-B2E3-0917DD4C4756}"/>
              </a:ext>
            </a:extLst>
          </p:cNvPr>
          <p:cNvSpPr txBox="1"/>
          <p:nvPr/>
        </p:nvSpPr>
        <p:spPr>
          <a:xfrm>
            <a:off x="1074729" y="5031231"/>
            <a:ext cx="8223405" cy="1580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60"/>
              </a:spcBef>
            </a:pPr>
            <a:r>
              <a:rPr lang="en-IN" spc="-10" dirty="0">
                <a:latin typeface="Consolas"/>
                <a:cs typeface="Consolas"/>
              </a:rPr>
              <a:t>p {</a:t>
            </a:r>
            <a:endParaRPr lang="en-IN" dirty="0">
              <a:latin typeface="Consolas"/>
              <a:cs typeface="Consolas"/>
            </a:endParaRPr>
          </a:p>
          <a:p>
            <a:pPr marL="338455" marR="5640070">
              <a:lnSpc>
                <a:spcPct val="114199"/>
              </a:lnSpc>
            </a:pPr>
            <a:r>
              <a:rPr lang="en-IN" spc="-10" dirty="0" err="1">
                <a:latin typeface="Consolas"/>
                <a:cs typeface="Consolas"/>
              </a:rPr>
              <a:t>color</a:t>
            </a:r>
            <a:r>
              <a:rPr lang="en-IN" spc="-10" dirty="0">
                <a:latin typeface="Consolas"/>
                <a:cs typeface="Consolas"/>
              </a:rPr>
              <a:t>: blue;  </a:t>
            </a:r>
          </a:p>
          <a:p>
            <a:pPr marL="338455" marR="5640070">
              <a:lnSpc>
                <a:spcPct val="114199"/>
              </a:lnSpc>
            </a:pPr>
            <a:r>
              <a:rPr lang="en-IN" spc="-10" dirty="0">
                <a:latin typeface="Consolas"/>
                <a:cs typeface="Consolas"/>
              </a:rPr>
              <a:t>font-size:</a:t>
            </a:r>
            <a:r>
              <a:rPr lang="en-IN" spc="-40" dirty="0">
                <a:latin typeface="Consolas"/>
                <a:cs typeface="Consolas"/>
              </a:rPr>
              <a:t> </a:t>
            </a:r>
            <a:r>
              <a:rPr lang="en-IN" spc="-10" dirty="0">
                <a:latin typeface="Consolas"/>
                <a:cs typeface="Consolas"/>
              </a:rPr>
              <a:t>25px;</a:t>
            </a:r>
            <a:endParaRPr lang="en-IN" dirty="0">
              <a:latin typeface="Consolas"/>
              <a:cs typeface="Consolas"/>
            </a:endParaRPr>
          </a:p>
          <a:p>
            <a:pPr marL="99695">
              <a:lnSpc>
                <a:spcPct val="100000"/>
              </a:lnSpc>
              <a:spcBef>
                <a:spcPts val="195"/>
              </a:spcBef>
            </a:pPr>
            <a:r>
              <a:rPr lang="en-IN" spc="-10" dirty="0">
                <a:latin typeface="Consolas"/>
                <a:cs typeface="Consolas"/>
              </a:rPr>
              <a:t>}</a:t>
            </a:r>
            <a:endParaRPr lang="en-IN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9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B6D0-A66B-BA4D-88F2-921D104B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463"/>
            <a:ext cx="10515600" cy="691147"/>
          </a:xfrm>
        </p:spPr>
        <p:txBody>
          <a:bodyPr/>
          <a:lstStyle/>
          <a:p>
            <a:r>
              <a:rPr lang="en-IN" b="1" dirty="0"/>
              <a:t>component metadata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B6D78-0D8A-8B47-9AF9-5817B66C265A}"/>
              </a:ext>
            </a:extLst>
          </p:cNvPr>
          <p:cNvSpPr txBox="1"/>
          <p:nvPr/>
        </p:nvSpPr>
        <p:spPr>
          <a:xfrm>
            <a:off x="1090863" y="1138989"/>
            <a:ext cx="499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Metadata</a:t>
            </a:r>
            <a:r>
              <a:rPr lang="en-IN" dirty="0"/>
              <a:t> associates a template with the component, either directly with inline code, or by reference. Together, the component and its template describe a </a:t>
            </a:r>
            <a:r>
              <a:rPr lang="en-IN" i="1" dirty="0"/>
              <a:t>view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7496F-EF3F-BD4F-BD19-35773B62B501}"/>
              </a:ext>
            </a:extLst>
          </p:cNvPr>
          <p:cNvSpPr txBox="1"/>
          <p:nvPr/>
        </p:nvSpPr>
        <p:spPr>
          <a:xfrm>
            <a:off x="1090862" y="2610697"/>
            <a:ext cx="4996881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import { Component } from '@angular/core';</a:t>
            </a:r>
          </a:p>
          <a:p>
            <a:br>
              <a:rPr lang="en-IN" dirty="0"/>
            </a:br>
            <a:r>
              <a:rPr lang="en-IN" b="1" dirty="0"/>
              <a:t>@Component({</a:t>
            </a:r>
          </a:p>
          <a:p>
            <a:r>
              <a:rPr lang="en-IN" b="1" dirty="0"/>
              <a:t>selector: 'app-root',</a:t>
            </a:r>
          </a:p>
          <a:p>
            <a:r>
              <a:rPr lang="en-IN" b="1" dirty="0" err="1"/>
              <a:t>templateUrl</a:t>
            </a:r>
            <a:r>
              <a:rPr lang="en-IN" b="1" dirty="0"/>
              <a:t>: './</a:t>
            </a:r>
            <a:r>
              <a:rPr lang="en-IN" b="1" dirty="0" err="1"/>
              <a:t>app.component.html</a:t>
            </a:r>
            <a:r>
              <a:rPr lang="en-IN" b="1" dirty="0"/>
              <a:t>',</a:t>
            </a:r>
          </a:p>
          <a:p>
            <a:r>
              <a:rPr lang="en-IN" b="1" dirty="0" err="1"/>
              <a:t>styleUrls</a:t>
            </a:r>
            <a:r>
              <a:rPr lang="en-IN" b="1" dirty="0"/>
              <a:t>: ['./</a:t>
            </a:r>
            <a:r>
              <a:rPr lang="en-IN" b="1" dirty="0" err="1"/>
              <a:t>app.component.css</a:t>
            </a:r>
            <a:r>
              <a:rPr lang="en-IN" b="1" dirty="0"/>
              <a:t>']</a:t>
            </a:r>
          </a:p>
          <a:p>
            <a:r>
              <a:rPr lang="en-IN" b="1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AppComponent</a:t>
            </a:r>
            <a:r>
              <a:rPr lang="en-IN" dirty="0"/>
              <a:t> {</a:t>
            </a:r>
          </a:p>
          <a:p>
            <a:r>
              <a:rPr lang="en-IN" dirty="0"/>
              <a:t>title = 'app1';</a:t>
            </a:r>
          </a:p>
          <a:p>
            <a:r>
              <a:rPr lang="en-IN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FDBB9-0462-7542-9B68-7C14A6D81D53}"/>
              </a:ext>
            </a:extLst>
          </p:cNvPr>
          <p:cNvSpPr txBox="1"/>
          <p:nvPr/>
        </p:nvSpPr>
        <p:spPr>
          <a:xfrm>
            <a:off x="6577264" y="1042736"/>
            <a:ext cx="540619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Following are the most used properties defined in </a:t>
            </a:r>
            <a:r>
              <a:rPr lang="en-IN" i="1" dirty="0"/>
              <a:t>metadata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7030A0"/>
                </a:solidFill>
              </a:rPr>
              <a:t>selector</a:t>
            </a:r>
            <a:r>
              <a:rPr lang="en-IN" dirty="0"/>
              <a:t>: A CSS selector helps Angular to create and insert an instance of the component wherever it finds the corresponding tag in template HTML.</a:t>
            </a:r>
          </a:p>
          <a:p>
            <a:endParaRPr lang="en-IN" dirty="0"/>
          </a:p>
          <a:p>
            <a:r>
              <a:rPr lang="en-IN" sz="2000" b="1" dirty="0" err="1">
                <a:solidFill>
                  <a:srgbClr val="7030A0"/>
                </a:solidFill>
              </a:rPr>
              <a:t>templateUrl</a:t>
            </a:r>
            <a:r>
              <a:rPr lang="en-IN" dirty="0"/>
              <a:t>: The module-relative address of the component’s HTML template.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7030A0"/>
                </a:solidFill>
              </a:rPr>
              <a:t>template</a:t>
            </a:r>
            <a:r>
              <a:rPr lang="en-IN" dirty="0"/>
              <a:t>: The inline HTML template defined in `//html stuff goes here`.</a:t>
            </a:r>
          </a:p>
          <a:p>
            <a:endParaRPr lang="en-IN" dirty="0"/>
          </a:p>
          <a:p>
            <a:r>
              <a:rPr lang="en-IN" sz="2000" b="1" dirty="0" err="1">
                <a:solidFill>
                  <a:srgbClr val="7030A0"/>
                </a:solidFill>
              </a:rPr>
              <a:t>styleUrls</a:t>
            </a:r>
            <a:r>
              <a:rPr lang="en-IN" dirty="0"/>
              <a:t>: One or more URLs for files containing CSS style-sheets specific </a:t>
            </a:r>
            <a:r>
              <a:rPr lang="en-IN" i="1" dirty="0"/>
              <a:t>only</a:t>
            </a:r>
            <a:r>
              <a:rPr lang="en-IN" dirty="0"/>
              <a:t> to this component.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7030A0"/>
                </a:solidFill>
              </a:rPr>
              <a:t>styles</a:t>
            </a:r>
            <a:r>
              <a:rPr lang="en-IN" dirty="0"/>
              <a:t>: One or more inline CSS style-sheets specific </a:t>
            </a:r>
            <a:r>
              <a:rPr lang="en-IN" i="1" dirty="0"/>
              <a:t>only</a:t>
            </a:r>
            <a:r>
              <a:rPr lang="en-IN" dirty="0"/>
              <a:t> to this component.</a:t>
            </a:r>
          </a:p>
        </p:txBody>
      </p:sp>
    </p:spTree>
    <p:extLst>
      <p:ext uri="{BB962C8B-B14F-4D97-AF65-F5344CB8AC3E}">
        <p14:creationId xmlns:p14="http://schemas.microsoft.com/office/powerpoint/2010/main" val="314928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CFBE0D-755B-604F-BB22-C11096D52030}"/>
              </a:ext>
            </a:extLst>
          </p:cNvPr>
          <p:cNvSpPr txBox="1"/>
          <p:nvPr/>
        </p:nvSpPr>
        <p:spPr>
          <a:xfrm>
            <a:off x="866274" y="1219200"/>
            <a:ext cx="10828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 </a:t>
            </a:r>
            <a:r>
              <a:rPr lang="en-IN" b="1" i="1" dirty="0"/>
              <a:t>template</a:t>
            </a:r>
            <a:r>
              <a:rPr lang="en-IN" dirty="0"/>
              <a:t> is an </a:t>
            </a:r>
            <a:r>
              <a:rPr lang="en-IN" b="1" dirty="0"/>
              <a:t>HTML snippet</a:t>
            </a:r>
            <a:r>
              <a:rPr lang="en-IN" dirty="0"/>
              <a:t> that tells Angular how to render the component in angular application.</a:t>
            </a:r>
          </a:p>
          <a:p>
            <a:r>
              <a:rPr lang="en-IN" dirty="0"/>
              <a:t>The template is immediately associated with a component defines that component’s </a:t>
            </a:r>
            <a:r>
              <a:rPr lang="en-IN" b="1" i="1" dirty="0"/>
              <a:t>view</a:t>
            </a:r>
            <a:r>
              <a:rPr lang="en-IN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43865-91DE-614C-A83D-86D52ED01DFD}"/>
              </a:ext>
            </a:extLst>
          </p:cNvPr>
          <p:cNvSpPr txBox="1"/>
          <p:nvPr/>
        </p:nvSpPr>
        <p:spPr>
          <a:xfrm>
            <a:off x="866274" y="304800"/>
            <a:ext cx="6279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templates and views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3D96DF-211D-F048-A25F-78611CB2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179" y="2448427"/>
            <a:ext cx="25400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C97FDF-BF76-B045-A27D-2A5E67E2B86A}"/>
              </a:ext>
            </a:extLst>
          </p:cNvPr>
          <p:cNvSpPr txBox="1"/>
          <p:nvPr/>
        </p:nvSpPr>
        <p:spPr>
          <a:xfrm>
            <a:off x="950270" y="2362201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Types of Templates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69DE7-631D-624F-A69C-99684FCBD940}"/>
              </a:ext>
            </a:extLst>
          </p:cNvPr>
          <p:cNvSpPr txBox="1"/>
          <p:nvPr/>
        </p:nvSpPr>
        <p:spPr>
          <a:xfrm>
            <a:off x="975306" y="3043537"/>
            <a:ext cx="51892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1. Inline Template</a:t>
            </a:r>
            <a:endParaRPr lang="en-US" sz="1400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selector: 'app-root',</a:t>
            </a:r>
          </a:p>
          <a:p>
            <a:r>
              <a:rPr lang="en-IN" b="1" dirty="0"/>
              <a:t>template: ‘&lt;div&gt;inline template works&lt;/div&gt;',</a:t>
            </a:r>
          </a:p>
          <a:p>
            <a:r>
              <a:rPr lang="en-IN" dirty="0"/>
              <a:t>styles</a:t>
            </a:r>
            <a:r>
              <a:rPr lang="en-IN"/>
              <a:t>: [‘div </a:t>
            </a:r>
            <a:r>
              <a:rPr lang="en-IN" dirty="0"/>
              <a:t>{ font-weight: bold; }’]</a:t>
            </a:r>
          </a:p>
          <a:p>
            <a:r>
              <a:rPr lang="en-IN" dirty="0"/>
              <a:t>})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2. Template File</a:t>
            </a:r>
          </a:p>
          <a:p>
            <a:r>
              <a:rPr lang="en-IN" dirty="0"/>
              <a:t>@Component({</a:t>
            </a:r>
          </a:p>
          <a:p>
            <a:r>
              <a:rPr lang="en-IN" dirty="0"/>
              <a:t>selector: 'app-root',</a:t>
            </a:r>
          </a:p>
          <a:p>
            <a:r>
              <a:rPr lang="en-IN" b="1" dirty="0" err="1"/>
              <a:t>templateUrl</a:t>
            </a:r>
            <a:r>
              <a:rPr lang="en-IN" b="1" dirty="0"/>
              <a:t>: './</a:t>
            </a:r>
            <a:r>
              <a:rPr lang="en-IN" b="1" dirty="0" err="1"/>
              <a:t>app.component.html</a:t>
            </a:r>
            <a:r>
              <a:rPr lang="en-IN" b="1" dirty="0"/>
              <a:t>',</a:t>
            </a:r>
          </a:p>
          <a:p>
            <a:r>
              <a:rPr lang="en-IN" dirty="0" err="1"/>
              <a:t>styleUrls</a:t>
            </a:r>
            <a:r>
              <a:rPr lang="en-IN" dirty="0"/>
              <a:t>: ['./</a:t>
            </a:r>
            <a:r>
              <a:rPr lang="en-IN" dirty="0" err="1"/>
              <a:t>app.component.css</a:t>
            </a:r>
            <a:r>
              <a:rPr lang="en-IN" dirty="0"/>
              <a:t>']</a:t>
            </a:r>
          </a:p>
          <a:p>
            <a:r>
              <a:rPr lang="en-IN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5948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CFBE0D-755B-604F-BB22-C11096D52030}"/>
              </a:ext>
            </a:extLst>
          </p:cNvPr>
          <p:cNvSpPr txBox="1"/>
          <p:nvPr/>
        </p:nvSpPr>
        <p:spPr>
          <a:xfrm>
            <a:off x="866274" y="1219200"/>
            <a:ext cx="10828422" cy="349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9525">
              <a:lnSpc>
                <a:spcPct val="114599"/>
              </a:lnSpc>
            </a:pPr>
            <a:r>
              <a:rPr lang="en-IN" dirty="0">
                <a:latin typeface="Arial"/>
                <a:cs typeface="Arial"/>
              </a:rPr>
              <a:t>Module </a:t>
            </a:r>
            <a:r>
              <a:rPr lang="en-IN" spc="-5" dirty="0">
                <a:latin typeface="Arial"/>
                <a:cs typeface="Arial"/>
              </a:rPr>
              <a:t>in Angular refers to </a:t>
            </a:r>
            <a:r>
              <a:rPr lang="en-IN" dirty="0">
                <a:latin typeface="Arial"/>
                <a:cs typeface="Arial"/>
              </a:rPr>
              <a:t>a </a:t>
            </a:r>
            <a:r>
              <a:rPr lang="en-IN" spc="-5" dirty="0">
                <a:latin typeface="Arial"/>
                <a:cs typeface="Arial"/>
              </a:rPr>
              <a:t>place where </a:t>
            </a:r>
            <a:r>
              <a:rPr lang="en-IN" dirty="0">
                <a:latin typeface="Arial"/>
                <a:cs typeface="Arial"/>
              </a:rPr>
              <a:t>you can </a:t>
            </a:r>
            <a:r>
              <a:rPr lang="en-IN" spc="-5" dirty="0">
                <a:latin typeface="Arial"/>
                <a:cs typeface="Arial"/>
              </a:rPr>
              <a:t>group the components, directives, pipes, and </a:t>
            </a:r>
            <a:r>
              <a:rPr lang="en-IN" dirty="0">
                <a:latin typeface="Arial"/>
                <a:cs typeface="Arial"/>
              </a:rPr>
              <a:t>services,  </a:t>
            </a:r>
            <a:r>
              <a:rPr lang="en-IN" spc="-5" dirty="0">
                <a:latin typeface="Arial"/>
                <a:cs typeface="Arial"/>
              </a:rPr>
              <a:t>which are related</a:t>
            </a:r>
            <a:r>
              <a:rPr lang="en-IN" dirty="0"/>
              <a:t>, in such a way that can be combined with other </a:t>
            </a:r>
            <a:r>
              <a:rPr lang="en-IN" b="1" dirty="0"/>
              <a:t>modules</a:t>
            </a:r>
            <a:r>
              <a:rPr lang="en-IN" dirty="0"/>
              <a:t> to create an application</a:t>
            </a:r>
            <a:r>
              <a:rPr lang="en-IN" spc="-5" dirty="0">
                <a:latin typeface="Arial"/>
                <a:cs typeface="Arial"/>
              </a:rPr>
              <a:t>.</a:t>
            </a:r>
            <a:endParaRPr lang="en-IN" dirty="0">
              <a:latin typeface="Arial"/>
              <a:cs typeface="Arial"/>
            </a:endParaRPr>
          </a:p>
          <a:p>
            <a:endParaRPr lang="en-US" dirty="0"/>
          </a:p>
          <a:p>
            <a:r>
              <a:rPr lang="en-IN" spc="-70" dirty="0">
                <a:latin typeface="Arial"/>
                <a:cs typeface="Arial"/>
              </a:rPr>
              <a:t>To </a:t>
            </a:r>
            <a:r>
              <a:rPr lang="en-IN" spc="-5" dirty="0">
                <a:latin typeface="Arial"/>
                <a:cs typeface="Arial"/>
              </a:rPr>
              <a:t>define </a:t>
            </a:r>
            <a:r>
              <a:rPr lang="en-IN" dirty="0">
                <a:latin typeface="Arial"/>
                <a:cs typeface="Arial"/>
              </a:rPr>
              <a:t>module, </a:t>
            </a:r>
            <a:r>
              <a:rPr lang="en-IN" spc="-5" dirty="0">
                <a:latin typeface="Arial"/>
                <a:cs typeface="Arial"/>
              </a:rPr>
              <a:t>we use the </a:t>
            </a:r>
            <a:r>
              <a:rPr lang="en-IN" spc="-5" dirty="0" err="1">
                <a:latin typeface="Arial"/>
                <a:cs typeface="Arial"/>
              </a:rPr>
              <a:t>NgModule</a:t>
            </a:r>
            <a:r>
              <a:rPr lang="en-IN" spc="-5" dirty="0">
                <a:latin typeface="Arial"/>
                <a:cs typeface="Arial"/>
              </a:rPr>
              <a:t>, during new project creation using angular cli a default module is created with name </a:t>
            </a:r>
            <a:r>
              <a:rPr lang="en-IN" spc="-5" dirty="0" err="1">
                <a:latin typeface="Arial"/>
                <a:cs typeface="Arial"/>
              </a:rPr>
              <a:t>app.module.ts</a:t>
            </a:r>
            <a:endParaRPr lang="en-IN" spc="-5" dirty="0">
              <a:latin typeface="Arial"/>
              <a:cs typeface="Arial"/>
            </a:endParaRPr>
          </a:p>
          <a:p>
            <a:endParaRPr lang="en-IN" spc="-5" dirty="0">
              <a:latin typeface="Arial"/>
              <a:cs typeface="Arial"/>
            </a:endParaRPr>
          </a:p>
          <a:p>
            <a:r>
              <a:rPr lang="en-IN" spc="-5" dirty="0">
                <a:latin typeface="Arial"/>
                <a:cs typeface="Arial"/>
              </a:rPr>
              <a:t>The </a:t>
            </a:r>
            <a:r>
              <a:rPr lang="en-IN" spc="-5" dirty="0" err="1">
                <a:latin typeface="Arial"/>
                <a:cs typeface="Arial"/>
              </a:rPr>
              <a:t>NgModule</a:t>
            </a:r>
            <a:r>
              <a:rPr lang="en-IN" spc="-5" dirty="0">
                <a:latin typeface="Arial"/>
                <a:cs typeface="Arial"/>
              </a:rPr>
              <a:t> needs to be imported from core to use </a:t>
            </a:r>
            <a:r>
              <a:rPr lang="en-IN" spc="-5" dirty="0" err="1">
                <a:latin typeface="Arial"/>
                <a:cs typeface="Arial"/>
              </a:rPr>
              <a:t>NgModule</a:t>
            </a:r>
            <a:r>
              <a:rPr lang="en-IN" spc="-5" dirty="0">
                <a:latin typeface="Arial"/>
                <a:cs typeface="Arial"/>
              </a:rPr>
              <a:t> decorator over our class </a:t>
            </a:r>
            <a:r>
              <a:rPr lang="en-IN" spc="-5" dirty="0" err="1">
                <a:latin typeface="Arial"/>
                <a:cs typeface="Arial"/>
              </a:rPr>
              <a:t>AppModule</a:t>
            </a:r>
            <a:r>
              <a:rPr lang="en-IN" spc="-5" dirty="0">
                <a:latin typeface="Arial"/>
                <a:cs typeface="Arial"/>
              </a:rPr>
              <a:t>.</a:t>
            </a:r>
          </a:p>
          <a:p>
            <a:endParaRPr lang="en-IN" spc="-5" dirty="0">
              <a:latin typeface="Arial"/>
              <a:cs typeface="Arial"/>
            </a:endParaRPr>
          </a:p>
          <a:p>
            <a:r>
              <a:rPr lang="en-IN" spc="-5" dirty="0">
                <a:latin typeface="Arial"/>
                <a:cs typeface="Arial"/>
              </a:rPr>
              <a:t>We need to import all the other modules that are required in the declaring module.</a:t>
            </a:r>
          </a:p>
          <a:p>
            <a:r>
              <a:rPr lang="en-IN" dirty="0">
                <a:latin typeface="Arial"/>
                <a:cs typeface="Arial"/>
              </a:rPr>
              <a:t>We need to import all the components in the current module.</a:t>
            </a:r>
          </a:p>
          <a:p>
            <a:endParaRPr lang="en-IN" dirty="0">
              <a:latin typeface="Arial"/>
              <a:cs typeface="Arial"/>
            </a:endParaRPr>
          </a:p>
          <a:p>
            <a:r>
              <a:rPr lang="en-IN" dirty="0">
                <a:latin typeface="Arial"/>
                <a:cs typeface="Arial"/>
              </a:rPr>
              <a:t>We can create new module using below ng cli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43865-91DE-614C-A83D-86D52ED01DFD}"/>
              </a:ext>
            </a:extLst>
          </p:cNvPr>
          <p:cNvSpPr txBox="1"/>
          <p:nvPr/>
        </p:nvSpPr>
        <p:spPr>
          <a:xfrm>
            <a:off x="866274" y="304800"/>
            <a:ext cx="2717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Modules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70E5EE7F-F9DD-3E43-B885-858E0FAA29B4}"/>
              </a:ext>
            </a:extLst>
          </p:cNvPr>
          <p:cNvSpPr txBox="1"/>
          <p:nvPr/>
        </p:nvSpPr>
        <p:spPr>
          <a:xfrm>
            <a:off x="866274" y="5445485"/>
            <a:ext cx="7261225" cy="12259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8">
            <a:solidFill>
              <a:srgbClr val="D6D6D6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60"/>
              </a:spcBef>
            </a:pPr>
            <a:r>
              <a:rPr sz="2000" spc="-10" dirty="0">
                <a:latin typeface="Consolas"/>
                <a:cs typeface="Consolas"/>
              </a:rPr>
              <a:t>ng g</a:t>
            </a:r>
            <a:r>
              <a:rPr lang="en-US" sz="2000" spc="-10" dirty="0">
                <a:latin typeface="Consolas"/>
                <a:cs typeface="Consolas"/>
              </a:rPr>
              <a:t>enerate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lang="en-US" sz="2000" spc="-10" dirty="0">
                <a:latin typeface="Consolas"/>
                <a:cs typeface="Consolas"/>
              </a:rPr>
              <a:t>module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lang="en-US" sz="2000" spc="-10" dirty="0">
                <a:latin typeface="Consolas"/>
                <a:cs typeface="Consolas"/>
              </a:rPr>
              <a:t>mod2</a:t>
            </a:r>
          </a:p>
          <a:p>
            <a:pPr marL="99695">
              <a:lnSpc>
                <a:spcPct val="100000"/>
              </a:lnSpc>
              <a:spcBef>
                <a:spcPts val="760"/>
              </a:spcBef>
            </a:pPr>
            <a:r>
              <a:rPr lang="en-US" sz="2000" spc="-10" dirty="0">
                <a:latin typeface="Consolas"/>
                <a:cs typeface="Consolas"/>
              </a:rPr>
              <a:t>Or</a:t>
            </a:r>
          </a:p>
          <a:p>
            <a:pPr marL="99695">
              <a:lnSpc>
                <a:spcPct val="100000"/>
              </a:lnSpc>
              <a:spcBef>
                <a:spcPts val="760"/>
              </a:spcBef>
            </a:pPr>
            <a:r>
              <a:rPr lang="en-US" sz="2000" spc="-10" dirty="0">
                <a:latin typeface="Consolas"/>
                <a:cs typeface="Consolas"/>
              </a:rPr>
              <a:t>ng g m mod2</a:t>
            </a: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565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E15129-DDAB-CC4E-B034-E1F407F3717A}"/>
              </a:ext>
            </a:extLst>
          </p:cNvPr>
          <p:cNvSpPr txBox="1"/>
          <p:nvPr/>
        </p:nvSpPr>
        <p:spPr>
          <a:xfrm>
            <a:off x="1010652" y="112296"/>
            <a:ext cx="10940716" cy="684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-5" dirty="0">
                <a:latin typeface="Arial"/>
                <a:cs typeface="Arial"/>
              </a:rPr>
              <a:t>It starts with </a:t>
            </a:r>
            <a:r>
              <a:rPr lang="en-IN" b="1" spc="-5" dirty="0">
                <a:latin typeface="Arial"/>
                <a:cs typeface="Arial"/>
              </a:rPr>
              <a:t>@</a:t>
            </a:r>
            <a:r>
              <a:rPr lang="en-IN" b="1" spc="-5" dirty="0" err="1">
                <a:latin typeface="Arial"/>
                <a:cs typeface="Arial"/>
              </a:rPr>
              <a:t>NgModule</a:t>
            </a:r>
            <a:r>
              <a:rPr lang="en-IN" b="1" spc="-5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and contains an object which has declarations, imports, providers and</a:t>
            </a:r>
            <a:r>
              <a:rPr lang="en-IN" spc="55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bootstrap.</a:t>
            </a:r>
            <a:endParaRPr lang="en-IN" dirty="0">
              <a:latin typeface="Arial"/>
              <a:cs typeface="Arial"/>
            </a:endParaRPr>
          </a:p>
          <a:p>
            <a:endParaRPr lang="en-US" sz="1050" dirty="0"/>
          </a:p>
          <a:p>
            <a:r>
              <a:rPr lang="en-US" b="1" dirty="0">
                <a:solidFill>
                  <a:srgbClr val="7030A0"/>
                </a:solidFill>
              </a:rPr>
              <a:t>declarations:</a:t>
            </a:r>
          </a:p>
          <a:p>
            <a:r>
              <a:rPr lang="en-IN" spc="-5" dirty="0">
                <a:latin typeface="Arial"/>
                <a:cs typeface="Arial"/>
              </a:rPr>
              <a:t>It is an array of components. any new </a:t>
            </a:r>
            <a:r>
              <a:rPr lang="en-IN" dirty="0">
                <a:latin typeface="Arial"/>
                <a:cs typeface="Arial"/>
              </a:rPr>
              <a:t>component </a:t>
            </a:r>
            <a:r>
              <a:rPr lang="en-IN" spc="-5" dirty="0">
                <a:latin typeface="Arial"/>
                <a:cs typeface="Arial"/>
              </a:rPr>
              <a:t>will be imported first, reference will be included here.</a:t>
            </a:r>
            <a:endParaRPr lang="en-IN" spc="-10" dirty="0">
              <a:latin typeface="Consolas"/>
              <a:cs typeface="Consolas"/>
            </a:endParaRPr>
          </a:p>
          <a:p>
            <a:pPr marL="338455" marR="5719445" indent="-239395">
              <a:lnSpc>
                <a:spcPct val="114199"/>
              </a:lnSpc>
              <a:spcBef>
                <a:spcPts val="565"/>
              </a:spcBef>
            </a:pPr>
            <a:endParaRPr lang="en-IN" spc="-10" dirty="0">
              <a:latin typeface="Consolas"/>
              <a:cs typeface="Consolas"/>
            </a:endParaRPr>
          </a:p>
          <a:p>
            <a:pPr marL="338455" marR="5719445" indent="-239395">
              <a:lnSpc>
                <a:spcPct val="114199"/>
              </a:lnSpc>
              <a:spcBef>
                <a:spcPts val="565"/>
              </a:spcBef>
            </a:pPr>
            <a:endParaRPr lang="en-IN" spc="-10" dirty="0">
              <a:latin typeface="Consolas"/>
              <a:cs typeface="Consolas"/>
            </a:endParaRP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IN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solidFill>
                  <a:srgbClr val="7030A0"/>
                </a:solidFill>
              </a:rPr>
              <a:t>imports:</a:t>
            </a:r>
          </a:p>
          <a:p>
            <a:pPr marL="42545" marR="5080" algn="just">
              <a:lnSpc>
                <a:spcPct val="114599"/>
              </a:lnSpc>
            </a:pPr>
            <a:r>
              <a:rPr lang="en-IN" spc="-5" dirty="0">
                <a:latin typeface="Arial"/>
                <a:cs typeface="Arial"/>
              </a:rPr>
              <a:t>It is an array of </a:t>
            </a:r>
            <a:r>
              <a:rPr lang="en-IN" dirty="0">
                <a:latin typeface="Arial"/>
                <a:cs typeface="Arial"/>
              </a:rPr>
              <a:t>modules required</a:t>
            </a:r>
            <a:r>
              <a:rPr lang="en-IN" spc="-5" dirty="0">
                <a:latin typeface="Arial"/>
                <a:cs typeface="Arial"/>
              </a:rPr>
              <a:t>. It </a:t>
            </a:r>
            <a:r>
              <a:rPr lang="en-IN" dirty="0">
                <a:latin typeface="Arial"/>
                <a:cs typeface="Arial"/>
              </a:rPr>
              <a:t>can </a:t>
            </a:r>
            <a:r>
              <a:rPr lang="en-IN" spc="-5" dirty="0">
                <a:latin typeface="Arial"/>
                <a:cs typeface="Arial"/>
              </a:rPr>
              <a:t>also be used by the components in  the Declaration </a:t>
            </a:r>
            <a:r>
              <a:rPr lang="en-IN" spc="-20" dirty="0">
                <a:latin typeface="Arial"/>
                <a:cs typeface="Arial"/>
              </a:rPr>
              <a:t>array. </a:t>
            </a:r>
          </a:p>
          <a:p>
            <a:pPr marL="42545" marR="5080" algn="just">
              <a:lnSpc>
                <a:spcPct val="114599"/>
              </a:lnSpc>
              <a:spcBef>
                <a:spcPts val="975"/>
              </a:spcBef>
            </a:pPr>
            <a:endParaRPr lang="en-IN" spc="-20" dirty="0">
              <a:latin typeface="Arial"/>
              <a:cs typeface="Arial"/>
            </a:endParaRPr>
          </a:p>
          <a:p>
            <a:pPr marL="42545" marR="5080" algn="just">
              <a:lnSpc>
                <a:spcPct val="114599"/>
              </a:lnSpc>
              <a:spcBef>
                <a:spcPts val="975"/>
              </a:spcBef>
            </a:pPr>
            <a:endParaRPr lang="en-IN" spc="-20" dirty="0">
              <a:latin typeface="Arial"/>
              <a:cs typeface="Arial"/>
            </a:endParaRPr>
          </a:p>
          <a:p>
            <a:pPr marL="42545" marR="5080" algn="just">
              <a:lnSpc>
                <a:spcPct val="114599"/>
              </a:lnSpc>
              <a:spcBef>
                <a:spcPts val="975"/>
              </a:spcBef>
            </a:pPr>
            <a:endParaRPr lang="en-IN" sz="1100" spc="-20" dirty="0">
              <a:latin typeface="Arial"/>
              <a:cs typeface="Arial"/>
            </a:endParaRPr>
          </a:p>
          <a:p>
            <a:pPr marL="42545" marR="5080" algn="just">
              <a:lnSpc>
                <a:spcPct val="114599"/>
              </a:lnSpc>
              <a:spcBef>
                <a:spcPts val="975"/>
              </a:spcBef>
            </a:pPr>
            <a:r>
              <a:rPr lang="en-IN" b="1" dirty="0">
                <a:solidFill>
                  <a:srgbClr val="7030A0"/>
                </a:solidFill>
              </a:rPr>
              <a:t>exports</a:t>
            </a:r>
            <a:r>
              <a:rPr lang="en-IN" spc="-20" dirty="0">
                <a:latin typeface="Arial"/>
                <a:cs typeface="Arial"/>
              </a:rPr>
              <a:t>:</a:t>
            </a:r>
          </a:p>
          <a:p>
            <a:pPr marL="42545" marR="5080" algn="just"/>
            <a:r>
              <a:rPr lang="en-IN" spc="-20" dirty="0">
                <a:latin typeface="Arial"/>
                <a:cs typeface="Arial"/>
              </a:rPr>
              <a:t>It is an array of components that need to be shared with other modules.</a:t>
            </a:r>
          </a:p>
          <a:p>
            <a:pPr marL="42545" marR="5080" algn="just"/>
            <a:endParaRPr lang="en-IN" sz="1000" spc="-2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solidFill>
                  <a:srgbClr val="7030A0"/>
                </a:solidFill>
              </a:rPr>
              <a:t>Providers:</a:t>
            </a:r>
            <a:endParaRPr lang="en-IN" sz="1200" dirty="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lang="en-IN" spc="-5" dirty="0">
                <a:latin typeface="Arial"/>
                <a:cs typeface="Arial"/>
              </a:rPr>
              <a:t>This will include the </a:t>
            </a:r>
            <a:r>
              <a:rPr lang="en-IN" dirty="0">
                <a:latin typeface="Arial"/>
                <a:cs typeface="Arial"/>
              </a:rPr>
              <a:t>services </a:t>
            </a:r>
            <a:r>
              <a:rPr lang="en-IN" spc="-5" dirty="0">
                <a:latin typeface="Arial"/>
                <a:cs typeface="Arial"/>
              </a:rPr>
              <a:t>created.</a:t>
            </a:r>
          </a:p>
          <a:p>
            <a:pPr marL="42545">
              <a:lnSpc>
                <a:spcPct val="100000"/>
              </a:lnSpc>
            </a:pPr>
            <a:endParaRPr lang="en-IN"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b="1" dirty="0">
                <a:solidFill>
                  <a:srgbClr val="7030A0"/>
                </a:solidFill>
              </a:rPr>
              <a:t>Bootstrap:</a:t>
            </a:r>
            <a:endParaRPr lang="en-IN" sz="1200" dirty="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lang="en-IN" spc="-5" dirty="0">
                <a:latin typeface="Arial"/>
                <a:cs typeface="Arial"/>
              </a:rPr>
              <a:t>This includes the </a:t>
            </a:r>
            <a:r>
              <a:rPr lang="en-IN" dirty="0">
                <a:latin typeface="Arial"/>
                <a:cs typeface="Arial"/>
              </a:rPr>
              <a:t>main </a:t>
            </a:r>
            <a:r>
              <a:rPr lang="en-IN" spc="-5" dirty="0">
                <a:latin typeface="Arial"/>
                <a:cs typeface="Arial"/>
              </a:rPr>
              <a:t>app </a:t>
            </a:r>
            <a:r>
              <a:rPr lang="en-IN" dirty="0">
                <a:latin typeface="Arial"/>
                <a:cs typeface="Arial"/>
              </a:rPr>
              <a:t>component </a:t>
            </a:r>
            <a:r>
              <a:rPr lang="en-IN" spc="-5" dirty="0">
                <a:latin typeface="Arial"/>
                <a:cs typeface="Arial"/>
              </a:rPr>
              <a:t>for starting the</a:t>
            </a:r>
            <a:r>
              <a:rPr lang="en-IN" spc="-10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execution.</a:t>
            </a:r>
            <a:endParaRPr lang="en-IN" dirty="0">
              <a:latin typeface="Arial"/>
              <a:cs typeface="Arial"/>
            </a:endParaRPr>
          </a:p>
          <a:p>
            <a:pPr marL="42545" marR="5080" algn="just">
              <a:lnSpc>
                <a:spcPct val="114599"/>
              </a:lnSpc>
              <a:spcBef>
                <a:spcPts val="975"/>
              </a:spcBef>
            </a:pPr>
            <a:endParaRPr lang="en-IN" spc="-20" dirty="0">
              <a:latin typeface="Arial"/>
              <a:cs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35659B-3B96-EE4C-B012-6203C6D73D88}"/>
              </a:ext>
            </a:extLst>
          </p:cNvPr>
          <p:cNvSpPr/>
          <p:nvPr/>
        </p:nvSpPr>
        <p:spPr>
          <a:xfrm>
            <a:off x="1010652" y="1270109"/>
            <a:ext cx="4844716" cy="10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declarations: [</a:t>
            </a:r>
          </a:p>
          <a:p>
            <a:r>
              <a:rPr lang="en-US" dirty="0"/>
              <a:t>     </a:t>
            </a:r>
            <a:r>
              <a:rPr lang="en-US" dirty="0" err="1"/>
              <a:t>AppComponent</a:t>
            </a:r>
            <a:r>
              <a:rPr lang="en-US" dirty="0"/>
              <a:t>,  </a:t>
            </a:r>
            <a:r>
              <a:rPr lang="en-US" dirty="0" err="1"/>
              <a:t>NewCmpComponent</a:t>
            </a:r>
            <a:endParaRPr lang="en-US" dirty="0"/>
          </a:p>
          <a:p>
            <a:r>
              <a:rPr lang="en-US" dirty="0"/>
              <a:t>]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1DDB3B-663E-DB44-97CA-901FF2927C3C}"/>
              </a:ext>
            </a:extLst>
          </p:cNvPr>
          <p:cNvSpPr/>
          <p:nvPr/>
        </p:nvSpPr>
        <p:spPr>
          <a:xfrm>
            <a:off x="1010652" y="3197943"/>
            <a:ext cx="4844716" cy="10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imports: [  </a:t>
            </a:r>
          </a:p>
          <a:p>
            <a:r>
              <a:rPr lang="en-US" dirty="0"/>
              <a:t>       </a:t>
            </a:r>
            <a:r>
              <a:rPr lang="en-US" dirty="0" err="1"/>
              <a:t>BrowserModule</a:t>
            </a:r>
            <a:r>
              <a:rPr lang="en-US" dirty="0"/>
              <a:t>,  </a:t>
            </a:r>
            <a:r>
              <a:rPr lang="en-US" dirty="0" err="1"/>
              <a:t>FormsModule</a:t>
            </a:r>
            <a:endParaRPr lang="en-US" dirty="0"/>
          </a:p>
          <a:p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2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EA8A-2A40-6946-AA4A-E3030654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0232"/>
          </a:xfrm>
        </p:spPr>
        <p:txBody>
          <a:bodyPr/>
          <a:lstStyle/>
          <a:p>
            <a:r>
              <a:rPr lang="en-IN" dirty="0"/>
              <a:t>Routing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EA6D4-8BA1-A745-83FB-21567C450F25}"/>
              </a:ext>
            </a:extLst>
          </p:cNvPr>
          <p:cNvSpPr txBox="1"/>
          <p:nvPr/>
        </p:nvSpPr>
        <p:spPr>
          <a:xfrm>
            <a:off x="838200" y="850233"/>
            <a:ext cx="110048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Routing basically means navigating between pages, Here the pages means components</a:t>
            </a:r>
          </a:p>
          <a:p>
            <a:r>
              <a:rPr lang="en-IN" dirty="0"/>
              <a:t>During project setup, we have included the routing module and same is in </a:t>
            </a:r>
            <a:r>
              <a:rPr lang="en-IN" dirty="0" err="1"/>
              <a:t>app.module.ts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app-</a:t>
            </a:r>
            <a:r>
              <a:rPr lang="en-IN" b="1" dirty="0" err="1"/>
              <a:t>routing.module</a:t>
            </a:r>
            <a:r>
              <a:rPr lang="en-IN" b="1" dirty="0"/>
              <a:t> </a:t>
            </a:r>
            <a:r>
              <a:rPr lang="en-IN" dirty="0"/>
              <a:t>is generated during setup and it has a </a:t>
            </a:r>
            <a:r>
              <a:rPr lang="en-IN" dirty="0" err="1"/>
              <a:t>const</a:t>
            </a:r>
            <a:r>
              <a:rPr lang="en-IN" dirty="0"/>
              <a:t> </a:t>
            </a:r>
            <a:r>
              <a:rPr lang="en-IN" b="1" dirty="0"/>
              <a:t>routes</a:t>
            </a:r>
            <a:r>
              <a:rPr lang="en-IN" dirty="0"/>
              <a:t> defined which is of type Routes. It is an array which holds all the routes we need in our project. </a:t>
            </a:r>
          </a:p>
          <a:p>
            <a:endParaRPr lang="en-IN" dirty="0"/>
          </a:p>
          <a:p>
            <a:r>
              <a:rPr lang="en-IN" i="1" dirty="0" err="1">
                <a:solidFill>
                  <a:srgbClr val="0070C0"/>
                </a:solidFill>
              </a:rPr>
              <a:t>const</a:t>
            </a:r>
            <a:r>
              <a:rPr lang="en-IN" i="1" dirty="0">
                <a:solidFill>
                  <a:srgbClr val="0070C0"/>
                </a:solidFill>
              </a:rPr>
              <a:t> routes: Routes = [ {</a:t>
            </a:r>
            <a:r>
              <a:rPr lang="en-IN" i="1" dirty="0" err="1">
                <a:solidFill>
                  <a:srgbClr val="0070C0"/>
                </a:solidFill>
              </a:rPr>
              <a:t>path:"home</a:t>
            </a:r>
            <a:r>
              <a:rPr lang="en-IN" i="1" dirty="0">
                <a:solidFill>
                  <a:srgbClr val="0070C0"/>
                </a:solidFill>
              </a:rPr>
              <a:t>", </a:t>
            </a:r>
            <a:r>
              <a:rPr lang="en-IN" i="1" dirty="0" err="1">
                <a:solidFill>
                  <a:srgbClr val="0070C0"/>
                </a:solidFill>
              </a:rPr>
              <a:t>component:HomeComponent</a:t>
            </a:r>
            <a:r>
              <a:rPr lang="en-IN" i="1" dirty="0">
                <a:solidFill>
                  <a:srgbClr val="0070C0"/>
                </a:solidFill>
              </a:rPr>
              <a:t>}, {path:"</a:t>
            </a:r>
            <a:r>
              <a:rPr lang="en-IN" i="1" dirty="0" err="1">
                <a:solidFill>
                  <a:srgbClr val="0070C0"/>
                </a:solidFill>
              </a:rPr>
              <a:t>contactus</a:t>
            </a:r>
            <a:r>
              <a:rPr lang="en-IN" i="1" dirty="0">
                <a:solidFill>
                  <a:srgbClr val="0070C0"/>
                </a:solidFill>
              </a:rPr>
              <a:t>", </a:t>
            </a:r>
            <a:r>
              <a:rPr lang="en-IN" i="1" dirty="0" err="1">
                <a:solidFill>
                  <a:srgbClr val="0070C0"/>
                </a:solidFill>
              </a:rPr>
              <a:t>component:ContactusComponent</a:t>
            </a:r>
            <a:r>
              <a:rPr lang="en-IN" i="1" dirty="0">
                <a:solidFill>
                  <a:srgbClr val="0070C0"/>
                </a:solidFill>
              </a:rPr>
              <a:t>} ];</a:t>
            </a:r>
          </a:p>
          <a:p>
            <a:endParaRPr lang="en-IN" dirty="0"/>
          </a:p>
          <a:p>
            <a:r>
              <a:rPr lang="en-IN" dirty="0"/>
              <a:t>To display the routing details to the user, we need to add &lt;router-outlet&gt; directive where we want the view to be displayed. The same is added in </a:t>
            </a:r>
            <a:r>
              <a:rPr lang="en-IN" dirty="0" err="1"/>
              <a:t>app.component.html</a:t>
            </a:r>
            <a:endParaRPr lang="en-IN" dirty="0"/>
          </a:p>
          <a:p>
            <a:endParaRPr lang="en-IN" dirty="0"/>
          </a:p>
          <a:p>
            <a:r>
              <a:rPr lang="en-IN" dirty="0"/>
              <a:t>Add some paths in </a:t>
            </a:r>
            <a:r>
              <a:rPr lang="en-IN" b="1" dirty="0" err="1"/>
              <a:t>app.component.html</a:t>
            </a:r>
            <a:endParaRPr lang="en-IN" b="1" dirty="0"/>
          </a:p>
          <a:p>
            <a:r>
              <a:rPr lang="en-IN" i="1" dirty="0">
                <a:solidFill>
                  <a:srgbClr val="0070C0"/>
                </a:solidFill>
              </a:rPr>
              <a:t>&lt;h1&gt;Angular  Routing Demo&lt;/h1&gt; &lt;nav&gt; </a:t>
            </a:r>
          </a:p>
          <a:p>
            <a:r>
              <a:rPr lang="en-IN" i="1" dirty="0">
                <a:solidFill>
                  <a:srgbClr val="0070C0"/>
                </a:solidFill>
              </a:rPr>
              <a:t>&lt;a </a:t>
            </a:r>
            <a:r>
              <a:rPr lang="en-IN" i="1" dirty="0" err="1">
                <a:solidFill>
                  <a:srgbClr val="0070C0"/>
                </a:solidFill>
              </a:rPr>
              <a:t>routerLink</a:t>
            </a:r>
            <a:r>
              <a:rPr lang="en-IN" i="1" dirty="0">
                <a:solidFill>
                  <a:srgbClr val="0070C0"/>
                </a:solidFill>
              </a:rPr>
              <a:t> = "/home"&gt;Home&lt;/a&gt; </a:t>
            </a:r>
          </a:p>
          <a:p>
            <a:r>
              <a:rPr lang="en-IN" i="1" dirty="0">
                <a:solidFill>
                  <a:srgbClr val="0070C0"/>
                </a:solidFill>
              </a:rPr>
              <a:t>&lt;a </a:t>
            </a:r>
            <a:r>
              <a:rPr lang="en-IN" i="1" dirty="0" err="1">
                <a:solidFill>
                  <a:srgbClr val="0070C0"/>
                </a:solidFill>
              </a:rPr>
              <a:t>routerLink</a:t>
            </a:r>
            <a:r>
              <a:rPr lang="en-IN" i="1" dirty="0">
                <a:solidFill>
                  <a:srgbClr val="0070C0"/>
                </a:solidFill>
              </a:rPr>
              <a:t> = "/</a:t>
            </a:r>
            <a:r>
              <a:rPr lang="en-IN" i="1" dirty="0" err="1">
                <a:solidFill>
                  <a:srgbClr val="0070C0"/>
                </a:solidFill>
              </a:rPr>
              <a:t>contactus</a:t>
            </a:r>
            <a:r>
              <a:rPr lang="en-IN" i="1" dirty="0">
                <a:solidFill>
                  <a:srgbClr val="0070C0"/>
                </a:solidFill>
              </a:rPr>
              <a:t>"&gt;Contact Us &lt;/a&gt; &lt;/nav&gt; </a:t>
            </a:r>
          </a:p>
          <a:p>
            <a:r>
              <a:rPr lang="en-IN" i="1" dirty="0">
                <a:solidFill>
                  <a:srgbClr val="0070C0"/>
                </a:solidFill>
              </a:rPr>
              <a:t>&lt;router-outlet&gt;&lt;/router-outlet&gt;</a:t>
            </a:r>
          </a:p>
          <a:p>
            <a:endParaRPr lang="en-IN" i="1" dirty="0">
              <a:solidFill>
                <a:srgbClr val="0070C0"/>
              </a:solidFill>
            </a:endParaRPr>
          </a:p>
          <a:p>
            <a:r>
              <a:rPr lang="en-IN" dirty="0"/>
              <a:t>As you click on the link, you will also see the page </a:t>
            </a:r>
            <a:r>
              <a:rPr lang="en-IN" dirty="0" err="1"/>
              <a:t>url</a:t>
            </a:r>
            <a:r>
              <a:rPr lang="en-IN" dirty="0"/>
              <a:t> in the address bar changing. It appends the path details at the end of the page</a:t>
            </a:r>
            <a:endParaRPr lang="en-IN" i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5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845A-2CA9-6949-9C53-3EEE5808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379"/>
            <a:ext cx="10515600" cy="712120"/>
          </a:xfrm>
        </p:spPr>
        <p:txBody>
          <a:bodyPr/>
          <a:lstStyle/>
          <a:p>
            <a:r>
              <a:rPr lang="en-US" dirty="0"/>
              <a:t>Multi Modules and Lazy Loading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CDEB7-365E-0F41-AA8A-B98190C809EE}"/>
              </a:ext>
            </a:extLst>
          </p:cNvPr>
          <p:cNvSpPr txBox="1"/>
          <p:nvPr/>
        </p:nvSpPr>
        <p:spPr>
          <a:xfrm>
            <a:off x="838200" y="856499"/>
            <a:ext cx="1106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app size is growing and we want load some modules only when they are clicked in the browser then we can use lazy loading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62988-D80C-7D4B-B46F-34D84EA73917}"/>
              </a:ext>
            </a:extLst>
          </p:cNvPr>
          <p:cNvSpPr txBox="1"/>
          <p:nvPr/>
        </p:nvSpPr>
        <p:spPr>
          <a:xfrm>
            <a:off x="1058779" y="1764632"/>
            <a:ext cx="94051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Configure route of module in the routes array of router module as below to lazy load</a:t>
            </a:r>
          </a:p>
          <a:p>
            <a:r>
              <a:rPr lang="en-IN" i="1" dirty="0">
                <a:solidFill>
                  <a:srgbClr val="0070C0"/>
                </a:solidFill>
              </a:rPr>
              <a:t>{</a:t>
            </a:r>
          </a:p>
          <a:p>
            <a:r>
              <a:rPr lang="en-IN" i="1" dirty="0">
                <a:solidFill>
                  <a:srgbClr val="0070C0"/>
                </a:solidFill>
              </a:rPr>
              <a:t>path: 'admin',</a:t>
            </a:r>
          </a:p>
          <a:p>
            <a:r>
              <a:rPr lang="en-IN" i="1" dirty="0" err="1">
                <a:solidFill>
                  <a:srgbClr val="0070C0"/>
                </a:solidFill>
              </a:rPr>
              <a:t>loadChildren</a:t>
            </a:r>
            <a:r>
              <a:rPr lang="en-IN" i="1" dirty="0">
                <a:solidFill>
                  <a:srgbClr val="0070C0"/>
                </a:solidFill>
              </a:rPr>
              <a:t>: () =&gt; import('../admin/</a:t>
            </a:r>
            <a:r>
              <a:rPr lang="en-IN" i="1" dirty="0" err="1">
                <a:solidFill>
                  <a:srgbClr val="0070C0"/>
                </a:solidFill>
              </a:rPr>
              <a:t>admin.module</a:t>
            </a:r>
            <a:r>
              <a:rPr lang="en-IN" i="1" dirty="0">
                <a:solidFill>
                  <a:srgbClr val="0070C0"/>
                </a:solidFill>
              </a:rPr>
              <a:t>').then(m =&gt; </a:t>
            </a:r>
            <a:r>
              <a:rPr lang="en-IN" i="1" dirty="0" err="1">
                <a:solidFill>
                  <a:srgbClr val="0070C0"/>
                </a:solidFill>
              </a:rPr>
              <a:t>m.AdminModule</a:t>
            </a:r>
            <a:r>
              <a:rPr lang="en-IN" i="1" dirty="0">
                <a:solidFill>
                  <a:srgbClr val="0070C0"/>
                </a:solidFill>
              </a:rPr>
              <a:t>)</a:t>
            </a:r>
          </a:p>
          <a:p>
            <a:r>
              <a:rPr lang="en-IN" i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7F647-B6C4-8C45-A398-67A27BA80B3D}"/>
              </a:ext>
            </a:extLst>
          </p:cNvPr>
          <p:cNvSpPr txBox="1"/>
          <p:nvPr/>
        </p:nvSpPr>
        <p:spPr>
          <a:xfrm>
            <a:off x="994611" y="3689684"/>
            <a:ext cx="988924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AuthGuard</a:t>
            </a:r>
            <a:r>
              <a:rPr lang="en-US" dirty="0"/>
              <a:t> for a page or protect a page from public access or role-based access.</a:t>
            </a:r>
          </a:p>
          <a:p>
            <a:r>
              <a:rPr lang="en-US" dirty="0"/>
              <a:t>Configure route of page in the routes array of router module as below </a:t>
            </a:r>
          </a:p>
          <a:p>
            <a:r>
              <a:rPr lang="en-US" dirty="0"/>
              <a:t>And create a service to return a Boolean value if user is authorized</a:t>
            </a:r>
          </a:p>
          <a:p>
            <a:r>
              <a:rPr lang="en-IN" i="1" dirty="0">
                <a:solidFill>
                  <a:srgbClr val="0070C0"/>
                </a:solidFill>
              </a:rPr>
              <a:t>{</a:t>
            </a:r>
          </a:p>
          <a:p>
            <a:r>
              <a:rPr lang="en-IN" i="1" dirty="0">
                <a:solidFill>
                  <a:srgbClr val="0070C0"/>
                </a:solidFill>
              </a:rPr>
              <a:t>path: 'admin',</a:t>
            </a:r>
          </a:p>
          <a:p>
            <a:r>
              <a:rPr lang="en-IN" i="1" dirty="0" err="1">
                <a:solidFill>
                  <a:srgbClr val="0070C0"/>
                </a:solidFill>
              </a:rPr>
              <a:t>canActivate</a:t>
            </a:r>
            <a:r>
              <a:rPr lang="en-IN" i="1" dirty="0">
                <a:solidFill>
                  <a:srgbClr val="0070C0"/>
                </a:solidFill>
              </a:rPr>
              <a:t>: [</a:t>
            </a:r>
            <a:r>
              <a:rPr lang="en-IN" i="1" dirty="0" err="1">
                <a:solidFill>
                  <a:srgbClr val="0070C0"/>
                </a:solidFill>
              </a:rPr>
              <a:t>AuthGuardService</a:t>
            </a:r>
            <a:r>
              <a:rPr lang="en-IN" i="1" dirty="0">
                <a:solidFill>
                  <a:srgbClr val="0070C0"/>
                </a:solidFill>
              </a:rPr>
              <a:t>],</a:t>
            </a:r>
          </a:p>
          <a:p>
            <a:r>
              <a:rPr lang="en-IN" i="1" dirty="0">
                <a:solidFill>
                  <a:srgbClr val="0070C0"/>
                </a:solidFill>
              </a:rPr>
              <a:t>data: { roles: ['Admin'] },</a:t>
            </a:r>
          </a:p>
          <a:p>
            <a:r>
              <a:rPr lang="en-IN" i="1" dirty="0">
                <a:solidFill>
                  <a:srgbClr val="0070C0"/>
                </a:solidFill>
              </a:rPr>
              <a:t>component: </a:t>
            </a:r>
            <a:r>
              <a:rPr lang="en-IN" i="1" dirty="0" err="1">
                <a:solidFill>
                  <a:srgbClr val="0070C0"/>
                </a:solidFill>
              </a:rPr>
              <a:t>LoginComponent</a:t>
            </a:r>
            <a:endParaRPr lang="en-IN" i="1" dirty="0">
              <a:solidFill>
                <a:srgbClr val="0070C0"/>
              </a:solidFill>
            </a:endParaRPr>
          </a:p>
          <a:p>
            <a:r>
              <a:rPr lang="en-IN" i="1" dirty="0">
                <a:solidFill>
                  <a:srgbClr val="0070C0"/>
                </a:solidFill>
              </a:rPr>
              <a:t>// </a:t>
            </a:r>
            <a:r>
              <a:rPr lang="en-IN" i="1" dirty="0" err="1">
                <a:solidFill>
                  <a:srgbClr val="0070C0"/>
                </a:solidFill>
              </a:rPr>
              <a:t>loadChildren</a:t>
            </a:r>
            <a:r>
              <a:rPr lang="en-IN" i="1" dirty="0">
                <a:solidFill>
                  <a:srgbClr val="0070C0"/>
                </a:solidFill>
              </a:rPr>
              <a:t>: () =&gt; import('../admin/</a:t>
            </a:r>
            <a:r>
              <a:rPr lang="en-IN" i="1" dirty="0" err="1">
                <a:solidFill>
                  <a:srgbClr val="0070C0"/>
                </a:solidFill>
              </a:rPr>
              <a:t>admin.module</a:t>
            </a:r>
            <a:r>
              <a:rPr lang="en-IN" i="1" dirty="0">
                <a:solidFill>
                  <a:srgbClr val="0070C0"/>
                </a:solidFill>
              </a:rPr>
              <a:t>').then(m =&gt; </a:t>
            </a:r>
            <a:r>
              <a:rPr lang="en-IN" i="1" dirty="0" err="1">
                <a:solidFill>
                  <a:srgbClr val="0070C0"/>
                </a:solidFill>
              </a:rPr>
              <a:t>m.AdminModule</a:t>
            </a:r>
            <a:r>
              <a:rPr lang="en-IN" i="1" dirty="0">
                <a:solidFill>
                  <a:srgbClr val="0070C0"/>
                </a:solidFill>
              </a:rPr>
              <a:t>)</a:t>
            </a:r>
          </a:p>
          <a:p>
            <a:r>
              <a:rPr lang="en-IN" i="1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CEEC-E522-6842-82B1-BBF40778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00"/>
            <a:ext cx="10515600" cy="636588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FB770-F273-0C4F-ADDF-D44B4EFFC33C}"/>
              </a:ext>
            </a:extLst>
          </p:cNvPr>
          <p:cNvSpPr txBox="1"/>
          <p:nvPr/>
        </p:nvSpPr>
        <p:spPr>
          <a:xfrm>
            <a:off x="914401" y="977900"/>
            <a:ext cx="1087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Create a service class which had authenticate method and validates the username and password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Create a login component with username and password fields, bind login click event to invoke the above service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 service will validate the user and stores the </a:t>
            </a:r>
            <a:r>
              <a:rPr lang="en-US" dirty="0" err="1"/>
              <a:t>reponse</a:t>
            </a:r>
            <a:r>
              <a:rPr lang="en-US" dirty="0"/>
              <a:t> session token in the </a:t>
            </a:r>
            <a:r>
              <a:rPr lang="en-US" dirty="0" err="1"/>
              <a:t>sessionStorage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Subsequent http requests should include the session token in the request </a:t>
            </a:r>
            <a:r>
              <a:rPr lang="en-US" dirty="0" err="1"/>
              <a:t>inorder</a:t>
            </a:r>
            <a:r>
              <a:rPr lang="en-US" dirty="0"/>
              <a:t> to get the data from backend service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r>
              <a:rPr lang="en-US" dirty="0"/>
              <a:t>If there is any </a:t>
            </a:r>
            <a:r>
              <a:rPr lang="en-US" dirty="0" err="1"/>
              <a:t>AuthGuard</a:t>
            </a:r>
            <a:r>
              <a:rPr lang="en-US" dirty="0"/>
              <a:t> service configured for any page then the app will validate the user against the token stored in the </a:t>
            </a:r>
            <a:r>
              <a:rPr lang="en-US" dirty="0" err="1"/>
              <a:t>sessionStorage</a:t>
            </a:r>
            <a:r>
              <a:rPr lang="en-US" dirty="0"/>
              <a:t>.</a:t>
            </a:r>
          </a:p>
          <a:p>
            <a:r>
              <a:rPr lang="en-US" dirty="0" err="1"/>
              <a:t>AuthGuard</a:t>
            </a:r>
            <a:r>
              <a:rPr lang="en-US" dirty="0"/>
              <a:t> service can check if user is authenticated or authorized to use the page.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8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B9C7D-FB3C-EE4D-90BF-BD9D1671E073}"/>
              </a:ext>
            </a:extLst>
          </p:cNvPr>
          <p:cNvSpPr txBox="1"/>
          <p:nvPr/>
        </p:nvSpPr>
        <p:spPr>
          <a:xfrm>
            <a:off x="583019" y="-358503"/>
            <a:ext cx="6155988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Folders in app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EEE121-64B1-ED43-ACD8-8D27C5806BF6}"/>
              </a:ext>
            </a:extLst>
          </p:cNvPr>
          <p:cNvSpPr txBox="1"/>
          <p:nvPr/>
        </p:nvSpPr>
        <p:spPr>
          <a:xfrm>
            <a:off x="803775" y="1151632"/>
            <a:ext cx="7903723" cy="5022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b="1" spc="-5" dirty="0"/>
          </a:p>
          <a:p>
            <a:pPr marL="574675" marR="1016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sz="2000" b="1" spc="-5" dirty="0"/>
              <a:t>e2e/ </a:t>
            </a:r>
            <a:r>
              <a:rPr lang="en-US" sz="2000" dirty="0"/>
              <a:t>− </a:t>
            </a:r>
            <a:r>
              <a:rPr lang="en-US" sz="2000" spc="-5" dirty="0"/>
              <a:t>end to end test </a:t>
            </a:r>
            <a:r>
              <a:rPr lang="en-US" sz="2000" spc="-15" dirty="0"/>
              <a:t>folder. </a:t>
            </a:r>
            <a:r>
              <a:rPr lang="en-US" sz="2000" dirty="0"/>
              <a:t>Mainly </a:t>
            </a:r>
            <a:r>
              <a:rPr lang="en-US" sz="2000" spc="-5" dirty="0"/>
              <a:t>e2e is used for integration testing and helps ensure the  application works fine.</a:t>
            </a:r>
            <a:endParaRPr lang="en-US" sz="2000" dirty="0"/>
          </a:p>
          <a:p>
            <a:pPr marL="574675" marR="9525" indent="-228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b="1" spc="-5" dirty="0" err="1"/>
              <a:t>node_modules</a:t>
            </a:r>
            <a:r>
              <a:rPr lang="en-US" sz="2000" b="1" spc="-5" dirty="0"/>
              <a:t>/ </a:t>
            </a:r>
            <a:r>
              <a:rPr lang="en-US" sz="2000" dirty="0"/>
              <a:t>− </a:t>
            </a:r>
            <a:r>
              <a:rPr lang="en-US" sz="2000" spc="-5" dirty="0"/>
              <a:t>The </a:t>
            </a:r>
            <a:r>
              <a:rPr lang="en-US" sz="2000" spc="-5" dirty="0" err="1"/>
              <a:t>npm</a:t>
            </a:r>
            <a:r>
              <a:rPr lang="en-US" sz="2000" spc="-5" dirty="0"/>
              <a:t> package installed is </a:t>
            </a:r>
            <a:r>
              <a:rPr lang="en-US" sz="2000" spc="-5" dirty="0" err="1"/>
              <a:t>node_modules</a:t>
            </a:r>
            <a:r>
              <a:rPr lang="en-US" sz="2000" spc="-5" dirty="0"/>
              <a:t>. </a:t>
            </a:r>
            <a:r>
              <a:rPr lang="en-US" sz="2000" spc="-40" dirty="0"/>
              <a:t>You </a:t>
            </a:r>
            <a:r>
              <a:rPr lang="en-US" sz="2000" dirty="0"/>
              <a:t>can </a:t>
            </a:r>
            <a:r>
              <a:rPr lang="en-US" sz="2000" spc="-5" dirty="0"/>
              <a:t>open the folder and </a:t>
            </a:r>
            <a:r>
              <a:rPr lang="en-US" sz="2000" dirty="0"/>
              <a:t>see  </a:t>
            </a:r>
            <a:r>
              <a:rPr lang="en-US" sz="2000" spc="-5" dirty="0"/>
              <a:t>the packages available.</a:t>
            </a:r>
            <a:endParaRPr lang="en-US" sz="2000" dirty="0"/>
          </a:p>
          <a:p>
            <a:pPr marL="574675" marR="8890" indent="-228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b="1" spc="-5" dirty="0" err="1"/>
              <a:t>src</a:t>
            </a:r>
            <a:r>
              <a:rPr lang="en-US" sz="2000" b="1" spc="-5" dirty="0"/>
              <a:t>/ </a:t>
            </a:r>
            <a:r>
              <a:rPr lang="en-US" sz="2000" dirty="0"/>
              <a:t>− </a:t>
            </a:r>
            <a:r>
              <a:rPr lang="en-US" sz="2000" spc="-5" dirty="0"/>
              <a:t>This folder is where we will work on the project using Angular. Inside </a:t>
            </a:r>
            <a:r>
              <a:rPr lang="en-US" sz="2000" dirty="0" err="1"/>
              <a:t>src</a:t>
            </a:r>
            <a:r>
              <a:rPr lang="en-US" sz="2000" dirty="0"/>
              <a:t>/ you </a:t>
            </a:r>
            <a:r>
              <a:rPr lang="en-US" sz="2000" spc="-5" dirty="0"/>
              <a:t>will have app/  folder created during the project setup and holds all the </a:t>
            </a:r>
            <a:r>
              <a:rPr lang="en-US" sz="2000" dirty="0"/>
              <a:t>required </a:t>
            </a:r>
            <a:r>
              <a:rPr lang="en-US" sz="2000" spc="-5" dirty="0"/>
              <a:t>files </a:t>
            </a:r>
            <a:r>
              <a:rPr lang="en-US" sz="2000" dirty="0"/>
              <a:t>required </a:t>
            </a:r>
            <a:r>
              <a:rPr lang="en-US" sz="2000" spc="-5" dirty="0"/>
              <a:t>for the</a:t>
            </a:r>
            <a:r>
              <a:rPr lang="en-US" sz="2000" spc="5" dirty="0"/>
              <a:t> </a:t>
            </a:r>
            <a:r>
              <a:rPr lang="en-US" sz="2000" spc="-5" dirty="0"/>
              <a:t>project.</a:t>
            </a:r>
          </a:p>
          <a:p>
            <a:pPr marL="346075" marR="8890">
              <a:lnSpc>
                <a:spcPct val="90000"/>
              </a:lnSpc>
              <a:spcBef>
                <a:spcPts val="750"/>
              </a:spcBef>
            </a:pPr>
            <a:endParaRPr lang="en-US" sz="2000" spc="-5" dirty="0"/>
          </a:p>
          <a:p>
            <a:pPr marL="346075" marR="8890">
              <a:lnSpc>
                <a:spcPct val="90000"/>
              </a:lnSpc>
              <a:spcBef>
                <a:spcPts val="750"/>
              </a:spcBef>
            </a:pPr>
            <a:r>
              <a:rPr lang="en-US" sz="2000" spc="-5" dirty="0"/>
              <a:t>Note: The </a:t>
            </a:r>
            <a:r>
              <a:rPr lang="en-US" sz="2000" b="1" spc="-5" dirty="0" err="1"/>
              <a:t>src</a:t>
            </a:r>
            <a:r>
              <a:rPr lang="en-US" sz="2000" b="1" spc="-5" dirty="0"/>
              <a:t>/ </a:t>
            </a:r>
            <a:r>
              <a:rPr lang="en-US" sz="2000" spc="-5" dirty="0"/>
              <a:t>folder is the </a:t>
            </a:r>
            <a:r>
              <a:rPr lang="en-US" sz="2000" dirty="0"/>
              <a:t>main </a:t>
            </a:r>
            <a:r>
              <a:rPr lang="en-US" sz="2000" spc="-15" dirty="0"/>
              <a:t>folder, </a:t>
            </a:r>
            <a:r>
              <a:rPr lang="en-US" sz="2000" spc="-5" dirty="0"/>
              <a:t>which internally has </a:t>
            </a:r>
            <a:r>
              <a:rPr lang="en-US" sz="2000" dirty="0"/>
              <a:t>a </a:t>
            </a:r>
            <a:r>
              <a:rPr lang="en-US" sz="2000" spc="-10" dirty="0"/>
              <a:t>different </a:t>
            </a:r>
            <a:r>
              <a:rPr lang="en-US" sz="2000" spc="-5" dirty="0"/>
              <a:t>file</a:t>
            </a:r>
            <a:r>
              <a:rPr lang="en-US" sz="2000" spc="20" dirty="0"/>
              <a:t> </a:t>
            </a:r>
            <a:r>
              <a:rPr lang="en-US" sz="2000" spc="-5" dirty="0"/>
              <a:t>structure.</a:t>
            </a:r>
            <a:endParaRPr lang="en-US" sz="20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Graphic 9" descr="Open Folder">
            <a:extLst>
              <a:ext uri="{FF2B5EF4-FFF2-40B4-BE49-F238E27FC236}">
                <a16:creationId xmlns:a16="http://schemas.microsoft.com/office/drawing/2014/main" id="{A1328C52-45F0-4165-9243-DE82FC552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5667" y="1840805"/>
            <a:ext cx="3548404" cy="3548404"/>
          </a:xfrm>
          <a:prstGeom prst="rect">
            <a:avLst/>
          </a:prstGeom>
        </p:spPr>
      </p:pic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A64-8BB7-ED42-8C9E-30C6EDE4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Files in app folder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C5995-9BD7-6A4B-92CE-D60E5E91001E}"/>
              </a:ext>
            </a:extLst>
          </p:cNvPr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4675" indent="-228600">
              <a:lnSpc>
                <a:spcPct val="90000"/>
              </a:lnSpc>
              <a:spcBef>
                <a:spcPts val="965"/>
              </a:spcBef>
              <a:buFont typeface="Arial" panose="020B0604020202020204" pitchFamily="34" charset="0"/>
              <a:buChar char="•"/>
            </a:pPr>
            <a:r>
              <a:rPr lang="en-US" sz="2000" b="1" spc="-10" dirty="0" err="1"/>
              <a:t>angular.json</a:t>
            </a:r>
            <a:r>
              <a:rPr lang="en-US" sz="2000" b="1" spc="-10" dirty="0"/>
              <a:t> </a:t>
            </a:r>
            <a:r>
              <a:rPr lang="en-US" sz="2000" dirty="0"/>
              <a:t>− </a:t>
            </a:r>
            <a:r>
              <a:rPr lang="en-US" sz="2000" spc="-5" dirty="0"/>
              <a:t>It basically holds the project name, </a:t>
            </a:r>
            <a:r>
              <a:rPr lang="en-US" sz="2000" dirty="0"/>
              <a:t>version </a:t>
            </a:r>
            <a:r>
              <a:rPr lang="en-US" sz="2000" spc="-5" dirty="0"/>
              <a:t>of </a:t>
            </a:r>
            <a:r>
              <a:rPr lang="en-US" sz="2000" dirty="0"/>
              <a:t>cli,</a:t>
            </a:r>
            <a:r>
              <a:rPr lang="en-US" sz="2000" spc="5" dirty="0"/>
              <a:t> </a:t>
            </a:r>
            <a:r>
              <a:rPr lang="en-US" sz="2000" spc="-5" dirty="0"/>
              <a:t>etc.</a:t>
            </a:r>
            <a:endParaRPr lang="en-US" sz="2000" dirty="0"/>
          </a:p>
          <a:p>
            <a:pPr marL="574675" indent="-228600">
              <a:lnSpc>
                <a:spcPct val="9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lang="en-US" sz="2000" b="1" spc="-5" dirty="0"/>
              <a:t>.</a:t>
            </a:r>
            <a:r>
              <a:rPr lang="en-US" sz="2000" b="1" spc="-5" dirty="0" err="1"/>
              <a:t>editorconfig</a:t>
            </a:r>
            <a:r>
              <a:rPr lang="en-US" sz="2000" b="1" spc="-5" dirty="0"/>
              <a:t> </a:t>
            </a:r>
            <a:r>
              <a:rPr lang="en-US" sz="2000" dirty="0"/>
              <a:t>− </a:t>
            </a:r>
            <a:r>
              <a:rPr lang="en-US" sz="2000" spc="-5" dirty="0"/>
              <a:t>This is the config file for the</a:t>
            </a:r>
            <a:r>
              <a:rPr lang="en-US" sz="2000" spc="10" dirty="0"/>
              <a:t> </a:t>
            </a:r>
            <a:r>
              <a:rPr lang="en-US" sz="2000" spc="-15" dirty="0"/>
              <a:t>editor.</a:t>
            </a:r>
            <a:endParaRPr lang="en-US" sz="2000" dirty="0"/>
          </a:p>
          <a:p>
            <a:pPr marL="574675" marR="5080" indent="-228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b="1" spc="-5" dirty="0"/>
              <a:t>.</a:t>
            </a:r>
            <a:r>
              <a:rPr lang="en-US" sz="2000" b="1" spc="-5" dirty="0" err="1"/>
              <a:t>gitignore</a:t>
            </a:r>
            <a:r>
              <a:rPr lang="en-US" sz="2000" b="1" spc="-5" dirty="0"/>
              <a:t> </a:t>
            </a:r>
            <a:r>
              <a:rPr lang="en-US" sz="2000" dirty="0"/>
              <a:t>− A </a:t>
            </a:r>
            <a:r>
              <a:rPr lang="en-US" sz="2000" spc="-5" dirty="0"/>
              <a:t>.</a:t>
            </a:r>
            <a:r>
              <a:rPr lang="en-US" sz="2000" spc="-5" dirty="0" err="1"/>
              <a:t>gitignore</a:t>
            </a:r>
            <a:r>
              <a:rPr lang="en-US" sz="2000" spc="-5" dirty="0"/>
              <a:t> file </a:t>
            </a:r>
            <a:r>
              <a:rPr lang="en-US" sz="2000" dirty="0"/>
              <a:t>should </a:t>
            </a:r>
            <a:r>
              <a:rPr lang="en-US" sz="2000" spc="-5" dirty="0"/>
              <a:t>be committed into the </a:t>
            </a:r>
            <a:r>
              <a:rPr lang="en-US" sz="2000" spc="-10" dirty="0"/>
              <a:t>repository, </a:t>
            </a:r>
            <a:r>
              <a:rPr lang="en-US" sz="2000" spc="-5" dirty="0"/>
              <a:t>in order to </a:t>
            </a:r>
            <a:r>
              <a:rPr lang="en-US" sz="2000" dirty="0"/>
              <a:t>share </a:t>
            </a:r>
            <a:r>
              <a:rPr lang="en-US" sz="2000" spc="-5" dirty="0"/>
              <a:t>the ignore  </a:t>
            </a:r>
            <a:r>
              <a:rPr lang="en-US" sz="2000" dirty="0"/>
              <a:t>rules </a:t>
            </a:r>
            <a:r>
              <a:rPr lang="en-US" sz="2000" spc="-5" dirty="0"/>
              <a:t>with any other users that </a:t>
            </a:r>
            <a:r>
              <a:rPr lang="en-US" sz="2000" dirty="0"/>
              <a:t>clone </a:t>
            </a:r>
            <a:r>
              <a:rPr lang="en-US" sz="2000" spc="-5" dirty="0"/>
              <a:t>the</a:t>
            </a:r>
            <a:r>
              <a:rPr lang="en-US" sz="2000" spc="-10" dirty="0"/>
              <a:t> repository.</a:t>
            </a:r>
          </a:p>
          <a:p>
            <a:pPr marL="574675" marR="6350" indent="-228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b="1" spc="-5" dirty="0" err="1"/>
              <a:t>package.json</a:t>
            </a:r>
            <a:r>
              <a:rPr lang="en-US" sz="2000" b="1" spc="-5" dirty="0"/>
              <a:t> </a:t>
            </a:r>
            <a:r>
              <a:rPr lang="en-US" sz="2000" dirty="0"/>
              <a:t>− </a:t>
            </a:r>
            <a:r>
              <a:rPr lang="en-US" sz="2000" spc="-5" dirty="0"/>
              <a:t>The </a:t>
            </a:r>
            <a:r>
              <a:rPr lang="en-US" sz="2000" spc="-5" dirty="0" err="1"/>
              <a:t>package.json</a:t>
            </a:r>
            <a:r>
              <a:rPr lang="en-US" sz="2000" spc="-5" dirty="0"/>
              <a:t> file tells which libraries will be installed into </a:t>
            </a:r>
            <a:r>
              <a:rPr lang="en-US" sz="2000" spc="-5" dirty="0" err="1"/>
              <a:t>node_modules</a:t>
            </a:r>
            <a:r>
              <a:rPr lang="en-US" sz="2000" spc="-5" dirty="0"/>
              <a:t>  when </a:t>
            </a:r>
            <a:r>
              <a:rPr lang="en-US" sz="2000" dirty="0"/>
              <a:t>you run </a:t>
            </a:r>
            <a:r>
              <a:rPr lang="en-US" sz="2000" spc="-5" dirty="0" err="1"/>
              <a:t>npm</a:t>
            </a:r>
            <a:r>
              <a:rPr lang="en-US" sz="2000" spc="-15" dirty="0"/>
              <a:t> </a:t>
            </a:r>
            <a:r>
              <a:rPr lang="en-US" sz="2000" spc="-5" dirty="0"/>
              <a:t>install. </a:t>
            </a:r>
          </a:p>
          <a:p>
            <a:pPr marL="574675" marR="6350" indent="-228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spc="-5" dirty="0"/>
              <a:t>Note: In </a:t>
            </a:r>
            <a:r>
              <a:rPr lang="en-US" sz="2000" dirty="0"/>
              <a:t>case you </a:t>
            </a:r>
            <a:r>
              <a:rPr lang="en-US" sz="2000" spc="-5" dirty="0"/>
              <a:t>need to add </a:t>
            </a:r>
            <a:r>
              <a:rPr lang="en-US" sz="2000" dirty="0"/>
              <a:t>more </a:t>
            </a:r>
            <a:r>
              <a:rPr lang="en-US" sz="2000" spc="-5" dirty="0"/>
              <a:t>libraries, </a:t>
            </a:r>
            <a:r>
              <a:rPr lang="en-US" sz="2000" dirty="0"/>
              <a:t>you can </a:t>
            </a:r>
            <a:r>
              <a:rPr lang="en-US" sz="2000" spc="-5" dirty="0"/>
              <a:t>add those over here and </a:t>
            </a:r>
            <a:r>
              <a:rPr lang="en-US" sz="2000" dirty="0"/>
              <a:t>run </a:t>
            </a:r>
            <a:r>
              <a:rPr lang="en-US" sz="2000" spc="-5" dirty="0"/>
              <a:t>the </a:t>
            </a:r>
            <a:r>
              <a:rPr lang="en-US" sz="2000" spc="-5" dirty="0" err="1"/>
              <a:t>npm</a:t>
            </a:r>
            <a:r>
              <a:rPr lang="en-US" sz="2000" spc="-5" dirty="0"/>
              <a:t> install </a:t>
            </a:r>
            <a:r>
              <a:rPr lang="en-US" sz="2000" dirty="0"/>
              <a:t>command. </a:t>
            </a:r>
          </a:p>
          <a:p>
            <a:pPr marL="574675" marR="6350" indent="-228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b="1" spc="-5" dirty="0" err="1"/>
              <a:t>tsconfig.json</a:t>
            </a:r>
            <a:r>
              <a:rPr lang="en-US" sz="2000" b="1" spc="-5" dirty="0"/>
              <a:t> </a:t>
            </a:r>
            <a:r>
              <a:rPr lang="en-US" sz="2000" dirty="0"/>
              <a:t>− </a:t>
            </a:r>
            <a:r>
              <a:rPr lang="en-US" sz="2000" spc="-5" dirty="0"/>
              <a:t>This basically contains the </a:t>
            </a:r>
            <a:r>
              <a:rPr lang="en-US" sz="2000" dirty="0"/>
              <a:t>compiler </a:t>
            </a:r>
            <a:r>
              <a:rPr lang="en-US" sz="2000" spc="-5" dirty="0"/>
              <a:t>options </a:t>
            </a:r>
            <a:r>
              <a:rPr lang="en-US" sz="2000" dirty="0"/>
              <a:t>required </a:t>
            </a:r>
            <a:r>
              <a:rPr lang="en-US" sz="2000" spc="-5" dirty="0"/>
              <a:t>during compilation.  </a:t>
            </a:r>
          </a:p>
          <a:p>
            <a:pPr marL="574675" marR="6350" indent="-228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b="1" spc="-5" dirty="0" err="1"/>
              <a:t>tslint.json</a:t>
            </a:r>
            <a:r>
              <a:rPr lang="en-US" sz="2000" b="1" spc="-5" dirty="0"/>
              <a:t> </a:t>
            </a:r>
            <a:r>
              <a:rPr lang="en-US" sz="2000" dirty="0"/>
              <a:t>− </a:t>
            </a:r>
            <a:r>
              <a:rPr lang="en-US" sz="2000" spc="-5" dirty="0"/>
              <a:t>This is the config file with </a:t>
            </a:r>
            <a:r>
              <a:rPr lang="en-US" sz="2000" dirty="0"/>
              <a:t>rules </a:t>
            </a:r>
            <a:r>
              <a:rPr lang="en-US" sz="2000" spc="-5" dirty="0"/>
              <a:t>to be </a:t>
            </a:r>
            <a:r>
              <a:rPr lang="en-US" sz="2000" dirty="0"/>
              <a:t>considered </a:t>
            </a:r>
            <a:r>
              <a:rPr lang="en-US" sz="2000" spc="-5" dirty="0"/>
              <a:t>while </a:t>
            </a:r>
            <a:r>
              <a:rPr lang="en-US" sz="2000" dirty="0"/>
              <a:t>compiling.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D795F4F-4D73-FE47-8B5C-8AD98F917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r="8" b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A26AA-76AD-284A-B2AD-D8753F52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0" y="-22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05A8A-C668-3F47-A705-5A99EA63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5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components 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6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extBox 3">
            <a:extLst>
              <a:ext uri="{FF2B5EF4-FFF2-40B4-BE49-F238E27FC236}">
                <a16:creationId xmlns:a16="http://schemas.microsoft.com/office/drawing/2014/main" id="{2FEB1DAF-48E9-401A-A4FC-784792D65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29281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2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2FB5850-756A-1C47-B9C9-AD781B81C840}"/>
              </a:ext>
            </a:extLst>
          </p:cNvPr>
          <p:cNvSpPr txBox="1"/>
          <p:nvPr/>
        </p:nvSpPr>
        <p:spPr>
          <a:xfrm>
            <a:off x="499881" y="1584879"/>
            <a:ext cx="10550025" cy="3677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2545" marR="508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pc="-5" dirty="0" err="1"/>
              <a:t>main.ts</a:t>
            </a:r>
            <a:r>
              <a:rPr lang="en-US" spc="-5" dirty="0"/>
              <a:t> is the file from where we start our project. It starts with importing basic </a:t>
            </a:r>
            <a:r>
              <a:rPr lang="en-US" dirty="0"/>
              <a:t>module </a:t>
            </a:r>
            <a:r>
              <a:rPr lang="en-US" spc="-5" dirty="0"/>
              <a:t>which we need. Right now if </a:t>
            </a:r>
            <a:r>
              <a:rPr lang="en-US" dirty="0"/>
              <a:t>you see </a:t>
            </a:r>
            <a:r>
              <a:rPr lang="en-US" spc="-5" dirty="0"/>
              <a:t>angular/core, angular/platform-browser-dynamic, </a:t>
            </a:r>
            <a:r>
              <a:rPr lang="en-US" spc="-5" dirty="0" err="1"/>
              <a:t>app.module</a:t>
            </a:r>
            <a:r>
              <a:rPr lang="en-US" spc="-5" dirty="0"/>
              <a:t> and  environment is imported by default during angular-cli installation and project</a:t>
            </a:r>
            <a:r>
              <a:rPr lang="en-US" dirty="0"/>
              <a:t> </a:t>
            </a:r>
            <a:r>
              <a:rPr lang="en-US" spc="-5" dirty="0"/>
              <a:t>setup.</a:t>
            </a:r>
          </a:p>
          <a:p>
            <a:pPr marL="42545" marR="508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pc="-5" dirty="0"/>
          </a:p>
          <a:p>
            <a:pPr marL="12700" marR="508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pc="-5" dirty="0"/>
              <a:t>The platformBrowserDynamic().</a:t>
            </a:r>
            <a:r>
              <a:rPr lang="en-US" spc="-5" dirty="0" err="1"/>
              <a:t>bootstrapModule</a:t>
            </a:r>
            <a:r>
              <a:rPr lang="en-US" spc="-5" dirty="0"/>
              <a:t>(</a:t>
            </a:r>
            <a:r>
              <a:rPr lang="en-US" spc="-5" dirty="0" err="1"/>
              <a:t>AppModule</a:t>
            </a:r>
            <a:r>
              <a:rPr lang="en-US" spc="-5" dirty="0"/>
              <a:t>) has the parent </a:t>
            </a:r>
            <a:r>
              <a:rPr lang="en-US" dirty="0"/>
              <a:t>module </a:t>
            </a:r>
            <a:r>
              <a:rPr lang="en-US" spc="-5" dirty="0"/>
              <a:t>reference  </a:t>
            </a:r>
            <a:r>
              <a:rPr lang="en-US" spc="-5" dirty="0" err="1"/>
              <a:t>AppModule</a:t>
            </a:r>
            <a:r>
              <a:rPr lang="en-US" spc="-5" dirty="0"/>
              <a:t>. Hence, when it executes in the </a:t>
            </a:r>
            <a:r>
              <a:rPr lang="en-US" spc="-15" dirty="0"/>
              <a:t>browser, </a:t>
            </a:r>
            <a:r>
              <a:rPr lang="en-US" spc="-5" dirty="0"/>
              <a:t>the file is </a:t>
            </a:r>
            <a:r>
              <a:rPr lang="en-US" dirty="0"/>
              <a:t>called </a:t>
            </a:r>
            <a:r>
              <a:rPr lang="en-US" spc="-5" dirty="0" err="1"/>
              <a:t>index.html</a:t>
            </a:r>
            <a:r>
              <a:rPr lang="en-US" spc="-5" dirty="0"/>
              <a:t>. </a:t>
            </a:r>
            <a:r>
              <a:rPr lang="en-US" spc="-5" dirty="0" err="1"/>
              <a:t>Index.html</a:t>
            </a:r>
            <a:r>
              <a:rPr lang="en-US" spc="-5" dirty="0"/>
              <a:t> internally  refers to </a:t>
            </a:r>
            <a:r>
              <a:rPr lang="en-US" spc="-5" dirty="0" err="1"/>
              <a:t>main.ts</a:t>
            </a:r>
            <a:r>
              <a:rPr lang="en-US" spc="-5" dirty="0"/>
              <a:t> which </a:t>
            </a:r>
            <a:r>
              <a:rPr lang="en-US" dirty="0"/>
              <a:t>calls </a:t>
            </a:r>
            <a:r>
              <a:rPr lang="en-US" spc="-5" dirty="0"/>
              <a:t>the parent </a:t>
            </a:r>
            <a:r>
              <a:rPr lang="en-US" dirty="0"/>
              <a:t>module, </a:t>
            </a:r>
            <a:r>
              <a:rPr lang="en-US" spc="-5" dirty="0"/>
              <a:t>i.e., </a:t>
            </a:r>
            <a:r>
              <a:rPr lang="en-US" spc="-5" dirty="0" err="1"/>
              <a:t>AppModule</a:t>
            </a:r>
            <a:r>
              <a:rPr lang="en-US" spc="-5" dirty="0"/>
              <a:t> when the last line of the </a:t>
            </a:r>
            <a:r>
              <a:rPr lang="en-US" dirty="0"/>
              <a:t>code </a:t>
            </a:r>
            <a:r>
              <a:rPr lang="en-US" spc="-5" dirty="0"/>
              <a:t>executes</a:t>
            </a:r>
            <a:r>
              <a:rPr lang="en-US" dirty="0"/>
              <a:t> −</a:t>
            </a:r>
          </a:p>
          <a:p>
            <a:pPr marL="12700" marR="508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2700" marR="508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pc="-5" dirty="0"/>
              <a:t>When </a:t>
            </a:r>
            <a:r>
              <a:rPr lang="en-US" spc="-5" dirty="0" err="1"/>
              <a:t>AppModule</a:t>
            </a:r>
            <a:r>
              <a:rPr lang="en-US" spc="-5" dirty="0"/>
              <a:t> is </a:t>
            </a:r>
            <a:r>
              <a:rPr lang="en-US" dirty="0"/>
              <a:t>called, </a:t>
            </a:r>
            <a:r>
              <a:rPr lang="en-US" spc="-5" dirty="0"/>
              <a:t>it </a:t>
            </a:r>
            <a:r>
              <a:rPr lang="en-US" dirty="0"/>
              <a:t>calls </a:t>
            </a:r>
            <a:r>
              <a:rPr lang="en-US" spc="-5" dirty="0" err="1"/>
              <a:t>app.module.ts</a:t>
            </a:r>
            <a:r>
              <a:rPr lang="en-US" spc="-5" dirty="0"/>
              <a:t> which further </a:t>
            </a:r>
            <a:r>
              <a:rPr lang="en-US" dirty="0"/>
              <a:t>calls </a:t>
            </a:r>
            <a:r>
              <a:rPr lang="en-US" spc="-5" dirty="0"/>
              <a:t>the </a:t>
            </a:r>
            <a:r>
              <a:rPr lang="en-US" spc="-5" dirty="0" err="1"/>
              <a:t>AppComponent</a:t>
            </a:r>
            <a:r>
              <a:rPr lang="en-US" spc="-5" dirty="0"/>
              <a:t> based on the  bootstrap </a:t>
            </a:r>
            <a:r>
              <a:rPr lang="en-US" dirty="0"/>
              <a:t>−</a:t>
            </a:r>
          </a:p>
          <a:p>
            <a:pPr marL="12700" marR="508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2700" marR="508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pc="-5" dirty="0"/>
              <a:t>In </a:t>
            </a:r>
            <a:r>
              <a:rPr lang="en-US" b="1" spc="-5" dirty="0" err="1"/>
              <a:t>app.component.ts</a:t>
            </a:r>
            <a:r>
              <a:rPr lang="en-US" spc="-5" dirty="0"/>
              <a:t>, there is </a:t>
            </a:r>
            <a:r>
              <a:rPr lang="en-US" dirty="0"/>
              <a:t>a </a:t>
            </a:r>
            <a:r>
              <a:rPr lang="en-US" spc="-5" dirty="0"/>
              <a:t>selector: </a:t>
            </a:r>
            <a:r>
              <a:rPr lang="en-US" b="1" spc="-5" dirty="0"/>
              <a:t>app-root </a:t>
            </a:r>
            <a:r>
              <a:rPr lang="en-US" spc="-5" dirty="0"/>
              <a:t>which is used in the </a:t>
            </a:r>
            <a:r>
              <a:rPr lang="en-US" spc="-5" dirty="0" err="1"/>
              <a:t>index.html</a:t>
            </a:r>
            <a:r>
              <a:rPr lang="en-US" spc="-5" dirty="0"/>
              <a:t> file. This will display  the contents present in</a:t>
            </a:r>
            <a:r>
              <a:rPr lang="en-US" spc="10" dirty="0"/>
              <a:t> </a:t>
            </a:r>
            <a:r>
              <a:rPr lang="en-US" b="1" spc="-5" dirty="0" err="1"/>
              <a:t>app.component.html</a:t>
            </a:r>
            <a:r>
              <a:rPr lang="en-US" spc="-5" dirty="0"/>
              <a:t>.</a:t>
            </a:r>
          </a:p>
          <a:p>
            <a:pPr marL="42545" marR="508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97B47-1A30-284F-A7BF-C005065A0E77}"/>
              </a:ext>
            </a:extLst>
          </p:cNvPr>
          <p:cNvSpPr txBox="1"/>
          <p:nvPr/>
        </p:nvSpPr>
        <p:spPr>
          <a:xfrm>
            <a:off x="499881" y="-26936"/>
            <a:ext cx="2191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7030A0"/>
                </a:solidFill>
              </a:rPr>
              <a:t>main.ts</a:t>
            </a:r>
            <a:endParaRPr lang="en-US" sz="4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2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851CA2-4571-AE40-9EA2-4428FEB680AE}"/>
              </a:ext>
            </a:extLst>
          </p:cNvPr>
          <p:cNvSpPr txBox="1"/>
          <p:nvPr/>
        </p:nvSpPr>
        <p:spPr>
          <a:xfrm>
            <a:off x="1285366" y="3706105"/>
            <a:ext cx="9976192" cy="2398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1600" spc="-5" dirty="0">
                <a:latin typeface="Arial"/>
                <a:cs typeface="Arial"/>
              </a:rPr>
              <a:t>@</a:t>
            </a:r>
            <a:r>
              <a:rPr lang="en-IN" sz="1600" spc="-5" dirty="0" err="1">
                <a:latin typeface="Arial"/>
                <a:cs typeface="Arial"/>
              </a:rPr>
              <a:t>NgModule</a:t>
            </a:r>
            <a:r>
              <a:rPr lang="en-IN" sz="1600" spc="-5" dirty="0">
                <a:latin typeface="Arial"/>
                <a:cs typeface="Arial"/>
              </a:rPr>
              <a:t> is imported from @angular/core and it has object with following properties</a:t>
            </a:r>
            <a:r>
              <a:rPr lang="en-IN" sz="1600" spc="20" dirty="0">
                <a:latin typeface="Arial"/>
                <a:cs typeface="Arial"/>
              </a:rPr>
              <a:t> </a:t>
            </a:r>
            <a:r>
              <a:rPr lang="en-IN" sz="1600" dirty="0">
                <a:latin typeface="Arial"/>
                <a:cs typeface="Arial"/>
              </a:rPr>
              <a:t>−</a:t>
            </a:r>
          </a:p>
          <a:p>
            <a:pPr marL="12700" marR="5080" algn="just">
              <a:lnSpc>
                <a:spcPct val="114599"/>
              </a:lnSpc>
              <a:spcBef>
                <a:spcPts val="750"/>
              </a:spcBef>
            </a:pPr>
            <a:r>
              <a:rPr lang="en-IN" sz="1600" b="1" spc="-5" dirty="0">
                <a:latin typeface="Arial"/>
                <a:cs typeface="Arial"/>
              </a:rPr>
              <a:t>Declarations </a:t>
            </a:r>
            <a:r>
              <a:rPr lang="en-IN" sz="1600" dirty="0">
                <a:latin typeface="Arial"/>
                <a:cs typeface="Arial"/>
              </a:rPr>
              <a:t>− </a:t>
            </a:r>
            <a:r>
              <a:rPr lang="en-IN" sz="1600" spc="-5" dirty="0">
                <a:latin typeface="Arial"/>
                <a:cs typeface="Arial"/>
              </a:rPr>
              <a:t>In declarations, the reference to the components is stored. The App </a:t>
            </a:r>
            <a:r>
              <a:rPr lang="en-IN" sz="1600" dirty="0">
                <a:latin typeface="Arial"/>
                <a:cs typeface="Arial"/>
              </a:rPr>
              <a:t>component </a:t>
            </a:r>
            <a:r>
              <a:rPr lang="en-IN" sz="1600" spc="-5" dirty="0">
                <a:latin typeface="Arial"/>
                <a:cs typeface="Arial"/>
              </a:rPr>
              <a:t>is the  default </a:t>
            </a:r>
            <a:r>
              <a:rPr lang="en-IN" sz="1600" dirty="0">
                <a:latin typeface="Arial"/>
                <a:cs typeface="Arial"/>
              </a:rPr>
              <a:t>component </a:t>
            </a:r>
            <a:r>
              <a:rPr lang="en-IN" sz="1600" spc="-5" dirty="0">
                <a:latin typeface="Arial"/>
                <a:cs typeface="Arial"/>
              </a:rPr>
              <a:t>that is created whenever </a:t>
            </a:r>
            <a:r>
              <a:rPr lang="en-IN" sz="1600" dirty="0">
                <a:latin typeface="Arial"/>
                <a:cs typeface="Arial"/>
              </a:rPr>
              <a:t>a </a:t>
            </a:r>
            <a:r>
              <a:rPr lang="en-IN" sz="1600" spc="-5" dirty="0">
                <a:latin typeface="Arial"/>
                <a:cs typeface="Arial"/>
              </a:rPr>
              <a:t>new project is initiated. </a:t>
            </a:r>
            <a:r>
              <a:rPr lang="en-IN" sz="1600" spc="-15" dirty="0">
                <a:latin typeface="Arial"/>
                <a:cs typeface="Arial"/>
              </a:rPr>
              <a:t>We </a:t>
            </a:r>
            <a:r>
              <a:rPr lang="en-IN" sz="1600" spc="-5" dirty="0">
                <a:latin typeface="Arial"/>
                <a:cs typeface="Arial"/>
              </a:rPr>
              <a:t>will learn about creating new  components in </a:t>
            </a:r>
            <a:r>
              <a:rPr lang="en-IN" sz="1600" dirty="0">
                <a:latin typeface="Arial"/>
                <a:cs typeface="Arial"/>
              </a:rPr>
              <a:t>a </a:t>
            </a:r>
            <a:r>
              <a:rPr lang="en-IN" sz="1600" spc="-10" dirty="0">
                <a:latin typeface="Arial"/>
                <a:cs typeface="Arial"/>
              </a:rPr>
              <a:t>different</a:t>
            </a:r>
            <a:r>
              <a:rPr lang="en-IN" sz="1600" spc="-5" dirty="0">
                <a:latin typeface="Arial"/>
                <a:cs typeface="Arial"/>
              </a:rPr>
              <a:t> section.</a:t>
            </a:r>
            <a:endParaRPr lang="en-IN" sz="1600" dirty="0">
              <a:latin typeface="Arial"/>
              <a:cs typeface="Arial"/>
            </a:endParaRPr>
          </a:p>
          <a:p>
            <a:pPr marL="12700" marR="5715" algn="just">
              <a:lnSpc>
                <a:spcPct val="114599"/>
              </a:lnSpc>
              <a:spcBef>
                <a:spcPts val="675"/>
              </a:spcBef>
            </a:pPr>
            <a:r>
              <a:rPr lang="en-IN" sz="1600" b="1" spc="-5" dirty="0">
                <a:latin typeface="Arial"/>
                <a:cs typeface="Arial"/>
              </a:rPr>
              <a:t>Imports </a:t>
            </a:r>
            <a:r>
              <a:rPr lang="en-IN" sz="1600" dirty="0">
                <a:latin typeface="Arial"/>
                <a:cs typeface="Arial"/>
              </a:rPr>
              <a:t>− </a:t>
            </a:r>
            <a:r>
              <a:rPr lang="en-IN" sz="1600" spc="-5" dirty="0">
                <a:latin typeface="Arial"/>
                <a:cs typeface="Arial"/>
              </a:rPr>
              <a:t>This will have the </a:t>
            </a:r>
            <a:r>
              <a:rPr lang="en-IN" sz="1600" dirty="0">
                <a:latin typeface="Arial"/>
                <a:cs typeface="Arial"/>
              </a:rPr>
              <a:t>modules </a:t>
            </a:r>
            <a:r>
              <a:rPr lang="en-IN" sz="1600" spc="-5" dirty="0">
                <a:latin typeface="Arial"/>
                <a:cs typeface="Arial"/>
              </a:rPr>
              <a:t>imported as </a:t>
            </a:r>
            <a:r>
              <a:rPr lang="en-IN" sz="1600" dirty="0">
                <a:latin typeface="Arial"/>
                <a:cs typeface="Arial"/>
              </a:rPr>
              <a:t>shown </a:t>
            </a:r>
            <a:r>
              <a:rPr lang="en-IN" sz="1600" spc="-5" dirty="0">
                <a:latin typeface="Arial"/>
                <a:cs typeface="Arial"/>
              </a:rPr>
              <a:t>above. </a:t>
            </a:r>
          </a:p>
          <a:p>
            <a:pPr marL="12700" marR="5715" algn="just">
              <a:lnSpc>
                <a:spcPct val="114599"/>
              </a:lnSpc>
              <a:spcBef>
                <a:spcPts val="675"/>
              </a:spcBef>
            </a:pPr>
            <a:r>
              <a:rPr lang="en-IN" sz="1600" b="1" spc="-5" dirty="0">
                <a:latin typeface="Arial"/>
                <a:cs typeface="Arial"/>
              </a:rPr>
              <a:t>Providers </a:t>
            </a:r>
            <a:r>
              <a:rPr lang="en-IN" sz="1600" dirty="0">
                <a:latin typeface="Arial"/>
                <a:cs typeface="Arial"/>
              </a:rPr>
              <a:t>− </a:t>
            </a:r>
            <a:r>
              <a:rPr lang="en-IN" sz="1600" spc="-5" dirty="0">
                <a:latin typeface="Arial"/>
                <a:cs typeface="Arial"/>
              </a:rPr>
              <a:t>This will have reference to </a:t>
            </a:r>
            <a:r>
              <a:rPr lang="en-IN" sz="1600" dirty="0">
                <a:latin typeface="Arial"/>
                <a:cs typeface="Arial"/>
              </a:rPr>
              <a:t>services </a:t>
            </a:r>
            <a:r>
              <a:rPr lang="en-IN" sz="1600" spc="-5" dirty="0">
                <a:latin typeface="Arial"/>
                <a:cs typeface="Arial"/>
              </a:rPr>
              <a:t>created. </a:t>
            </a:r>
            <a:r>
              <a:rPr lang="en-IN" sz="1600" dirty="0">
                <a:latin typeface="Arial"/>
                <a:cs typeface="Arial"/>
              </a:rPr>
              <a:t>service </a:t>
            </a:r>
            <a:r>
              <a:rPr lang="en-IN" sz="1600" spc="-5" dirty="0">
                <a:latin typeface="Arial"/>
                <a:cs typeface="Arial"/>
              </a:rPr>
              <a:t>will be discussed later</a:t>
            </a:r>
            <a:r>
              <a:rPr lang="en-IN" sz="1600" spc="-10" dirty="0">
                <a:latin typeface="Arial"/>
                <a:cs typeface="Arial"/>
              </a:rPr>
              <a:t>.</a:t>
            </a:r>
            <a:endParaRPr lang="en-IN" sz="16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85"/>
              </a:spcBef>
            </a:pPr>
            <a:r>
              <a:rPr lang="en-IN" sz="1600" b="1" spc="-5" dirty="0">
                <a:latin typeface="Arial"/>
                <a:cs typeface="Arial"/>
              </a:rPr>
              <a:t>Bootstrap </a:t>
            </a:r>
            <a:r>
              <a:rPr lang="en-IN" sz="1600" dirty="0">
                <a:latin typeface="Arial"/>
                <a:cs typeface="Arial"/>
              </a:rPr>
              <a:t>− </a:t>
            </a:r>
            <a:r>
              <a:rPr lang="en-IN" sz="1600" spc="-5" dirty="0">
                <a:latin typeface="Arial"/>
                <a:cs typeface="Arial"/>
              </a:rPr>
              <a:t>This has reference to the default </a:t>
            </a:r>
            <a:r>
              <a:rPr lang="en-IN" sz="1600" dirty="0">
                <a:latin typeface="Arial"/>
                <a:cs typeface="Arial"/>
              </a:rPr>
              <a:t>component </a:t>
            </a:r>
            <a:r>
              <a:rPr lang="en-IN" sz="1600" spc="-5" dirty="0">
                <a:latin typeface="Arial"/>
                <a:cs typeface="Arial"/>
              </a:rPr>
              <a:t>created, i.e.,</a:t>
            </a:r>
            <a:r>
              <a:rPr lang="en-IN" sz="1600" dirty="0">
                <a:latin typeface="Arial"/>
                <a:cs typeface="Arial"/>
              </a:rPr>
              <a:t> </a:t>
            </a:r>
            <a:r>
              <a:rPr lang="en-IN" sz="1600" spc="-5" dirty="0" err="1">
                <a:latin typeface="Arial"/>
                <a:cs typeface="Arial"/>
              </a:rPr>
              <a:t>AppComponent</a:t>
            </a:r>
            <a:r>
              <a:rPr lang="en-IN" sz="1600" spc="-5" dirty="0">
                <a:latin typeface="Arial"/>
                <a:cs typeface="Arial"/>
              </a:rPr>
              <a:t>.</a:t>
            </a:r>
            <a:endParaRPr lang="en-IN" sz="16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9382C-8A1A-7542-824F-B6B80CBC9F45}"/>
              </a:ext>
            </a:extLst>
          </p:cNvPr>
          <p:cNvSpPr txBox="1"/>
          <p:nvPr/>
        </p:nvSpPr>
        <p:spPr>
          <a:xfrm>
            <a:off x="1285366" y="1079468"/>
            <a:ext cx="106178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-5" dirty="0">
                <a:latin typeface="Arial"/>
                <a:cs typeface="Arial"/>
              </a:rPr>
              <a:t>It will have the imports (dependent classes, etc) required for the module.</a:t>
            </a:r>
            <a:endParaRPr lang="en-IN" sz="1600" b="1" dirty="0"/>
          </a:p>
          <a:p>
            <a:endParaRPr lang="en-IN" sz="1600" b="1" dirty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v"/>
            </a:pPr>
            <a:r>
              <a:rPr lang="en-IN" sz="1600" b="1" dirty="0" err="1"/>
              <a:t>BrowserModule</a:t>
            </a:r>
            <a:r>
              <a:rPr lang="en-IN" sz="1600" dirty="0"/>
              <a:t> provides services that are essential to launch and run a </a:t>
            </a:r>
            <a:r>
              <a:rPr lang="en-IN" sz="1600" b="1" dirty="0"/>
              <a:t>browser</a:t>
            </a:r>
            <a:r>
              <a:rPr lang="en-IN" sz="1600" dirty="0"/>
              <a:t> app. </a:t>
            </a:r>
            <a:r>
              <a:rPr lang="en-IN" sz="1600" b="1" dirty="0" err="1"/>
              <a:t>BrowserModule</a:t>
            </a:r>
            <a:r>
              <a:rPr lang="en-IN" sz="1600" dirty="0"/>
              <a:t> also re-exports </a:t>
            </a:r>
            <a:r>
              <a:rPr lang="en-IN" sz="1600" dirty="0" err="1"/>
              <a:t>CommonModule</a:t>
            </a:r>
            <a:r>
              <a:rPr lang="en-IN" sz="1600" dirty="0"/>
              <a:t> from @angular/common , which means that components in the </a:t>
            </a:r>
            <a:r>
              <a:rPr lang="en-IN" sz="1600" dirty="0" err="1"/>
              <a:t>AppModule</a:t>
            </a:r>
            <a:r>
              <a:rPr lang="en-IN" sz="1600" dirty="0"/>
              <a:t> </a:t>
            </a:r>
            <a:r>
              <a:rPr lang="en-IN" sz="1600" b="1" dirty="0"/>
              <a:t>module</a:t>
            </a:r>
            <a:r>
              <a:rPr lang="en-IN" sz="1600" dirty="0"/>
              <a:t> also have access to the Angular directives every app needs, such as </a:t>
            </a:r>
            <a:r>
              <a:rPr lang="en-IN" sz="1600" dirty="0" err="1"/>
              <a:t>NgIf</a:t>
            </a:r>
            <a:r>
              <a:rPr lang="en-IN" sz="1600" dirty="0"/>
              <a:t> and </a:t>
            </a:r>
            <a:r>
              <a:rPr lang="en-IN" sz="1600" dirty="0" err="1"/>
              <a:t>NgFor</a:t>
            </a:r>
            <a:r>
              <a:rPr lang="en-IN" sz="1600" dirty="0"/>
              <a:t> .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v"/>
            </a:pPr>
            <a:r>
              <a:rPr lang="en-IN" sz="1600" spc="-15" dirty="0">
                <a:latin typeface="Arial"/>
                <a:cs typeface="Arial"/>
              </a:rPr>
              <a:t>We </a:t>
            </a:r>
            <a:r>
              <a:rPr lang="en-IN" sz="1600" dirty="0">
                <a:latin typeface="Arial"/>
                <a:cs typeface="Arial"/>
              </a:rPr>
              <a:t>can see </a:t>
            </a:r>
            <a:r>
              <a:rPr lang="en-IN" sz="1600" b="1" spc="-5" dirty="0">
                <a:latin typeface="Arial"/>
                <a:cs typeface="Arial"/>
              </a:rPr>
              <a:t>app-</a:t>
            </a:r>
            <a:r>
              <a:rPr lang="en-IN" sz="1600" b="1" spc="-5" dirty="0" err="1">
                <a:latin typeface="Arial"/>
                <a:cs typeface="Arial"/>
              </a:rPr>
              <a:t>routing.module</a:t>
            </a:r>
            <a:r>
              <a:rPr lang="en-IN" sz="1600" b="1" spc="-5" dirty="0">
                <a:latin typeface="Arial"/>
                <a:cs typeface="Arial"/>
              </a:rPr>
              <a:t> </a:t>
            </a:r>
            <a:r>
              <a:rPr lang="en-IN" sz="1600" spc="-5" dirty="0">
                <a:latin typeface="Arial"/>
                <a:cs typeface="Arial"/>
              </a:rPr>
              <a:t>is also added. This is because we had selected routing at the start of the  installation. The </a:t>
            </a:r>
            <a:r>
              <a:rPr lang="en-IN" sz="1600" dirty="0">
                <a:latin typeface="Arial"/>
                <a:cs typeface="Arial"/>
              </a:rPr>
              <a:t>module </a:t>
            </a:r>
            <a:r>
              <a:rPr lang="en-IN" sz="1600" spc="-5" dirty="0">
                <a:latin typeface="Arial"/>
                <a:cs typeface="Arial"/>
              </a:rPr>
              <a:t>is added by @angular/cli.</a:t>
            </a:r>
            <a:endParaRPr lang="en-IN" sz="160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4ABD2-46C1-E34F-846A-D6302D1441D1}"/>
              </a:ext>
            </a:extLst>
          </p:cNvPr>
          <p:cNvSpPr txBox="1"/>
          <p:nvPr/>
        </p:nvSpPr>
        <p:spPr>
          <a:xfrm>
            <a:off x="1285366" y="172180"/>
            <a:ext cx="710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3600" b="1" spc="-5" dirty="0" err="1">
                <a:solidFill>
                  <a:srgbClr val="7030A0"/>
                </a:solidFill>
                <a:latin typeface="Arial"/>
                <a:cs typeface="Arial"/>
              </a:rPr>
              <a:t>app.module.ts</a:t>
            </a:r>
            <a:endParaRPr lang="en-IN" sz="3600" dirty="0">
              <a:solidFill>
                <a:srgbClr val="7030A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61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0625664-D936-8843-B3BF-A889765166DA}"/>
              </a:ext>
            </a:extLst>
          </p:cNvPr>
          <p:cNvSpPr txBox="1"/>
          <p:nvPr/>
        </p:nvSpPr>
        <p:spPr>
          <a:xfrm>
            <a:off x="875426" y="2039707"/>
            <a:ext cx="10033206" cy="150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 err="1">
                <a:solidFill>
                  <a:srgbClr val="7030A0"/>
                </a:solidFill>
                <a:latin typeface="Arial"/>
                <a:cs typeface="Arial"/>
              </a:rPr>
              <a:t>app.component.ts</a:t>
            </a:r>
            <a:endParaRPr sz="2800" b="1" dirty="0">
              <a:solidFill>
                <a:srgbClr val="7030A0"/>
              </a:solidFill>
              <a:latin typeface="Arial"/>
              <a:cs typeface="Arial"/>
            </a:endParaRPr>
          </a:p>
          <a:p>
            <a:pPr marL="42545" marR="5080" algn="just">
              <a:lnSpc>
                <a:spcPct val="114599"/>
              </a:lnSpc>
              <a:spcBef>
                <a:spcPts val="975"/>
              </a:spcBef>
            </a:pPr>
            <a:r>
              <a:rPr spc="-5" dirty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class </a:t>
            </a:r>
            <a:r>
              <a:rPr spc="-5" dirty="0">
                <a:latin typeface="Arial"/>
                <a:cs typeface="Arial"/>
              </a:rPr>
              <a:t>for the </a:t>
            </a:r>
            <a:r>
              <a:rPr dirty="0">
                <a:latin typeface="Arial"/>
                <a:cs typeface="Arial"/>
              </a:rPr>
              <a:t>component </a:t>
            </a:r>
            <a:r>
              <a:rPr spc="-5" dirty="0">
                <a:latin typeface="Arial"/>
                <a:cs typeface="Arial"/>
              </a:rPr>
              <a:t>is defined over here. </a:t>
            </a:r>
            <a:r>
              <a:rPr spc="-40" dirty="0">
                <a:latin typeface="Arial"/>
                <a:cs typeface="Arial"/>
              </a:rPr>
              <a:t>You </a:t>
            </a:r>
            <a:r>
              <a:rPr dirty="0">
                <a:latin typeface="Arial"/>
                <a:cs typeface="Arial"/>
              </a:rPr>
              <a:t>can </a:t>
            </a:r>
            <a:r>
              <a:rPr spc="-5" dirty="0">
                <a:latin typeface="Arial"/>
                <a:cs typeface="Arial"/>
              </a:rPr>
              <a:t>do the processing of the html structure in the .ts  file. The processing will include activities </a:t>
            </a:r>
            <a:r>
              <a:rPr dirty="0">
                <a:latin typeface="Arial"/>
                <a:cs typeface="Arial"/>
              </a:rPr>
              <a:t>such </a:t>
            </a:r>
            <a:r>
              <a:rPr spc="-5" dirty="0">
                <a:latin typeface="Arial"/>
                <a:cs typeface="Arial"/>
              </a:rPr>
              <a:t>as connecting to the database, interacting with other  components, routing, </a:t>
            </a:r>
            <a:r>
              <a:rPr dirty="0">
                <a:latin typeface="Arial"/>
                <a:cs typeface="Arial"/>
              </a:rPr>
              <a:t>services,</a:t>
            </a:r>
            <a:r>
              <a:rPr spc="-5" dirty="0">
                <a:latin typeface="Arial"/>
                <a:cs typeface="Arial"/>
              </a:rPr>
              <a:t> etc.</a:t>
            </a:r>
            <a:r>
              <a:rPr lang="en-US" spc="-5" dirty="0">
                <a:latin typeface="Arial"/>
                <a:cs typeface="Arial"/>
              </a:rPr>
              <a:t> This is configured as root component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FE674A8-7236-2344-8C7A-BC79049D225E}"/>
              </a:ext>
            </a:extLst>
          </p:cNvPr>
          <p:cNvSpPr txBox="1"/>
          <p:nvPr/>
        </p:nvSpPr>
        <p:spPr>
          <a:xfrm>
            <a:off x="875426" y="464044"/>
            <a:ext cx="10963648" cy="1181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5" dirty="0">
                <a:solidFill>
                  <a:srgbClr val="7030A0"/>
                </a:solidFill>
                <a:latin typeface="Arial"/>
                <a:cs typeface="Arial"/>
              </a:rPr>
              <a:t>app-</a:t>
            </a:r>
            <a:r>
              <a:rPr lang="en-IN" sz="2800" b="1" spc="-5" dirty="0" err="1">
                <a:solidFill>
                  <a:srgbClr val="7030A0"/>
                </a:solidFill>
                <a:latin typeface="Arial"/>
                <a:cs typeface="Arial"/>
              </a:rPr>
              <a:t>routing.module.ts</a:t>
            </a:r>
            <a:endParaRPr lang="en-IN"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42545" marR="5080">
              <a:lnSpc>
                <a:spcPct val="114599"/>
              </a:lnSpc>
              <a:spcBef>
                <a:spcPts val="975"/>
              </a:spcBef>
            </a:pPr>
            <a:r>
              <a:rPr lang="en-IN" spc="-5" dirty="0">
                <a:latin typeface="Arial"/>
                <a:cs typeface="Arial"/>
              </a:rPr>
              <a:t>This file will deal with the routing </a:t>
            </a:r>
            <a:r>
              <a:rPr lang="en-IN" dirty="0">
                <a:latin typeface="Arial"/>
                <a:cs typeface="Arial"/>
              </a:rPr>
              <a:t>required </a:t>
            </a:r>
            <a:r>
              <a:rPr lang="en-IN" spc="-5" dirty="0">
                <a:latin typeface="Arial"/>
                <a:cs typeface="Arial"/>
              </a:rPr>
              <a:t>for </a:t>
            </a:r>
            <a:r>
              <a:rPr lang="en-IN" dirty="0">
                <a:latin typeface="Arial"/>
                <a:cs typeface="Arial"/>
              </a:rPr>
              <a:t>your </a:t>
            </a:r>
            <a:r>
              <a:rPr lang="en-IN" spc="-5" dirty="0">
                <a:latin typeface="Arial"/>
                <a:cs typeface="Arial"/>
              </a:rPr>
              <a:t>project. It is connected with the </a:t>
            </a:r>
            <a:r>
              <a:rPr lang="en-IN" dirty="0">
                <a:latin typeface="Arial"/>
                <a:cs typeface="Arial"/>
              </a:rPr>
              <a:t>main module, </a:t>
            </a:r>
            <a:r>
              <a:rPr lang="en-IN" spc="-5" dirty="0">
                <a:latin typeface="Arial"/>
                <a:cs typeface="Arial"/>
              </a:rPr>
              <a:t>i.e.,  </a:t>
            </a:r>
            <a:r>
              <a:rPr lang="en-IN" spc="-5" dirty="0" err="1">
                <a:latin typeface="Arial"/>
                <a:cs typeface="Arial"/>
              </a:rPr>
              <a:t>app.module.ts</a:t>
            </a:r>
            <a:r>
              <a:rPr lang="en-IN" spc="-5" dirty="0">
                <a:latin typeface="Arial"/>
                <a:cs typeface="Arial"/>
              </a:rPr>
              <a:t>. We must configure routes of application in this file.</a:t>
            </a:r>
            <a:endParaRPr lang="en-IN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66431-D6CA-134E-8C7D-0FAA0269A673}"/>
              </a:ext>
            </a:extLst>
          </p:cNvPr>
          <p:cNvSpPr txBox="1"/>
          <p:nvPr/>
        </p:nvSpPr>
        <p:spPr>
          <a:xfrm>
            <a:off x="875426" y="4087395"/>
            <a:ext cx="1020966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2400" b="1" spc="-5" dirty="0" err="1">
                <a:solidFill>
                  <a:srgbClr val="7030A0"/>
                </a:solidFill>
                <a:latin typeface="Arial"/>
                <a:cs typeface="Arial"/>
              </a:rPr>
              <a:t>index.html</a:t>
            </a:r>
            <a:endParaRPr lang="en-IN" sz="2400" b="1" spc="-5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IN" sz="1050" b="1" spc="-5" dirty="0">
              <a:solidFill>
                <a:srgbClr val="7030A0"/>
              </a:solidFill>
              <a:latin typeface="Arial"/>
              <a:cs typeface="Arial"/>
            </a:endParaRPr>
          </a:p>
          <a:p>
            <a:pPr marL="42545"/>
            <a:r>
              <a:rPr lang="en-IN" spc="-5" dirty="0">
                <a:latin typeface="Arial"/>
                <a:cs typeface="Arial"/>
              </a:rPr>
              <a:t>This is the file which is displayed in the</a:t>
            </a:r>
            <a:r>
              <a:rPr lang="en-IN" spc="5" dirty="0">
                <a:latin typeface="Arial"/>
                <a:cs typeface="Arial"/>
              </a:rPr>
              <a:t> </a:t>
            </a:r>
            <a:r>
              <a:rPr lang="en-IN" spc="-15" dirty="0">
                <a:latin typeface="Arial"/>
                <a:cs typeface="Arial"/>
              </a:rPr>
              <a:t>browser. </a:t>
            </a:r>
            <a:r>
              <a:rPr lang="en-IN" spc="-5" dirty="0">
                <a:latin typeface="Arial"/>
                <a:cs typeface="Arial"/>
              </a:rPr>
              <a:t>The body has </a:t>
            </a:r>
            <a:r>
              <a:rPr lang="en-IN" b="1" spc="-5" dirty="0">
                <a:latin typeface="Arial"/>
                <a:cs typeface="Arial"/>
              </a:rPr>
              <a:t>&lt;app-root&gt;&lt;/app-root&gt;</a:t>
            </a:r>
            <a:r>
              <a:rPr lang="en-IN" spc="-5" dirty="0">
                <a:latin typeface="Arial"/>
                <a:cs typeface="Arial"/>
              </a:rPr>
              <a:t>. This is the selector which is used in </a:t>
            </a:r>
            <a:r>
              <a:rPr lang="en-IN" b="1" spc="-5" dirty="0" err="1">
                <a:latin typeface="Arial"/>
                <a:cs typeface="Arial"/>
              </a:rPr>
              <a:t>app.component.ts</a:t>
            </a:r>
            <a:r>
              <a:rPr lang="en-IN" b="1" spc="-5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file and  will display the details from </a:t>
            </a:r>
            <a:r>
              <a:rPr lang="en-IN" b="1" spc="-5" dirty="0" err="1">
                <a:latin typeface="Arial"/>
                <a:cs typeface="Arial"/>
              </a:rPr>
              <a:t>app.component.html</a:t>
            </a:r>
            <a:r>
              <a:rPr lang="en-IN" b="1" spc="30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5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193D3-075E-A44A-80BA-7DE38D3DDCE2}"/>
              </a:ext>
            </a:extLst>
          </p:cNvPr>
          <p:cNvSpPr txBox="1"/>
          <p:nvPr/>
        </p:nvSpPr>
        <p:spPr>
          <a:xfrm>
            <a:off x="834189" y="1363578"/>
            <a:ext cx="11364971" cy="4909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spc="-5" dirty="0" err="1">
                <a:solidFill>
                  <a:srgbClr val="7030A0"/>
                </a:solidFill>
                <a:latin typeface="Arial"/>
                <a:cs typeface="Arial"/>
              </a:rPr>
              <a:t>polyfill.ts</a:t>
            </a:r>
            <a:endParaRPr lang="en-IN" sz="20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lang="en-IN" sz="2000" spc="-5" dirty="0">
                <a:latin typeface="Arial"/>
                <a:cs typeface="Arial"/>
              </a:rPr>
              <a:t>This is </a:t>
            </a:r>
            <a:r>
              <a:rPr lang="en-IN" sz="2000" dirty="0">
                <a:latin typeface="Arial"/>
                <a:cs typeface="Arial"/>
              </a:rPr>
              <a:t>mainly </a:t>
            </a:r>
            <a:r>
              <a:rPr lang="en-IN" sz="2000" spc="-5" dirty="0">
                <a:latin typeface="Arial"/>
                <a:cs typeface="Arial"/>
              </a:rPr>
              <a:t>used for backward </a:t>
            </a:r>
            <a:r>
              <a:rPr lang="en-IN" sz="2000" spc="-10" dirty="0">
                <a:latin typeface="Arial"/>
                <a:cs typeface="Arial"/>
              </a:rPr>
              <a:t>compatibility.</a:t>
            </a:r>
            <a:endParaRPr lang="en-I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z="2000" b="1" spc="-5" dirty="0" err="1">
                <a:solidFill>
                  <a:srgbClr val="7030A0"/>
                </a:solidFill>
                <a:latin typeface="Arial"/>
                <a:cs typeface="Arial"/>
              </a:rPr>
              <a:t>styles.css</a:t>
            </a:r>
            <a:endParaRPr lang="en-IN" sz="20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lang="en-IN" sz="2000" spc="-5" dirty="0">
                <a:latin typeface="Arial"/>
                <a:cs typeface="Arial"/>
              </a:rPr>
              <a:t>This is the style file </a:t>
            </a:r>
            <a:r>
              <a:rPr lang="en-IN" sz="2000" dirty="0">
                <a:latin typeface="Arial"/>
                <a:cs typeface="Arial"/>
              </a:rPr>
              <a:t>required </a:t>
            </a:r>
            <a:r>
              <a:rPr lang="en-IN" sz="2000" spc="-5" dirty="0">
                <a:latin typeface="Arial"/>
                <a:cs typeface="Arial"/>
              </a:rPr>
              <a:t>for the project.</a:t>
            </a:r>
            <a:endParaRPr lang="en-I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z="2000" b="1" spc="-5" dirty="0" err="1">
                <a:solidFill>
                  <a:srgbClr val="7030A0"/>
                </a:solidFill>
                <a:latin typeface="Arial"/>
                <a:cs typeface="Arial"/>
              </a:rPr>
              <a:t>test.ts</a:t>
            </a:r>
            <a:endParaRPr lang="en-IN" sz="20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lang="en-IN" sz="2000" spc="-5" dirty="0">
                <a:latin typeface="Arial"/>
                <a:cs typeface="Arial"/>
              </a:rPr>
              <a:t>Here, the unit test </a:t>
            </a:r>
            <a:r>
              <a:rPr lang="en-IN" sz="2000" dirty="0">
                <a:latin typeface="Arial"/>
                <a:cs typeface="Arial"/>
              </a:rPr>
              <a:t>cases </a:t>
            </a:r>
            <a:r>
              <a:rPr lang="en-IN" sz="2000" spc="-5" dirty="0">
                <a:latin typeface="Arial"/>
                <a:cs typeface="Arial"/>
              </a:rPr>
              <a:t>for testing the project will be handled.</a:t>
            </a:r>
            <a:endParaRPr lang="en-I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z="2000" b="1" spc="-5" dirty="0" err="1">
                <a:solidFill>
                  <a:srgbClr val="7030A0"/>
                </a:solidFill>
                <a:latin typeface="Arial"/>
                <a:cs typeface="Arial"/>
              </a:rPr>
              <a:t>tsconfig.app.json</a:t>
            </a:r>
            <a:endParaRPr lang="en-IN" sz="20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lang="en-IN" sz="2000" spc="-5" dirty="0">
                <a:latin typeface="Arial"/>
                <a:cs typeface="Arial"/>
              </a:rPr>
              <a:t>This is used during compilation, it has the config details that need to be used to </a:t>
            </a:r>
            <a:r>
              <a:rPr lang="en-IN" sz="2000" dirty="0">
                <a:latin typeface="Arial"/>
                <a:cs typeface="Arial"/>
              </a:rPr>
              <a:t>run </a:t>
            </a:r>
            <a:r>
              <a:rPr lang="en-IN" sz="2000" spc="-5" dirty="0">
                <a:latin typeface="Arial"/>
                <a:cs typeface="Arial"/>
              </a:rPr>
              <a:t>the</a:t>
            </a:r>
            <a:r>
              <a:rPr lang="en-IN" sz="2000" spc="50" dirty="0">
                <a:latin typeface="Arial"/>
                <a:cs typeface="Arial"/>
              </a:rPr>
              <a:t> </a:t>
            </a:r>
            <a:r>
              <a:rPr lang="en-IN" sz="2000" spc="-5" dirty="0">
                <a:latin typeface="Arial"/>
                <a:cs typeface="Arial"/>
              </a:rPr>
              <a:t>application.</a:t>
            </a:r>
            <a:endParaRPr lang="en-I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z="2000" b="1" spc="-5" dirty="0" err="1">
                <a:solidFill>
                  <a:srgbClr val="7030A0"/>
                </a:solidFill>
                <a:latin typeface="Arial"/>
                <a:cs typeface="Arial"/>
              </a:rPr>
              <a:t>tsconfig.spec.json</a:t>
            </a:r>
            <a:endParaRPr lang="en-IN" sz="20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lang="en-IN" sz="2000" spc="-5" dirty="0">
                <a:latin typeface="Arial"/>
                <a:cs typeface="Arial"/>
              </a:rPr>
              <a:t>This helps maintain the details for</a:t>
            </a:r>
            <a:r>
              <a:rPr lang="en-IN" sz="2000" dirty="0">
                <a:latin typeface="Arial"/>
                <a:cs typeface="Arial"/>
              </a:rPr>
              <a:t> </a:t>
            </a:r>
            <a:r>
              <a:rPr lang="en-IN" sz="2000" spc="-5" dirty="0">
                <a:latin typeface="Arial"/>
                <a:cs typeface="Arial"/>
              </a:rPr>
              <a:t>testing config.</a:t>
            </a:r>
          </a:p>
          <a:p>
            <a:pPr marL="42545">
              <a:lnSpc>
                <a:spcPct val="100000"/>
              </a:lnSpc>
            </a:pPr>
            <a:endParaRPr lang="en-IN" sz="1050" spc="-5" dirty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IN" sz="2000" b="1" spc="-5" dirty="0" err="1">
                <a:solidFill>
                  <a:srgbClr val="7030A0"/>
                </a:solidFill>
                <a:latin typeface="Arial"/>
                <a:cs typeface="Arial"/>
              </a:rPr>
              <a:t>typings.d.ts</a:t>
            </a:r>
            <a:endParaRPr lang="en-IN" sz="20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42545" marR="5080">
              <a:spcBef>
                <a:spcPts val="225"/>
              </a:spcBef>
            </a:pPr>
            <a:r>
              <a:rPr lang="en-IN" sz="2000" spc="-5" dirty="0">
                <a:latin typeface="Arial"/>
                <a:cs typeface="Arial"/>
              </a:rPr>
              <a:t>It is used to </a:t>
            </a:r>
            <a:r>
              <a:rPr lang="en-IN" sz="2000" dirty="0">
                <a:latin typeface="Arial"/>
                <a:cs typeface="Arial"/>
              </a:rPr>
              <a:t>manage </a:t>
            </a:r>
            <a:r>
              <a:rPr lang="en-IN" sz="2000" spc="-5" dirty="0">
                <a:latin typeface="Arial"/>
                <a:cs typeface="Arial"/>
              </a:rPr>
              <a:t>the </a:t>
            </a:r>
            <a:r>
              <a:rPr lang="en-IN" sz="2000" spc="-10" dirty="0">
                <a:latin typeface="Arial"/>
                <a:cs typeface="Arial"/>
              </a:rPr>
              <a:t>Typescript </a:t>
            </a:r>
            <a:r>
              <a:rPr lang="en-IN" sz="2000" spc="-5" dirty="0">
                <a:latin typeface="Arial"/>
                <a:cs typeface="Arial"/>
              </a:rPr>
              <a:t>definition.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64815-78B7-6041-A6C8-03A3DBFAAECE}"/>
              </a:ext>
            </a:extLst>
          </p:cNvPr>
          <p:cNvSpPr txBox="1"/>
          <p:nvPr/>
        </p:nvSpPr>
        <p:spPr>
          <a:xfrm>
            <a:off x="11871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6ED84-4A61-5244-9E95-581C497EAA19}"/>
              </a:ext>
            </a:extLst>
          </p:cNvPr>
          <p:cNvSpPr txBox="1"/>
          <p:nvPr/>
        </p:nvSpPr>
        <p:spPr>
          <a:xfrm>
            <a:off x="978568" y="417095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Other files</a:t>
            </a:r>
          </a:p>
        </p:txBody>
      </p:sp>
    </p:spTree>
    <p:extLst>
      <p:ext uri="{BB962C8B-B14F-4D97-AF65-F5344CB8AC3E}">
        <p14:creationId xmlns:p14="http://schemas.microsoft.com/office/powerpoint/2010/main" val="26727263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6694</TotalTime>
  <Words>2299</Words>
  <Application>Microsoft Macintosh PowerPoint</Application>
  <PresentationFormat>Widescreen</PresentationFormat>
  <Paragraphs>215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Univers</vt:lpstr>
      <vt:lpstr>Wingdings</vt:lpstr>
      <vt:lpstr>GradientVTI</vt:lpstr>
      <vt:lpstr>ANGULAR PROJECT STRUCTURE</vt:lpstr>
      <vt:lpstr>PowerPoint Presentation</vt:lpstr>
      <vt:lpstr>Files in app folder</vt:lpstr>
      <vt:lpstr>Project Flow</vt:lpstr>
      <vt:lpstr>Key components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New Component</vt:lpstr>
      <vt:lpstr>PowerPoint Presentation</vt:lpstr>
      <vt:lpstr>component metadata</vt:lpstr>
      <vt:lpstr>PowerPoint Presentation</vt:lpstr>
      <vt:lpstr>PowerPoint Presentation</vt:lpstr>
      <vt:lpstr>PowerPoint Presentation</vt:lpstr>
      <vt:lpstr>Routing</vt:lpstr>
      <vt:lpstr>Multi Modules and Lazy Loading</vt:lpstr>
      <vt:lpstr>Authentication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PROJECT STRUCTURE</dc:title>
  <dc:creator>Anumandla Rajashekar Reddy</dc:creator>
  <cp:lastModifiedBy>Anumandla Rajashekar Reddy</cp:lastModifiedBy>
  <cp:revision>46</cp:revision>
  <dcterms:created xsi:type="dcterms:W3CDTF">2020-08-14T00:21:30Z</dcterms:created>
  <dcterms:modified xsi:type="dcterms:W3CDTF">2020-08-18T19:42:43Z</dcterms:modified>
</cp:coreProperties>
</file>