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41" r:id="rId3"/>
    <p:sldId id="342" r:id="rId4"/>
    <p:sldId id="271" r:id="rId5"/>
    <p:sldId id="343" r:id="rId6"/>
    <p:sldId id="344" r:id="rId7"/>
    <p:sldId id="345" r:id="rId8"/>
    <p:sldId id="353" r:id="rId9"/>
    <p:sldId id="347" r:id="rId10"/>
    <p:sldId id="350" r:id="rId11"/>
    <p:sldId id="348" r:id="rId12"/>
    <p:sldId id="349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12" r:id="rId23"/>
    <p:sldId id="325" r:id="rId24"/>
    <p:sldId id="288" r:id="rId25"/>
    <p:sldId id="277" r:id="rId26"/>
    <p:sldId id="322" r:id="rId27"/>
    <p:sldId id="326" r:id="rId28"/>
    <p:sldId id="327" r:id="rId29"/>
    <p:sldId id="328" r:id="rId30"/>
    <p:sldId id="323" r:id="rId31"/>
    <p:sldId id="329" r:id="rId32"/>
    <p:sldId id="324" r:id="rId33"/>
    <p:sldId id="321" r:id="rId34"/>
    <p:sldId id="258" r:id="rId35"/>
    <p:sldId id="259" r:id="rId36"/>
    <p:sldId id="320" r:id="rId37"/>
    <p:sldId id="314" r:id="rId38"/>
    <p:sldId id="315" r:id="rId39"/>
    <p:sldId id="316" r:id="rId40"/>
    <p:sldId id="317" r:id="rId41"/>
    <p:sldId id="318" r:id="rId42"/>
    <p:sldId id="319" r:id="rId43"/>
    <p:sldId id="273" r:id="rId44"/>
    <p:sldId id="313" r:id="rId45"/>
    <p:sldId id="278" r:id="rId46"/>
    <p:sldId id="276" r:id="rId47"/>
    <p:sldId id="274" r:id="rId48"/>
    <p:sldId id="279" r:id="rId49"/>
    <p:sldId id="280" r:id="rId50"/>
    <p:sldId id="281" r:id="rId51"/>
    <p:sldId id="275" r:id="rId52"/>
    <p:sldId id="282" r:id="rId53"/>
    <p:sldId id="261" r:id="rId54"/>
    <p:sldId id="262" r:id="rId55"/>
    <p:sldId id="263" r:id="rId56"/>
    <p:sldId id="264" r:id="rId57"/>
    <p:sldId id="283" r:id="rId58"/>
    <p:sldId id="284" r:id="rId59"/>
    <p:sldId id="285" r:id="rId60"/>
    <p:sldId id="286" r:id="rId61"/>
    <p:sldId id="287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54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31C72-AF82-499A-8CE9-C37F0AC07EE1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78838-D6F9-4D15-9392-4AB0CC0514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5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Ограничение – заменить </a:t>
            </a:r>
            <a:r>
              <a:rPr lang="ru-RU" smtClean="0"/>
              <a:t>на столбцы.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51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8838-D6F9-4D15-9392-4AB0CC0514B0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051A-305C-4830-9A41-4FF14B0A13DD}" type="datetimeFigureOut">
              <a:rPr lang="ru-RU" smtClean="0"/>
              <a:pPr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1EED-6F7C-431A-B29C-D8B5B1339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Отношения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Рассматривать внешний ключ тяжело без понятия </a:t>
            </a:r>
            <a:r>
              <a:rPr lang="ru-RU" b="1" dirty="0" smtClean="0">
                <a:solidFill>
                  <a:srgbClr val="C00000"/>
                </a:solidFill>
              </a:rPr>
              <a:t>«отношения между таблицами»</a:t>
            </a:r>
          </a:p>
          <a:p>
            <a:r>
              <a:rPr lang="ru-RU" dirty="0" smtClean="0"/>
              <a:t>Давайте по рассуждаем</a:t>
            </a:r>
            <a:r>
              <a:rPr lang="ru-RU" dirty="0"/>
              <a:t>:</a:t>
            </a:r>
            <a:endParaRPr lang="ru-RU" dirty="0" smtClean="0"/>
          </a:p>
          <a:p>
            <a:pPr lvl="1"/>
            <a:r>
              <a:rPr lang="ru-RU" sz="2200" dirty="0" smtClean="0"/>
              <a:t>Любое приложение работает с объектами различных типов</a:t>
            </a:r>
          </a:p>
          <a:p>
            <a:pPr lvl="1"/>
            <a:r>
              <a:rPr lang="ru-RU" sz="2200" dirty="0" smtClean="0"/>
              <a:t>например:</a:t>
            </a:r>
          </a:p>
          <a:p>
            <a:pPr lvl="2">
              <a:buFont typeface="Wingdings" pitchFamily="2" charset="2"/>
              <a:buChar char="Ø"/>
            </a:pPr>
            <a:r>
              <a:rPr lang="ru-RU" sz="2200" dirty="0" smtClean="0"/>
              <a:t>Преподаватели</a:t>
            </a:r>
          </a:p>
          <a:p>
            <a:pPr lvl="2">
              <a:buFont typeface="Wingdings" pitchFamily="2" charset="2"/>
              <a:buChar char="Ø"/>
            </a:pPr>
            <a:r>
              <a:rPr lang="ru-RU" sz="2200" dirty="0" smtClean="0"/>
              <a:t>Студенты</a:t>
            </a:r>
          </a:p>
          <a:p>
            <a:pPr lvl="2">
              <a:buFont typeface="Wingdings" pitchFamily="2" charset="2"/>
              <a:buChar char="Ø"/>
            </a:pPr>
            <a:r>
              <a:rPr lang="ru-RU" sz="2200" dirty="0" smtClean="0"/>
              <a:t>Учебные курсы</a:t>
            </a:r>
          </a:p>
          <a:p>
            <a:pPr lvl="2">
              <a:buFont typeface="Wingdings" pitchFamily="2" charset="2"/>
              <a:buChar char="Ø"/>
            </a:pPr>
            <a:r>
              <a:rPr lang="ru-RU" sz="2200" dirty="0" smtClean="0"/>
              <a:t>Учебные группы и т. д.</a:t>
            </a:r>
          </a:p>
          <a:p>
            <a:pPr lvl="1"/>
            <a:r>
              <a:rPr lang="ru-RU" sz="1800" dirty="0" smtClean="0"/>
              <a:t>Каждому объекту соответствует своя таблица.</a:t>
            </a:r>
            <a:endParaRPr lang="ru-RU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Отношения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Но приложению «не интересно», знать данные только из одной таблицы</a:t>
            </a:r>
          </a:p>
          <a:p>
            <a:r>
              <a:rPr lang="ru-RU" sz="2200" dirty="0" smtClean="0"/>
              <a:t>Например, </a:t>
            </a:r>
            <a:r>
              <a:rPr lang="ru-RU" sz="2200" dirty="0"/>
              <a:t>«не интересно»</a:t>
            </a:r>
            <a:r>
              <a:rPr lang="ru-RU" sz="2200" dirty="0" smtClean="0"/>
              <a:t> знать, какие преподаватели есть в учебном центре.</a:t>
            </a:r>
          </a:p>
          <a:p>
            <a:r>
              <a:rPr lang="ru-RU" sz="2200" dirty="0" smtClean="0"/>
              <a:t>Приложение должно ответить на следующие вопросы: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Какие преподаватели есть в учебном центре.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Какие учебные курсы создал каждый преподаватель.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Какие группы сформированы по каждому курсу.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Сколько студентов занимается в каждой группе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Какие лекции, задания и тесты относятся к каждому курсу</a:t>
            </a:r>
          </a:p>
          <a:p>
            <a:pPr lvl="1">
              <a:buFont typeface="Wingdings" pitchFamily="2" charset="2"/>
              <a:buChar char="Ø"/>
            </a:pPr>
            <a:r>
              <a:rPr lang="ru-RU" sz="2200" dirty="0" smtClean="0"/>
              <a:t>И т. д.</a:t>
            </a:r>
            <a:endParaRPr lang="ru-RU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Таким образом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600" dirty="0" smtClean="0"/>
              <a:t>Кроме самих таблиц, в БД большое значение имеют </a:t>
            </a:r>
          </a:p>
          <a:p>
            <a:pPr marL="0" indent="0" algn="ctr"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Отношения между таблицами</a:t>
            </a:r>
            <a:endParaRPr lang="ru-RU" sz="3000" dirty="0" smtClean="0"/>
          </a:p>
          <a:p>
            <a:r>
              <a:rPr lang="ru-RU" sz="2600" dirty="0" smtClean="0"/>
              <a:t>Все таблицы находятся в отношении друг с другом.</a:t>
            </a:r>
          </a:p>
          <a:p>
            <a:r>
              <a:rPr lang="ru-RU" sz="2600" dirty="0" smtClean="0"/>
              <a:t>Каждая таблица БД может быть:</a:t>
            </a:r>
          </a:p>
          <a:p>
            <a:pPr lvl="1">
              <a:buFont typeface="Wingdings" pitchFamily="2" charset="2"/>
              <a:buChar char="Ø"/>
            </a:pPr>
            <a:r>
              <a:rPr lang="ru-RU" sz="2600" b="1" dirty="0" smtClean="0">
                <a:solidFill>
                  <a:srgbClr val="C00000"/>
                </a:solidFill>
              </a:rPr>
              <a:t>главной таблицей</a:t>
            </a:r>
            <a:r>
              <a:rPr lang="ru-RU" sz="2600" dirty="0" smtClean="0"/>
              <a:t> – </a:t>
            </a:r>
            <a:r>
              <a:rPr lang="ru-RU" sz="2200" dirty="0" smtClean="0"/>
              <a:t>от нее зависят данные в других таблицах.</a:t>
            </a:r>
          </a:p>
          <a:p>
            <a:pPr lvl="1">
              <a:buFont typeface="Wingdings" pitchFamily="2" charset="2"/>
              <a:buChar char="Ø"/>
            </a:pPr>
            <a:r>
              <a:rPr lang="ru-RU" sz="2600" b="1" dirty="0" smtClean="0">
                <a:solidFill>
                  <a:srgbClr val="C00000"/>
                </a:solidFill>
              </a:rPr>
              <a:t>подчиненной таблицей</a:t>
            </a:r>
            <a:r>
              <a:rPr lang="ru-RU" sz="2600" dirty="0" smtClean="0"/>
              <a:t> – </a:t>
            </a:r>
            <a:r>
              <a:rPr lang="ru-RU" sz="2200" dirty="0" smtClean="0"/>
              <a:t>данные этой таблицы зависят от главной таблицы.</a:t>
            </a:r>
          </a:p>
          <a:p>
            <a:r>
              <a:rPr lang="ru-RU" sz="2600" dirty="0" smtClean="0"/>
              <a:t>Таблица является подчиненной, если</a:t>
            </a:r>
          </a:p>
          <a:p>
            <a:pPr marL="0" indent="0" algn="ctr">
              <a:buNone/>
            </a:pPr>
            <a:r>
              <a:rPr lang="ru-RU" sz="3500" b="1" dirty="0" smtClean="0">
                <a:solidFill>
                  <a:srgbClr val="C00000"/>
                </a:solidFill>
              </a:rPr>
              <a:t>В ней есть внешний ключ!</a:t>
            </a:r>
            <a:endParaRPr lang="ru-RU" sz="35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создать внешний ключ?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3284"/>
            <a:ext cx="8229600" cy="1819794"/>
          </a:xfr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4558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бывают отношения?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One-To-Many</a:t>
            </a:r>
            <a:r>
              <a:rPr lang="en-US" dirty="0" smtClean="0"/>
              <a:t> – </a:t>
            </a:r>
            <a:r>
              <a:rPr lang="ru-RU" dirty="0" smtClean="0"/>
              <a:t>Один ко многим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Many-To-One</a:t>
            </a:r>
            <a:r>
              <a:rPr lang="en-US" dirty="0" smtClean="0"/>
              <a:t> – </a:t>
            </a:r>
            <a:r>
              <a:rPr lang="ru-RU" dirty="0" smtClean="0"/>
              <a:t>Многие к одному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Many-To-Many</a:t>
            </a:r>
            <a:r>
              <a:rPr lang="ru-RU" dirty="0" smtClean="0"/>
              <a:t> – Многие ко многим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ru-RU" dirty="0" smtClean="0"/>
              <a:t> – Один к одному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72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Самое популярное отношение</a:t>
            </a:r>
          </a:p>
          <a:p>
            <a:r>
              <a:rPr lang="ru-RU" dirty="0" smtClean="0"/>
              <a:t>Означает, что 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Одна сущность главной таблицы может владеть множеством сущностей из подчиненной таблицы</a:t>
            </a:r>
          </a:p>
          <a:p>
            <a:r>
              <a:rPr lang="ru-RU" dirty="0" smtClean="0"/>
              <a:t>Чтобы создать отношение </a:t>
            </a:r>
            <a:r>
              <a:rPr lang="en-US" dirty="0" smtClean="0"/>
              <a:t>One-To-Many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Нужно добавить </a:t>
            </a:r>
            <a:r>
              <a:rPr lang="en-US" b="1" dirty="0" smtClean="0">
                <a:solidFill>
                  <a:srgbClr val="C00000"/>
                </a:solidFill>
              </a:rPr>
              <a:t>Foreign Key </a:t>
            </a:r>
            <a:r>
              <a:rPr lang="ru-RU" b="1" dirty="0" smtClean="0">
                <a:solidFill>
                  <a:srgbClr val="C00000"/>
                </a:solidFill>
              </a:rPr>
              <a:t>в подчиненную таблицу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r>
              <a:rPr lang="ru-RU" dirty="0" smtClean="0"/>
              <a:t> - 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74" y="1600200"/>
            <a:ext cx="6749852" cy="4525963"/>
          </a:xfr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544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Это такая же связь, как и </a:t>
            </a:r>
            <a:r>
              <a:rPr lang="en-US" dirty="0" smtClean="0"/>
              <a:t>One</a:t>
            </a:r>
            <a:r>
              <a:rPr lang="ru-RU" dirty="0" smtClean="0"/>
              <a:t>-</a:t>
            </a:r>
            <a:r>
              <a:rPr lang="en-US" dirty="0" smtClean="0"/>
              <a:t>To-Many</a:t>
            </a:r>
          </a:p>
          <a:p>
            <a:r>
              <a:rPr lang="ru-RU" dirty="0" smtClean="0"/>
              <a:t>Реализуется она точно так же: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Добавлением внешнего ключа</a:t>
            </a:r>
          </a:p>
          <a:p>
            <a:r>
              <a:rPr lang="en-US" dirty="0" smtClean="0"/>
              <a:t>Many-To-One </a:t>
            </a:r>
            <a:r>
              <a:rPr lang="ru-RU" dirty="0" smtClean="0"/>
              <a:t>отличается не реализацией, а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Способом рассмотрения!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One-To-Many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sz="2600" dirty="0" smtClean="0"/>
              <a:t>когда мы смотрим от главной таблице к подчиненной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Many-To-One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sz="2600" dirty="0" smtClean="0"/>
              <a:t>когда мы смотрим от подчиненной таблицы к главной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52584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Означает</a:t>
            </a:r>
            <a:r>
              <a:rPr lang="ru-RU" dirty="0"/>
              <a:t>, </a:t>
            </a:r>
            <a:r>
              <a:rPr lang="ru-RU" dirty="0" smtClean="0"/>
              <a:t>что: </a:t>
            </a: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Одна </a:t>
            </a:r>
            <a:r>
              <a:rPr lang="ru-RU" b="1" dirty="0">
                <a:solidFill>
                  <a:srgbClr val="C00000"/>
                </a:solidFill>
              </a:rPr>
              <a:t>сущность главной таблицы может владеть множеством сущностей из подчиненной </a:t>
            </a:r>
            <a:r>
              <a:rPr lang="ru-RU" b="1" dirty="0" smtClean="0">
                <a:solidFill>
                  <a:srgbClr val="C00000"/>
                </a:solidFill>
              </a:rPr>
              <a:t>таблицы, но и каждая сущность подчиненной таблицы может владеть </a:t>
            </a:r>
            <a:r>
              <a:rPr lang="ru-RU" b="1" dirty="0">
                <a:solidFill>
                  <a:srgbClr val="C00000"/>
                </a:solidFill>
              </a:rPr>
              <a:t>множеством </a:t>
            </a:r>
            <a:r>
              <a:rPr lang="ru-RU" b="1" dirty="0" smtClean="0">
                <a:solidFill>
                  <a:srgbClr val="C00000"/>
                </a:solidFill>
              </a:rPr>
              <a:t>сущностей из главной таблицы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Получается, что в </a:t>
            </a:r>
            <a:r>
              <a:rPr lang="en-US" dirty="0" smtClean="0"/>
              <a:t>Many-To-Many </a:t>
            </a:r>
            <a:r>
              <a:rPr lang="ru-RU" dirty="0" smtClean="0"/>
              <a:t>нет четко подчиненных таблиц</a:t>
            </a:r>
          </a:p>
          <a:p>
            <a:r>
              <a:rPr lang="ru-RU" dirty="0" smtClean="0"/>
              <a:t>Чтобы </a:t>
            </a:r>
            <a:r>
              <a:rPr lang="ru-RU" dirty="0"/>
              <a:t>создать отношение </a:t>
            </a:r>
            <a:r>
              <a:rPr lang="en-US" dirty="0"/>
              <a:t>Many-To-Many</a:t>
            </a:r>
          </a:p>
          <a:p>
            <a:pPr marL="0" indent="0" algn="ctr"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Нужно добавить промежуточную таблицу с двумя </a:t>
            </a:r>
            <a:r>
              <a:rPr lang="en-US" b="1" dirty="0">
                <a:solidFill>
                  <a:srgbClr val="C00000"/>
                </a:solidFill>
              </a:rPr>
              <a:t>Foreign </a:t>
            </a:r>
            <a:r>
              <a:rPr lang="en-US" b="1" dirty="0" smtClean="0">
                <a:solidFill>
                  <a:srgbClr val="C00000"/>
                </a:solidFill>
              </a:rPr>
              <a:t>Keys </a:t>
            </a:r>
            <a:r>
              <a:rPr lang="ru-RU" b="1" dirty="0" smtClean="0">
                <a:solidFill>
                  <a:srgbClr val="C00000"/>
                </a:solidFill>
              </a:rPr>
              <a:t>на каждую из главных таблиц!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83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r>
              <a:rPr lang="ru-RU" dirty="0" smtClean="0"/>
              <a:t> - пример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42" y="1600200"/>
            <a:ext cx="6621316" cy="4525963"/>
          </a:xfr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894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Термины, сокращения, переводы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0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DB</a:t>
                      </a:r>
                      <a:endParaRPr lang="ru-RU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DB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Data Base</a:t>
                      </a:r>
                      <a:endParaRPr lang="ru-RU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 smtClean="0"/>
                        <a:t>БД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 smtClean="0"/>
                        <a:t>База Данных</a:t>
                      </a:r>
                      <a:endParaRPr lang="ru-RU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BDMS</a:t>
                      </a:r>
                      <a:endParaRPr lang="ru-RU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DBMS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Data Base Management System</a:t>
                      </a:r>
                      <a:endParaRPr lang="ru-RU" sz="28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 smtClean="0"/>
                        <a:t>СУБД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Система Управления Базами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SQL</a:t>
                      </a:r>
                      <a:endParaRPr lang="ru-RU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SQL</a:t>
                      </a:r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/>
                        <a:t>Structured Query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640">
                <a:tc>
                  <a:txBody>
                    <a:bodyPr/>
                    <a:lstStyle/>
                    <a:p>
                      <a:pPr algn="l"/>
                      <a:endParaRPr lang="ru-RU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 smtClean="0"/>
                        <a:t>Структурированный язык запросов</a:t>
                      </a:r>
                      <a:endParaRPr lang="ru-RU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Довольно редкая связь</a:t>
            </a:r>
          </a:p>
          <a:p>
            <a:r>
              <a:rPr lang="ru-RU" dirty="0" smtClean="0"/>
              <a:t>Означает, что: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Одна сущность из главной таблицей может владеть только одной сущностью из подчиненной таблицы</a:t>
            </a:r>
          </a:p>
          <a:p>
            <a:pPr algn="just"/>
            <a:r>
              <a:rPr lang="ru-RU" dirty="0"/>
              <a:t>Чтобы создать отношение </a:t>
            </a:r>
            <a:r>
              <a:rPr lang="en-US" dirty="0" smtClean="0"/>
              <a:t>One-To-One:</a:t>
            </a:r>
            <a:endParaRPr lang="ru-RU" dirty="0" smtClean="0"/>
          </a:p>
          <a:p>
            <a:pPr marL="0" indent="0"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Нужно </a:t>
            </a:r>
            <a:r>
              <a:rPr lang="ru-RU" b="1" dirty="0">
                <a:solidFill>
                  <a:srgbClr val="C00000"/>
                </a:solidFill>
              </a:rPr>
              <a:t>добавить </a:t>
            </a:r>
            <a:r>
              <a:rPr lang="en-US" b="1" dirty="0">
                <a:solidFill>
                  <a:srgbClr val="C00000"/>
                </a:solidFill>
              </a:rPr>
              <a:t>Foreign Key </a:t>
            </a:r>
            <a:r>
              <a:rPr lang="ru-RU" b="1" dirty="0">
                <a:solidFill>
                  <a:srgbClr val="C00000"/>
                </a:solidFill>
              </a:rPr>
              <a:t>в подчиненную </a:t>
            </a:r>
            <a:r>
              <a:rPr lang="ru-RU" b="1" dirty="0" smtClean="0">
                <a:solidFill>
                  <a:srgbClr val="C00000"/>
                </a:solidFill>
              </a:rPr>
              <a:t>таблицу, но этот </a:t>
            </a:r>
            <a:r>
              <a:rPr lang="en-US" b="1" dirty="0">
                <a:solidFill>
                  <a:srgbClr val="C00000"/>
                </a:solidFill>
              </a:rPr>
              <a:t>Foreign </a:t>
            </a:r>
            <a:r>
              <a:rPr lang="en-US" b="1" dirty="0" smtClean="0">
                <a:solidFill>
                  <a:srgbClr val="C00000"/>
                </a:solidFill>
              </a:rPr>
              <a:t>Key</a:t>
            </a:r>
            <a:r>
              <a:rPr lang="ru-RU" b="1" dirty="0" smtClean="0">
                <a:solidFill>
                  <a:srgbClr val="C00000"/>
                </a:solidFill>
              </a:rPr>
              <a:t> должен быть одновременно и </a:t>
            </a:r>
            <a:r>
              <a:rPr lang="en-US" b="1" dirty="0" smtClean="0">
                <a:solidFill>
                  <a:srgbClr val="C00000"/>
                </a:solidFill>
              </a:rPr>
              <a:t>Primary Key </a:t>
            </a:r>
            <a:r>
              <a:rPr lang="ru-RU" b="1" dirty="0" smtClean="0">
                <a:solidFill>
                  <a:srgbClr val="C00000"/>
                </a:solidFill>
              </a:rPr>
              <a:t>в подчиненной таблице!</a:t>
            </a:r>
            <a:endParaRPr lang="en-US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82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r>
              <a:rPr lang="ru-RU" dirty="0" smtClean="0"/>
              <a:t> - 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25" y="1600200"/>
            <a:ext cx="7089750" cy="4525963"/>
          </a:xfr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3223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 SCHEMA</a:t>
            </a:r>
            <a:endParaRPr lang="ru-RU" dirty="0"/>
          </a:p>
        </p:txBody>
      </p:sp>
      <p:pic>
        <p:nvPicPr>
          <p:cNvPr id="5" name="Содержимое 4" descr="db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9323" y="1600200"/>
            <a:ext cx="474535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Что насупился весь </a:t>
            </a:r>
          </a:p>
          <a:p>
            <a:pPr>
              <a:buNone/>
            </a:pPr>
            <a:r>
              <a:rPr lang="ru-RU" b="1" dirty="0" smtClean="0"/>
              <a:t>          И сидишь как буржуй?</a:t>
            </a:r>
          </a:p>
          <a:p>
            <a:pPr>
              <a:buNone/>
            </a:pPr>
            <a:r>
              <a:rPr lang="ru-RU" b="1" dirty="0" smtClean="0"/>
              <a:t>                      Раз возникла проблема</a:t>
            </a:r>
          </a:p>
          <a:p>
            <a:pPr>
              <a:buNone/>
            </a:pPr>
            <a:r>
              <a:rPr lang="ru-RU" b="1" dirty="0" smtClean="0"/>
              <a:t>                                                Ты сопли не жуй!!!</a:t>
            </a:r>
          </a:p>
          <a:p>
            <a:pPr>
              <a:buNone/>
            </a:pPr>
            <a:r>
              <a:rPr lang="ru-RU" b="1" dirty="0" smtClean="0"/>
              <a:t>Не станет рабочий </a:t>
            </a:r>
          </a:p>
          <a:p>
            <a:pPr>
              <a:buNone/>
            </a:pPr>
            <a:r>
              <a:rPr lang="ru-RU" b="1" dirty="0" smtClean="0"/>
              <a:t>             над </a:t>
            </a:r>
            <a:r>
              <a:rPr lang="ru-RU" b="1" dirty="0" err="1" smtClean="0"/>
              <a:t>траблой</a:t>
            </a:r>
            <a:r>
              <a:rPr lang="ru-RU" b="1" dirty="0" smtClean="0"/>
              <a:t> стонать!</a:t>
            </a:r>
          </a:p>
          <a:p>
            <a:pPr>
              <a:buNone/>
            </a:pPr>
            <a:r>
              <a:rPr lang="ru-RU" b="1" dirty="0" smtClean="0"/>
              <a:t>                           Бери </a:t>
            </a: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en-US" b="1" dirty="0" smtClean="0"/>
              <a:t> –</a:t>
            </a:r>
            <a:r>
              <a:rPr lang="ru-RU" b="1" dirty="0" smtClean="0"/>
              <a:t> и айда выгребать!!!</a:t>
            </a:r>
          </a:p>
          <a:p>
            <a:pPr algn="r">
              <a:buNone/>
            </a:pPr>
            <a:r>
              <a:rPr lang="ru-RU" sz="2000" dirty="0" smtClean="0"/>
              <a:t>М. </a:t>
            </a:r>
            <a:r>
              <a:rPr lang="ru-RU" sz="2000" dirty="0" err="1" smtClean="0"/>
              <a:t>Лазаревич</a:t>
            </a:r>
            <a:endParaRPr lang="ru-RU" sz="2000" dirty="0" smtClean="0"/>
          </a:p>
          <a:p>
            <a:pPr algn="r">
              <a:buNone/>
            </a:pPr>
            <a:r>
              <a:rPr lang="ru-RU" sz="2000" dirty="0" smtClean="0"/>
              <a:t>Из раннего…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</a:t>
            </a:r>
            <a:r>
              <a:rPr lang="ru-RU" dirty="0" smtClean="0"/>
              <a:t>Условное деление</a:t>
            </a:r>
            <a:endParaRPr lang="ru-RU" dirty="0"/>
          </a:p>
        </p:txBody>
      </p:sp>
      <p:pic>
        <p:nvPicPr>
          <p:cNvPr id="5" name="Содержимое 4" descr="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3355" y="1600200"/>
            <a:ext cx="775729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Команда </a:t>
            </a:r>
            <a:r>
              <a:rPr lang="en-US" b="1" dirty="0" smtClean="0">
                <a:solidFill>
                  <a:srgbClr val="C00000"/>
                </a:solidFill>
              </a:rPr>
              <a:t>CREATE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При помощи команды </a:t>
            </a:r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en-US" dirty="0" smtClean="0"/>
              <a:t> </a:t>
            </a:r>
            <a:r>
              <a:rPr lang="ru-RU" dirty="0" smtClean="0"/>
              <a:t>можно создать следующие элементы Базы Данных:</a:t>
            </a:r>
          </a:p>
          <a:p>
            <a:pPr lvl="1">
              <a:buFont typeface="Wingdings" pitchFamily="2" charset="2"/>
              <a:buChar char="Ø"/>
            </a:pPr>
            <a:r>
              <a:rPr lang="ru-RU" sz="3600" b="1" dirty="0" smtClean="0"/>
              <a:t>Базу данных (Схему БД)</a:t>
            </a:r>
          </a:p>
          <a:p>
            <a:pPr lvl="1">
              <a:buFont typeface="Wingdings" pitchFamily="2" charset="2"/>
              <a:buChar char="Ø"/>
            </a:pPr>
            <a:r>
              <a:rPr lang="ru-RU" sz="3600" b="1" dirty="0" smtClean="0"/>
              <a:t>Таблицу в БД</a:t>
            </a:r>
            <a:endParaRPr lang="ru-RU" sz="3600" dirty="0" smtClean="0"/>
          </a:p>
          <a:p>
            <a:pPr lvl="1">
              <a:buFont typeface="Wingdings" pitchFamily="2" charset="2"/>
              <a:buChar char="Ø"/>
            </a:pPr>
            <a:r>
              <a:rPr lang="ru-RU" sz="3600" b="1" dirty="0" smtClean="0"/>
              <a:t>Индекс в таблице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Базы Данных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CREATE</a:t>
            </a:r>
            <a:r>
              <a:rPr lang="en-US" sz="2400" dirty="0" smtClean="0"/>
              <a:t> {</a:t>
            </a:r>
            <a:r>
              <a:rPr lang="en-US" sz="2400" b="1" dirty="0" smtClean="0">
                <a:solidFill>
                  <a:srgbClr val="0070C0"/>
                </a:solidFill>
              </a:rPr>
              <a:t>DATABASE</a:t>
            </a:r>
            <a:r>
              <a:rPr lang="en-US" sz="2400" dirty="0" smtClean="0"/>
              <a:t> | </a:t>
            </a:r>
            <a:r>
              <a:rPr lang="en-US" sz="2400" b="1" dirty="0" smtClean="0">
                <a:solidFill>
                  <a:srgbClr val="0070C0"/>
                </a:solidFill>
              </a:rPr>
              <a:t>SCHEMA</a:t>
            </a:r>
            <a:r>
              <a:rPr lang="en-US" sz="2400" dirty="0" smtClean="0"/>
              <a:t>} [</a:t>
            </a:r>
            <a:r>
              <a:rPr lang="en-US" sz="2400" b="1" dirty="0" smtClean="0">
                <a:solidFill>
                  <a:srgbClr val="0070C0"/>
                </a:solidFill>
              </a:rPr>
              <a:t>IF NOT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EXISTS</a:t>
            </a:r>
            <a:r>
              <a:rPr lang="en-US" sz="2400" dirty="0" smtClean="0"/>
              <a:t>] `</a:t>
            </a:r>
            <a:r>
              <a:rPr lang="en-US" sz="2400" dirty="0" err="1" smtClean="0">
                <a:solidFill>
                  <a:srgbClr val="C00000"/>
                </a:solidFill>
              </a:rPr>
              <a:t>db_name</a:t>
            </a:r>
            <a:r>
              <a:rPr lang="en-US" sz="2400" dirty="0" smtClean="0"/>
              <a:t>`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CHARACTER SET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charset_name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COLLATE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collation_name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pPr>
              <a:buNone/>
            </a:pPr>
            <a:endParaRPr lang="ru-RU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4400" b="1" dirty="0" smtClean="0"/>
              <a:t>Пример: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CREATE SCHEMA IF NOT EXISTS</a:t>
            </a:r>
            <a:r>
              <a:rPr lang="en-US" sz="2400" dirty="0" smtClean="0"/>
              <a:t> `</a:t>
            </a:r>
            <a:r>
              <a:rPr lang="en-US" sz="2400" dirty="0" smtClean="0">
                <a:solidFill>
                  <a:srgbClr val="C00000"/>
                </a:solidFill>
              </a:rPr>
              <a:t>TRAINING_DB</a:t>
            </a:r>
            <a:r>
              <a:rPr lang="en-US" sz="2400" dirty="0" smtClean="0"/>
              <a:t>`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CHARACTER SET</a:t>
            </a:r>
            <a:r>
              <a:rPr lang="en-US" sz="2400" dirty="0" smtClean="0"/>
              <a:t> `</a:t>
            </a:r>
            <a:r>
              <a:rPr lang="en-US" sz="2400" dirty="0" smtClean="0">
                <a:solidFill>
                  <a:srgbClr val="C00000"/>
                </a:solidFill>
              </a:rPr>
              <a:t>utf8</a:t>
            </a:r>
            <a:r>
              <a:rPr lang="en-US" sz="2400" dirty="0" smtClean="0"/>
              <a:t>`;</a:t>
            </a:r>
          </a:p>
          <a:p>
            <a:pPr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Базы Данных.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Пояснения.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Character set</a:t>
            </a:r>
            <a:r>
              <a:rPr lang="ru-RU" sz="2400" dirty="0" smtClean="0"/>
              <a:t> – кодировка, в которой СУБД будет представлять символы, хранящиеся в таблицах БД.</a:t>
            </a:r>
          </a:p>
          <a:p>
            <a:r>
              <a:rPr lang="en-US" sz="2400" b="1" dirty="0" smtClean="0"/>
              <a:t>Collation</a:t>
            </a:r>
            <a:r>
              <a:rPr lang="ru-RU" sz="2400" b="1" dirty="0" smtClean="0"/>
              <a:t> </a:t>
            </a:r>
            <a:r>
              <a:rPr lang="ru-RU" sz="2400" dirty="0" smtClean="0"/>
              <a:t>– набор правил (алгоритмы), по которым СУБД будет сравнивать символы определенной кодировки – например – при сортировке записей.</a:t>
            </a:r>
          </a:p>
          <a:p>
            <a:r>
              <a:rPr lang="ru-RU" sz="2400" dirty="0" smtClean="0"/>
              <a:t>Каждая кодировка имеет некий </a:t>
            </a:r>
            <a:r>
              <a:rPr lang="en-US" sz="2400" dirty="0" smtClean="0"/>
              <a:t>Collation </a:t>
            </a:r>
            <a:r>
              <a:rPr lang="ru-RU" sz="2400" b="1" dirty="0" smtClean="0">
                <a:solidFill>
                  <a:srgbClr val="C00000"/>
                </a:solidFill>
              </a:rPr>
              <a:t>по умолчанию</a:t>
            </a:r>
            <a:r>
              <a:rPr lang="ru-RU" sz="2400" dirty="0" smtClean="0"/>
              <a:t>.</a:t>
            </a:r>
          </a:p>
          <a:p>
            <a:r>
              <a:rPr lang="ru-RU" sz="2400" b="1" dirty="0" smtClean="0">
                <a:solidFill>
                  <a:srgbClr val="C00000"/>
                </a:solidFill>
              </a:rPr>
              <a:t>Желательно</a:t>
            </a:r>
            <a:r>
              <a:rPr lang="ru-RU" sz="2400" dirty="0" smtClean="0"/>
              <a:t> использовать именно </a:t>
            </a:r>
            <a:r>
              <a:rPr lang="en-US" sz="2400" dirty="0" smtClean="0"/>
              <a:t>Collation </a:t>
            </a:r>
            <a:r>
              <a:rPr lang="ru-RU" sz="2400" dirty="0" smtClean="0"/>
              <a:t>по умолчанию.</a:t>
            </a:r>
          </a:p>
          <a:p>
            <a:r>
              <a:rPr lang="ru-RU" sz="2400" dirty="0" smtClean="0"/>
              <a:t>Следовательно, при создании БД, кодировку </a:t>
            </a:r>
            <a:r>
              <a:rPr lang="ru-RU" sz="2400" b="1" dirty="0" smtClean="0">
                <a:solidFill>
                  <a:srgbClr val="C00000"/>
                </a:solidFill>
              </a:rPr>
              <a:t>лучше указать</a:t>
            </a:r>
            <a:r>
              <a:rPr lang="ru-RU" sz="2400" dirty="0" smtClean="0"/>
              <a:t>, а </a:t>
            </a:r>
            <a:r>
              <a:rPr lang="en-US" sz="2400" dirty="0" smtClean="0"/>
              <a:t>Collation</a:t>
            </a:r>
            <a:r>
              <a:rPr lang="en-US" sz="2400" b="1" dirty="0" smtClean="0"/>
              <a:t> </a:t>
            </a:r>
            <a:r>
              <a:rPr lang="ru-RU" sz="2400" dirty="0" smtClean="0"/>
              <a:t>– </a:t>
            </a:r>
            <a:r>
              <a:rPr lang="ru-RU" sz="2400" b="1" dirty="0" smtClean="0">
                <a:solidFill>
                  <a:srgbClr val="C00000"/>
                </a:solidFill>
              </a:rPr>
              <a:t>нет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Информацию по кодировкам и </a:t>
            </a:r>
            <a:r>
              <a:rPr lang="en-US" sz="2400" dirty="0" smtClean="0"/>
              <a:t>Collation </a:t>
            </a:r>
            <a:r>
              <a:rPr lang="ru-RU" sz="2400" b="1" dirty="0" smtClean="0">
                <a:solidFill>
                  <a:srgbClr val="C00000"/>
                </a:solidFill>
              </a:rPr>
              <a:t>лучше всего</a:t>
            </a:r>
            <a:r>
              <a:rPr lang="ru-RU" sz="2400" dirty="0" smtClean="0"/>
              <a:t> брать из </a:t>
            </a:r>
            <a:r>
              <a:rPr lang="ru-RU" sz="2400" b="1" dirty="0" smtClean="0">
                <a:solidFill>
                  <a:srgbClr val="C00000"/>
                </a:solidFill>
              </a:rPr>
              <a:t>официальной документации</a:t>
            </a:r>
            <a:r>
              <a:rPr lang="ru-RU" sz="2400" dirty="0" smtClean="0"/>
              <a:t> к СУБД, и стоит учитывать </a:t>
            </a:r>
            <a:r>
              <a:rPr lang="ru-RU" sz="2400" b="1" dirty="0" smtClean="0">
                <a:solidFill>
                  <a:srgbClr val="C00000"/>
                </a:solidFill>
              </a:rPr>
              <a:t>версию</a:t>
            </a:r>
            <a:r>
              <a:rPr lang="ru-RU" sz="2400" dirty="0" smtClean="0"/>
              <a:t> СУБД!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Базы Данных.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Пояснения.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Каждая СУБД имеет некоторую кодировку </a:t>
            </a:r>
            <a:r>
              <a:rPr lang="ru-RU" sz="2400" b="1" dirty="0" smtClean="0">
                <a:solidFill>
                  <a:srgbClr val="C00000"/>
                </a:solidFill>
              </a:rPr>
              <a:t>по умолчанию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Она указывается при </a:t>
            </a:r>
            <a:r>
              <a:rPr lang="ru-RU" sz="2400" b="1" dirty="0" smtClean="0">
                <a:solidFill>
                  <a:srgbClr val="C00000"/>
                </a:solidFill>
              </a:rPr>
              <a:t>установке и настройке</a:t>
            </a:r>
            <a:r>
              <a:rPr lang="ru-RU" sz="2400" dirty="0" smtClean="0"/>
              <a:t> сервера СУБД.</a:t>
            </a:r>
          </a:p>
          <a:p>
            <a:r>
              <a:rPr lang="ru-RU" sz="2400" dirty="0" smtClean="0"/>
              <a:t>Значит при описании своей БД кодировку можно не указывать?</a:t>
            </a:r>
          </a:p>
          <a:p>
            <a:r>
              <a:rPr lang="ru-RU" sz="2400" dirty="0" smtClean="0"/>
              <a:t>Нет – лучше </a:t>
            </a:r>
            <a:r>
              <a:rPr lang="ru-RU" sz="2400" b="1" dirty="0" smtClean="0">
                <a:solidFill>
                  <a:srgbClr val="C00000"/>
                </a:solidFill>
              </a:rPr>
              <a:t>указать</a:t>
            </a:r>
            <a:r>
              <a:rPr lang="ru-RU" sz="2400" dirty="0" smtClean="0"/>
              <a:t>!</a:t>
            </a:r>
          </a:p>
          <a:p>
            <a:r>
              <a:rPr lang="ru-RU" sz="2400" dirty="0" smtClean="0"/>
              <a:t>Ведь СУБД по умолчанию может работать с кодировкой, которая Вашему приложению </a:t>
            </a:r>
            <a:r>
              <a:rPr lang="ru-RU" sz="2400" b="1" dirty="0" smtClean="0">
                <a:solidFill>
                  <a:srgbClr val="C00000"/>
                </a:solidFill>
              </a:rPr>
              <a:t>не подходит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Лучшая кодировка для </a:t>
            </a:r>
            <a:r>
              <a:rPr lang="en-US" sz="2400" dirty="0" smtClean="0"/>
              <a:t>Java</a:t>
            </a:r>
            <a:r>
              <a:rPr lang="ru-RU" sz="2400" dirty="0" smtClean="0"/>
              <a:t> программиста – </a:t>
            </a:r>
            <a:r>
              <a:rPr lang="en-US" sz="2400" b="1" dirty="0" smtClean="0">
                <a:solidFill>
                  <a:srgbClr val="C00000"/>
                </a:solidFill>
              </a:rPr>
              <a:t>UTF-8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 этом случае (Для СУБД </a:t>
            </a:r>
            <a:r>
              <a:rPr lang="en-US" sz="2400" dirty="0" err="1" smtClean="0"/>
              <a:t>MySQL</a:t>
            </a:r>
            <a:r>
              <a:rPr lang="ru-RU" sz="2400" dirty="0" smtClean="0"/>
              <a:t>):</a:t>
            </a:r>
          </a:p>
          <a:p>
            <a:pPr lvl="1"/>
            <a:r>
              <a:rPr lang="en-US" sz="2000" dirty="0" smtClean="0"/>
              <a:t>CHARACTER SET</a:t>
            </a:r>
            <a:r>
              <a:rPr lang="ru-RU" sz="2000" dirty="0" smtClean="0"/>
              <a:t>:  </a:t>
            </a:r>
            <a:r>
              <a:rPr lang="en-US" sz="2000" b="1" dirty="0" smtClean="0">
                <a:solidFill>
                  <a:srgbClr val="C00000"/>
                </a:solidFill>
              </a:rPr>
              <a:t>utf8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/>
              <a:t>COLLATE</a:t>
            </a:r>
            <a:r>
              <a:rPr lang="ru-RU" sz="2000" dirty="0" smtClean="0"/>
              <a:t>: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utf8_general_ci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r>
              <a:rPr lang="ru-RU" sz="2400" dirty="0" smtClean="0"/>
              <a:t>А что если СУБД не поддерживает </a:t>
            </a:r>
            <a:r>
              <a:rPr lang="en-US" sz="2400" dirty="0" smtClean="0"/>
              <a:t>UTF-8</a:t>
            </a:r>
            <a:r>
              <a:rPr lang="ru-RU" sz="2400" dirty="0" smtClean="0"/>
              <a:t>? Ответ – далее!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СУБД не поддерживает </a:t>
            </a:r>
            <a:r>
              <a:rPr lang="en-US" dirty="0" smtClean="0"/>
              <a:t>UTF-8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Логическая задача.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400" b="1" dirty="0" smtClean="0"/>
              <a:t>Условие:</a:t>
            </a:r>
            <a:r>
              <a:rPr lang="ru-RU" sz="2400" dirty="0" smtClean="0"/>
              <a:t> </a:t>
            </a:r>
            <a:r>
              <a:rPr lang="en-US" sz="2400" dirty="0" smtClean="0"/>
              <a:t>Java</a:t>
            </a:r>
            <a:r>
              <a:rPr lang="ru-RU" sz="2400" dirty="0" smtClean="0"/>
              <a:t>-программист работает под СУБД, которая не </a:t>
            </a:r>
          </a:p>
          <a:p>
            <a:pPr>
              <a:buNone/>
            </a:pPr>
            <a:r>
              <a:rPr lang="ru-RU" sz="2400" dirty="0" smtClean="0"/>
              <a:t>поддерживает кодировку </a:t>
            </a:r>
            <a:r>
              <a:rPr lang="en-US" sz="2400" dirty="0" smtClean="0"/>
              <a:t>UTF-8.</a:t>
            </a:r>
          </a:p>
          <a:p>
            <a:pPr>
              <a:buNone/>
            </a:pPr>
            <a:r>
              <a:rPr lang="ru-RU" sz="2400" b="1" dirty="0" smtClean="0"/>
              <a:t>Задание:</a:t>
            </a:r>
            <a:r>
              <a:rPr lang="ru-RU" sz="2400" dirty="0" smtClean="0"/>
              <a:t> Основываясь на исходных данных, а так же на</a:t>
            </a:r>
          </a:p>
          <a:p>
            <a:pPr>
              <a:buNone/>
            </a:pPr>
            <a:r>
              <a:rPr lang="ru-RU" sz="2400" dirty="0" smtClean="0"/>
              <a:t>времени, за которое программист произнесет фразу </a:t>
            </a:r>
            <a:r>
              <a:rPr lang="ru-RU" sz="2400" i="1" dirty="0" smtClean="0"/>
              <a:t>«Ну… Эта… </a:t>
            </a:r>
          </a:p>
          <a:p>
            <a:pPr>
              <a:buNone/>
            </a:pPr>
            <a:r>
              <a:rPr lang="ru-RU" sz="2400" i="1" dirty="0" smtClean="0"/>
              <a:t>Типа… </a:t>
            </a:r>
            <a:r>
              <a:rPr lang="ru-RU" sz="2400" i="1" dirty="0" err="1" smtClean="0"/>
              <a:t>Таво</a:t>
            </a:r>
            <a:r>
              <a:rPr lang="ru-RU" sz="2400" i="1" dirty="0" smtClean="0"/>
              <a:t>…. Ну….»</a:t>
            </a:r>
            <a:r>
              <a:rPr lang="ru-RU" sz="2400" dirty="0" smtClean="0"/>
              <a:t> (а эта фраза – 90 процентов его лексикона,</a:t>
            </a:r>
          </a:p>
          <a:p>
            <a:pPr>
              <a:buNone/>
            </a:pPr>
            <a:r>
              <a:rPr lang="ru-RU" sz="2400" dirty="0" smtClean="0"/>
              <a:t>плюс маты), определите сколько раз (в среднем в день) </a:t>
            </a:r>
          </a:p>
          <a:p>
            <a:pPr>
              <a:buNone/>
            </a:pPr>
            <a:r>
              <a:rPr lang="ru-RU" sz="2400" dirty="0" smtClean="0"/>
              <a:t>этому </a:t>
            </a:r>
            <a:r>
              <a:rPr lang="en-US" sz="2400" dirty="0" smtClean="0"/>
              <a:t>Java-</a:t>
            </a:r>
            <a:r>
              <a:rPr lang="ru-RU" sz="2400" dirty="0" smtClean="0"/>
              <a:t>программисту прилетало табуретом промеж глаз в</a:t>
            </a:r>
          </a:p>
          <a:p>
            <a:pPr>
              <a:buNone/>
            </a:pPr>
            <a:r>
              <a:rPr lang="ru-RU" sz="2400" dirty="0" smtClean="0"/>
              <a:t>детстве?</a:t>
            </a:r>
          </a:p>
          <a:p>
            <a:pPr>
              <a:buNone/>
            </a:pPr>
            <a:r>
              <a:rPr lang="ru-RU" sz="2400" b="1" dirty="0" smtClean="0"/>
              <a:t>Альтернативное задание:</a:t>
            </a:r>
            <a:r>
              <a:rPr lang="ru-RU" sz="2400" dirty="0" smtClean="0"/>
              <a:t> Определите, где в помещении </a:t>
            </a:r>
          </a:p>
          <a:p>
            <a:pPr>
              <a:buNone/>
            </a:pPr>
            <a:r>
              <a:rPr lang="ru-RU" sz="2400" dirty="0" smtClean="0"/>
              <a:t>прячутся </a:t>
            </a:r>
            <a:r>
              <a:rPr lang="en-US" sz="2400" dirty="0" smtClean="0"/>
              <a:t>Java-</a:t>
            </a:r>
            <a:r>
              <a:rPr lang="ru-RU" sz="2400" dirty="0" smtClean="0"/>
              <a:t>террористы, которые пытают </a:t>
            </a:r>
            <a:r>
              <a:rPr lang="en-US" sz="2400" dirty="0" smtClean="0"/>
              <a:t>Java-</a:t>
            </a:r>
            <a:r>
              <a:rPr lang="ru-RU" sz="2400" dirty="0" smtClean="0"/>
              <a:t>программиста?</a:t>
            </a:r>
          </a:p>
          <a:p>
            <a:pPr>
              <a:buNone/>
            </a:pPr>
            <a:r>
              <a:rPr lang="ru-RU" sz="2400" b="1" dirty="0" smtClean="0"/>
              <a:t>Альтернативное задание-2:</a:t>
            </a:r>
            <a:r>
              <a:rPr lang="ru-RU" sz="2400" dirty="0" smtClean="0"/>
              <a:t> Определите, сколько часов тому назад </a:t>
            </a:r>
          </a:p>
          <a:p>
            <a:pPr>
              <a:buNone/>
            </a:pPr>
            <a:r>
              <a:rPr lang="en-US" sz="2400" dirty="0" smtClean="0"/>
              <a:t>Java-</a:t>
            </a:r>
            <a:r>
              <a:rPr lang="ru-RU" sz="2400" dirty="0" smtClean="0"/>
              <a:t>программисту вырезали аппендицит, и когда его «отпустит» </a:t>
            </a:r>
          </a:p>
          <a:p>
            <a:pPr>
              <a:buNone/>
            </a:pPr>
            <a:r>
              <a:rPr lang="ru-RU" sz="2400" dirty="0" smtClean="0"/>
              <a:t>наркоз?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в БД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Таблица</a:t>
            </a:r>
            <a:r>
              <a:rPr lang="ru-RU" dirty="0" smtClean="0"/>
              <a:t> – Основной элемент базы данных.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Одна таблица</a:t>
            </a:r>
            <a:r>
              <a:rPr lang="ru-RU" dirty="0" smtClean="0"/>
              <a:t> хранит данные </a:t>
            </a:r>
            <a:r>
              <a:rPr lang="ru-RU" b="1" dirty="0" smtClean="0">
                <a:solidFill>
                  <a:srgbClr val="C00000"/>
                </a:solidFill>
              </a:rPr>
              <a:t>всех</a:t>
            </a:r>
            <a:r>
              <a:rPr lang="ru-RU" dirty="0" smtClean="0"/>
              <a:t> сущностей (объектов) </a:t>
            </a:r>
            <a:r>
              <a:rPr lang="ru-RU" b="1" dirty="0" smtClean="0">
                <a:solidFill>
                  <a:srgbClr val="C00000"/>
                </a:solidFill>
              </a:rPr>
              <a:t>одного</a:t>
            </a:r>
            <a:r>
              <a:rPr lang="ru-RU" dirty="0" smtClean="0"/>
              <a:t> типа.</a:t>
            </a:r>
          </a:p>
          <a:p>
            <a:r>
              <a:rPr lang="ru-RU" dirty="0" smtClean="0"/>
              <a:t>Таблица должна описать </a:t>
            </a:r>
            <a:r>
              <a:rPr lang="ru-RU" b="1" dirty="0" smtClean="0">
                <a:solidFill>
                  <a:srgbClr val="C00000"/>
                </a:solidFill>
              </a:rPr>
              <a:t>все</a:t>
            </a:r>
            <a:r>
              <a:rPr lang="ru-RU" dirty="0" smtClean="0"/>
              <a:t> свойства сущности, которые интересны приложению (пользователю).</a:t>
            </a:r>
          </a:p>
          <a:p>
            <a:r>
              <a:rPr lang="ru-RU" dirty="0" smtClean="0"/>
              <a:t>Физически данные в СУБД могут храниться как угодно, но пользователи БД «видят» их как двумерную таблицу, где: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Каждый столбец хранит </a:t>
            </a:r>
            <a:r>
              <a:rPr lang="ru-RU" b="1" dirty="0" smtClean="0">
                <a:solidFill>
                  <a:srgbClr val="C00000"/>
                </a:solidFill>
              </a:rPr>
              <a:t>одно</a:t>
            </a:r>
            <a:r>
              <a:rPr lang="ru-RU" dirty="0" smtClean="0"/>
              <a:t> свойство </a:t>
            </a:r>
            <a:r>
              <a:rPr lang="ru-RU" b="1" dirty="0" smtClean="0">
                <a:solidFill>
                  <a:srgbClr val="C00000"/>
                </a:solidFill>
              </a:rPr>
              <a:t>всех </a:t>
            </a:r>
            <a:r>
              <a:rPr lang="ru-RU" dirty="0" smtClean="0"/>
              <a:t>сущностей таблицы.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Каждая строка представляет </a:t>
            </a:r>
            <a:r>
              <a:rPr lang="ru-RU" b="1" dirty="0" smtClean="0">
                <a:solidFill>
                  <a:srgbClr val="C00000"/>
                </a:solidFill>
              </a:rPr>
              <a:t>все</a:t>
            </a:r>
            <a:r>
              <a:rPr lang="ru-RU" dirty="0" smtClean="0"/>
              <a:t> свойства </a:t>
            </a:r>
            <a:r>
              <a:rPr lang="ru-RU" b="1" dirty="0" smtClean="0">
                <a:solidFill>
                  <a:srgbClr val="C00000"/>
                </a:solidFill>
              </a:rPr>
              <a:t>одной</a:t>
            </a:r>
            <a:r>
              <a:rPr lang="ru-RU" dirty="0" smtClean="0"/>
              <a:t> сущности в таблице.</a:t>
            </a:r>
          </a:p>
          <a:p>
            <a:r>
              <a:rPr lang="ru-RU" dirty="0" smtClean="0"/>
              <a:t>Строку в таблице часто называют </a:t>
            </a:r>
            <a:r>
              <a:rPr lang="ru-RU" b="1" dirty="0" smtClean="0">
                <a:solidFill>
                  <a:srgbClr val="C00000"/>
                </a:solidFill>
              </a:rPr>
              <a:t>записью в БД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таблицы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CREATE TABLE</a:t>
            </a:r>
            <a:r>
              <a:rPr lang="en-US" sz="2400" dirty="0" smtClean="0"/>
              <a:t> [</a:t>
            </a:r>
            <a:r>
              <a:rPr lang="en-US" sz="2400" b="1" dirty="0" smtClean="0">
                <a:solidFill>
                  <a:schemeClr val="tx2"/>
                </a:solidFill>
              </a:rPr>
              <a:t>IF NOT EXISTS</a:t>
            </a:r>
            <a:r>
              <a:rPr lang="en-US" sz="2400" dirty="0" smtClean="0"/>
              <a:t>] `</a:t>
            </a:r>
            <a:r>
              <a:rPr lang="en-US" sz="2400" dirty="0" err="1" smtClean="0">
                <a:solidFill>
                  <a:srgbClr val="C00000"/>
                </a:solidFill>
              </a:rPr>
              <a:t>db_name</a:t>
            </a:r>
            <a:r>
              <a:rPr lang="en-US" sz="2400" dirty="0" smtClean="0"/>
              <a:t>` </a:t>
            </a:r>
            <a:r>
              <a:rPr lang="ru-RU" sz="2400" dirty="0" smtClean="0"/>
              <a:t>.</a:t>
            </a:r>
            <a:r>
              <a:rPr lang="en-US" sz="2400" dirty="0" smtClean="0"/>
              <a:t>`</a:t>
            </a:r>
            <a:r>
              <a:rPr lang="en-US" sz="2400" dirty="0" err="1" smtClean="0">
                <a:solidFill>
                  <a:srgbClr val="C00000"/>
                </a:solidFill>
              </a:rPr>
              <a:t>tbl_name</a:t>
            </a:r>
            <a:r>
              <a:rPr lang="en-US" sz="2400" dirty="0" smtClean="0"/>
              <a:t>`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(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create_definition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);</a:t>
            </a:r>
          </a:p>
          <a:p>
            <a:pPr>
              <a:buNone/>
            </a:pPr>
            <a:endParaRPr lang="ru-RU" sz="2400" dirty="0" smtClean="0"/>
          </a:p>
          <a:p>
            <a:r>
              <a:rPr lang="ru-RU" sz="2400" dirty="0" smtClean="0"/>
              <a:t>Здесь </a:t>
            </a:r>
            <a:r>
              <a:rPr lang="en-US" sz="2400" b="1" dirty="0" err="1" smtClean="0"/>
              <a:t>create_definition</a:t>
            </a:r>
            <a:r>
              <a:rPr lang="ru-RU" sz="2400" dirty="0" smtClean="0"/>
              <a:t> – это блок </a:t>
            </a:r>
            <a:r>
              <a:rPr lang="en-US" sz="2400" dirty="0" smtClean="0"/>
              <a:t>SQL </a:t>
            </a:r>
            <a:r>
              <a:rPr lang="ru-RU" sz="2400" dirty="0" smtClean="0"/>
              <a:t>команд, которые:</a:t>
            </a:r>
          </a:p>
          <a:p>
            <a:pPr lvl="1"/>
            <a:r>
              <a:rPr lang="ru-RU" sz="2000" dirty="0" smtClean="0"/>
              <a:t>Опишут все столбцы таблицы.</a:t>
            </a:r>
          </a:p>
          <a:p>
            <a:pPr lvl="1"/>
            <a:r>
              <a:rPr lang="ru-RU" sz="2000" dirty="0" smtClean="0"/>
              <a:t>Укажут все </a:t>
            </a:r>
            <a:r>
              <a:rPr lang="en-US" sz="2000" dirty="0" smtClean="0"/>
              <a:t>Primary Keys </a:t>
            </a:r>
            <a:r>
              <a:rPr lang="ru-RU" sz="2000" dirty="0" smtClean="0"/>
              <a:t>для таблицы.</a:t>
            </a:r>
          </a:p>
          <a:p>
            <a:pPr lvl="1"/>
            <a:r>
              <a:rPr lang="ru-RU" sz="2000" dirty="0" smtClean="0"/>
              <a:t>Опишут все </a:t>
            </a:r>
            <a:r>
              <a:rPr lang="en-US" sz="2000" dirty="0" smtClean="0"/>
              <a:t>Foreign Keys </a:t>
            </a:r>
            <a:r>
              <a:rPr lang="ru-RU" sz="2000" dirty="0" smtClean="0"/>
              <a:t>для таблицы.</a:t>
            </a:r>
          </a:p>
          <a:p>
            <a:pPr lvl="1"/>
            <a:r>
              <a:rPr lang="ru-RU" sz="2000" dirty="0" smtClean="0"/>
              <a:t>И т. д. (индексы, уникальные поля, …)</a:t>
            </a:r>
          </a:p>
          <a:p>
            <a:r>
              <a:rPr lang="en-US" sz="2400" b="1" dirty="0" err="1" smtClean="0"/>
              <a:t>create_definition</a:t>
            </a:r>
            <a:r>
              <a:rPr lang="ru-RU" sz="2400" dirty="0" smtClean="0"/>
              <a:t> в рамках курса подробно не рассматривается.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таблицы.</a:t>
            </a:r>
            <a:br>
              <a:rPr lang="ru-RU" dirty="0" smtClean="0"/>
            </a:br>
            <a:r>
              <a:rPr lang="ru-RU" smtClean="0"/>
              <a:t>Пример.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CREATE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TABLE</a:t>
            </a:r>
            <a:r>
              <a:rPr lang="en-US" sz="1600" dirty="0" smtClean="0"/>
              <a:t> `</a:t>
            </a:r>
            <a:r>
              <a:rPr lang="en-US" sz="1600" dirty="0" smtClean="0">
                <a:solidFill>
                  <a:srgbClr val="C00000"/>
                </a:solidFill>
              </a:rPr>
              <a:t> TRAINING_DB </a:t>
            </a:r>
            <a:r>
              <a:rPr lang="en-US" sz="1600" dirty="0" smtClean="0"/>
              <a:t>`.`</a:t>
            </a:r>
            <a:r>
              <a:rPr lang="en-US" sz="1600" dirty="0" smtClean="0">
                <a:solidFill>
                  <a:srgbClr val="C00000"/>
                </a:solidFill>
              </a:rPr>
              <a:t>STUDENTS</a:t>
            </a:r>
            <a:r>
              <a:rPr lang="en-US" sz="1600" dirty="0" smtClean="0"/>
              <a:t>` (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PK_STUDENT_ID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INTEGER NOT NULL AUTO_INCREMENT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FIRST_NAME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VARCHAR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C00000"/>
                </a:solidFill>
              </a:rPr>
              <a:t>255</a:t>
            </a:r>
            <a:r>
              <a:rPr lang="en-US" sz="1600" dirty="0" smtClean="0"/>
              <a:t>) </a:t>
            </a:r>
            <a:r>
              <a:rPr lang="en-US" sz="1600" b="1" dirty="0" smtClean="0">
                <a:solidFill>
                  <a:srgbClr val="0070C0"/>
                </a:solidFill>
              </a:rPr>
              <a:t>NOT NULL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LAST_NAME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VARCHAR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C00000"/>
                </a:solidFill>
              </a:rPr>
              <a:t>255</a:t>
            </a:r>
            <a:r>
              <a:rPr lang="en-US" sz="1600" dirty="0" smtClean="0"/>
              <a:t>) </a:t>
            </a:r>
            <a:r>
              <a:rPr lang="en-US" sz="1600" b="1" dirty="0" smtClean="0">
                <a:solidFill>
                  <a:srgbClr val="0070C0"/>
                </a:solidFill>
              </a:rPr>
              <a:t>NOT NULL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MIDDLE_NAME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VARCHAR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C00000"/>
                </a:solidFill>
              </a:rPr>
              <a:t>255</a:t>
            </a:r>
            <a:r>
              <a:rPr lang="en-US" sz="1600" dirty="0" smtClean="0"/>
              <a:t>) </a:t>
            </a:r>
            <a:r>
              <a:rPr lang="en-US" sz="1600" b="1" dirty="0" smtClean="0">
                <a:solidFill>
                  <a:srgbClr val="0070C0"/>
                </a:solidFill>
              </a:rPr>
              <a:t>NOT NULL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`</a:t>
            </a:r>
            <a:r>
              <a:rPr lang="en-US" sz="1600" dirty="0" smtClean="0">
                <a:solidFill>
                  <a:srgbClr val="C00000"/>
                </a:solidFill>
              </a:rPr>
              <a:t>FK_GROUP_ID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INTEGER NOT NULL</a:t>
            </a:r>
            <a:r>
              <a:rPr lang="en-US" sz="1600" dirty="0" smtClean="0"/>
              <a:t>,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0070C0"/>
                </a:solidFill>
              </a:rPr>
              <a:t>PRIMARY KEY 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(`</a:t>
            </a:r>
            <a:r>
              <a:rPr lang="en-US" sz="1600" dirty="0" smtClean="0">
                <a:solidFill>
                  <a:srgbClr val="C00000"/>
                </a:solidFill>
              </a:rPr>
              <a:t>PK_STUDENT_ID</a:t>
            </a:r>
            <a:r>
              <a:rPr lang="en-US" sz="1600" dirty="0" smtClean="0"/>
              <a:t>`),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0070C0"/>
                </a:solidFill>
              </a:rPr>
              <a:t>KEY</a:t>
            </a:r>
            <a:r>
              <a:rPr lang="en-US" sz="1600" dirty="0" smtClean="0"/>
              <a:t> `</a:t>
            </a:r>
            <a:r>
              <a:rPr lang="en-US" sz="1600" dirty="0" smtClean="0">
                <a:solidFill>
                  <a:srgbClr val="C00000"/>
                </a:solidFill>
              </a:rPr>
              <a:t>FK_STUDENT_TO_GROUP</a:t>
            </a:r>
            <a:r>
              <a:rPr lang="en-US" sz="1600" dirty="0" smtClean="0"/>
              <a:t>` (`</a:t>
            </a:r>
            <a:r>
              <a:rPr lang="en-US" sz="1600" dirty="0" smtClean="0">
                <a:solidFill>
                  <a:srgbClr val="C00000"/>
                </a:solidFill>
              </a:rPr>
              <a:t>FK_GROUP_ID</a:t>
            </a:r>
            <a:r>
              <a:rPr lang="en-US" sz="1600" dirty="0" smtClean="0"/>
              <a:t>`),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0070C0"/>
                </a:solidFill>
              </a:rPr>
              <a:t>CONSTRAINT</a:t>
            </a:r>
            <a:r>
              <a:rPr lang="en-US" sz="1600" dirty="0" smtClean="0"/>
              <a:t> `</a:t>
            </a:r>
            <a:r>
              <a:rPr lang="en-US" sz="1600" dirty="0" smtClean="0">
                <a:solidFill>
                  <a:srgbClr val="C00000"/>
                </a:solidFill>
              </a:rPr>
              <a:t>FK_STUDENT_TO_GROUP</a:t>
            </a:r>
            <a:r>
              <a:rPr lang="en-US" sz="1600" dirty="0" smtClean="0"/>
              <a:t>` </a:t>
            </a:r>
            <a:r>
              <a:rPr lang="en-US" sz="1600" b="1" dirty="0" smtClean="0">
                <a:solidFill>
                  <a:srgbClr val="0070C0"/>
                </a:solidFill>
              </a:rPr>
              <a:t>FOREIGN KEY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(`</a:t>
            </a:r>
            <a:r>
              <a:rPr lang="en-US" sz="1600" dirty="0" smtClean="0">
                <a:solidFill>
                  <a:srgbClr val="C00000"/>
                </a:solidFill>
              </a:rPr>
              <a:t>FK_GROUP_ID</a:t>
            </a:r>
            <a:r>
              <a:rPr lang="en-US" sz="1600" dirty="0" smtClean="0"/>
              <a:t>`) </a:t>
            </a:r>
            <a:endParaRPr lang="ru-RU" sz="1600" dirty="0" smtClean="0"/>
          </a:p>
          <a:p>
            <a:pPr>
              <a:buNone/>
            </a:pPr>
            <a:r>
              <a:rPr lang="ru-RU" sz="1600" b="1" dirty="0" smtClean="0"/>
              <a:t>        </a:t>
            </a:r>
            <a:r>
              <a:rPr lang="en-US" sz="1600" b="1" dirty="0" smtClean="0">
                <a:solidFill>
                  <a:srgbClr val="0070C0"/>
                </a:solidFill>
              </a:rPr>
              <a:t>REFERENCES</a:t>
            </a:r>
            <a:r>
              <a:rPr lang="en-US" sz="1600" dirty="0" smtClean="0"/>
              <a:t> `</a:t>
            </a:r>
            <a:r>
              <a:rPr lang="en-US" sz="1600" dirty="0" smtClean="0">
                <a:solidFill>
                  <a:srgbClr val="C00000"/>
                </a:solidFill>
              </a:rPr>
              <a:t>GROUPS</a:t>
            </a:r>
            <a:r>
              <a:rPr lang="en-US" sz="1600" dirty="0" smtClean="0"/>
              <a:t>` (`</a:t>
            </a:r>
            <a:r>
              <a:rPr lang="en-US" sz="1600" dirty="0" smtClean="0">
                <a:solidFill>
                  <a:srgbClr val="C00000"/>
                </a:solidFill>
              </a:rPr>
              <a:t>PK_GROUP_ID</a:t>
            </a:r>
            <a:r>
              <a:rPr lang="en-US" sz="1600" dirty="0" smtClean="0"/>
              <a:t>`)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ru-RU" sz="1600" dirty="0" smtClean="0"/>
              <a:t>            </a:t>
            </a:r>
            <a:r>
              <a:rPr lang="en-US" sz="1600" b="1" dirty="0" smtClean="0">
                <a:solidFill>
                  <a:srgbClr val="0070C0"/>
                </a:solidFill>
              </a:rPr>
              <a:t>ON DELETE CASCADE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   </a:t>
            </a:r>
            <a:r>
              <a:rPr lang="ru-RU" sz="1600" dirty="0" smtClean="0">
                <a:solidFill>
                  <a:srgbClr val="0070C0"/>
                </a:solidFill>
              </a:rPr>
              <a:t>            </a:t>
            </a:r>
            <a:r>
              <a:rPr lang="en-US" sz="1600" b="1" dirty="0" smtClean="0">
                <a:solidFill>
                  <a:srgbClr val="0070C0"/>
                </a:solidFill>
              </a:rPr>
              <a:t>ON UPDATE CASCADE</a:t>
            </a:r>
          </a:p>
          <a:p>
            <a:pPr>
              <a:buNone/>
            </a:pPr>
            <a:r>
              <a:rPr lang="en-US" sz="16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для индекса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CREATE INDEX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index_name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tbl_name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DROP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DROP</a:t>
            </a:r>
            <a:r>
              <a:rPr lang="en-US" sz="2400" dirty="0" smtClean="0"/>
              <a:t> {</a:t>
            </a:r>
            <a:r>
              <a:rPr lang="en-US" sz="2400" b="1" dirty="0" smtClean="0">
                <a:solidFill>
                  <a:srgbClr val="0070C0"/>
                </a:solidFill>
              </a:rPr>
              <a:t>DATABASE</a:t>
            </a:r>
            <a:r>
              <a:rPr lang="en-US" sz="2400" dirty="0" smtClean="0"/>
              <a:t> | </a:t>
            </a:r>
            <a:r>
              <a:rPr lang="en-US" sz="2400" b="1" dirty="0" smtClean="0">
                <a:solidFill>
                  <a:srgbClr val="0070C0"/>
                </a:solidFill>
              </a:rPr>
              <a:t>SCHEMA</a:t>
            </a:r>
            <a:r>
              <a:rPr lang="en-US" sz="2400" dirty="0" smtClean="0"/>
              <a:t>} [</a:t>
            </a:r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EXISTS</a:t>
            </a:r>
            <a:r>
              <a:rPr lang="en-US" sz="2400" dirty="0" smtClean="0"/>
              <a:t>] </a:t>
            </a:r>
            <a:r>
              <a:rPr lang="en-US" sz="2400" dirty="0" err="1" smtClean="0">
                <a:solidFill>
                  <a:srgbClr val="C00000"/>
                </a:solidFill>
              </a:rPr>
              <a:t>db_name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DROP TABLE</a:t>
            </a:r>
            <a:r>
              <a:rPr lang="en-US" sz="2400" dirty="0" smtClean="0"/>
              <a:t> [</a:t>
            </a:r>
            <a:r>
              <a:rPr lang="en-US" sz="2400" b="1" dirty="0" smtClean="0">
                <a:solidFill>
                  <a:srgbClr val="0070C0"/>
                </a:solidFill>
              </a:rPr>
              <a:t>IF EXISTS</a:t>
            </a:r>
            <a:r>
              <a:rPr lang="en-US" sz="2400" dirty="0" smtClean="0"/>
              <a:t>] </a:t>
            </a:r>
            <a:r>
              <a:rPr lang="en-US" sz="2400" dirty="0" smtClean="0">
                <a:solidFill>
                  <a:srgbClr val="C00000"/>
                </a:solidFill>
              </a:rPr>
              <a:t>tbl_name-1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tbl_name-1</a:t>
            </a:r>
            <a:r>
              <a:rPr lang="en-US" sz="2400" dirty="0" smtClean="0"/>
              <a:t>, ...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DROP INDEX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index_name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tbl_name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DDL</a:t>
            </a:r>
            <a:endParaRPr lang="ru-RU" dirty="0"/>
          </a:p>
        </p:txBody>
      </p:sp>
      <p:pic>
        <p:nvPicPr>
          <p:cNvPr id="4" name="Содержимое 3" descr="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070282"/>
            <a:ext cx="8286808" cy="55734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DML</a:t>
            </a:r>
            <a:endParaRPr lang="ru-RU" dirty="0"/>
          </a:p>
        </p:txBody>
      </p:sp>
      <p:pic>
        <p:nvPicPr>
          <p:cNvPr id="4" name="Содержимое 3" descr="0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5072074"/>
            <a:ext cx="8072494" cy="826732"/>
          </a:xfrm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285720" y="1357298"/>
            <a:ext cx="8572560" cy="3214710"/>
          </a:xfrm>
        </p:spPr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SELECT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INSERT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INSERT INTO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tbl_name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C00000"/>
                </a:solidFill>
              </a:rPr>
              <a:t>col-1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col-2</a:t>
            </a:r>
            <a:r>
              <a:rPr lang="en-US" sz="3600" dirty="0" smtClean="0"/>
              <a:t>,</a:t>
            </a:r>
            <a:r>
              <a:rPr lang="en-US" sz="3600" dirty="0" smtClean="0">
                <a:solidFill>
                  <a:srgbClr val="C00000"/>
                </a:solidFill>
              </a:rPr>
              <a:t> ...</a:t>
            </a:r>
            <a:r>
              <a:rPr lang="en-US" sz="3600" dirty="0" smtClean="0"/>
              <a:t>) 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VALUES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C00000"/>
                </a:solidFill>
              </a:rPr>
              <a:t>val-1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val-1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...</a:t>
            </a:r>
            <a:r>
              <a:rPr lang="en-US" sz="3600" dirty="0" smtClean="0"/>
              <a:t>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4000" b="1" dirty="0" smtClean="0"/>
              <a:t>Примеры:</a:t>
            </a:r>
            <a:endParaRPr lang="ru-RU" sz="2400" dirty="0" smtClean="0"/>
          </a:p>
          <a:p>
            <a:r>
              <a:rPr lang="en-US" sz="2000" b="1" dirty="0" smtClean="0">
                <a:solidFill>
                  <a:schemeClr val="accent1"/>
                </a:solidFill>
              </a:rPr>
              <a:t>INSERT INTO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ACCOUNTS</a:t>
            </a:r>
            <a:r>
              <a:rPr lang="en-US" sz="2000" dirty="0" smtClean="0"/>
              <a:t> (`</a:t>
            </a:r>
            <a:r>
              <a:rPr lang="en-US" sz="2000" dirty="0" smtClean="0">
                <a:solidFill>
                  <a:srgbClr val="C00000"/>
                </a:solidFill>
              </a:rPr>
              <a:t>login`</a:t>
            </a:r>
            <a:r>
              <a:rPr lang="en-US" sz="2000" dirty="0" smtClean="0"/>
              <a:t>, `</a:t>
            </a:r>
            <a:r>
              <a:rPr lang="en-US" sz="2000" dirty="0" smtClean="0">
                <a:solidFill>
                  <a:srgbClr val="C00000"/>
                </a:solidFill>
              </a:rPr>
              <a:t>password`</a:t>
            </a:r>
            <a:r>
              <a:rPr lang="en-US" sz="2000" dirty="0" smtClean="0"/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VALUES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C00000"/>
                </a:solidFill>
              </a:rPr>
              <a:t>‘Admin’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‘123’</a:t>
            </a:r>
            <a:r>
              <a:rPr lang="en-US" sz="2000" dirty="0" smtClean="0"/>
              <a:t>);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INSERT INTO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ACCOUNTS</a:t>
            </a:r>
            <a:r>
              <a:rPr lang="en-US" sz="2000" dirty="0" smtClean="0"/>
              <a:t> (`</a:t>
            </a:r>
            <a:r>
              <a:rPr lang="en-US" sz="2000" dirty="0" smtClean="0">
                <a:solidFill>
                  <a:srgbClr val="C00000"/>
                </a:solidFill>
              </a:rPr>
              <a:t>ID`, `login`</a:t>
            </a:r>
            <a:r>
              <a:rPr lang="en-US" sz="2000" dirty="0" smtClean="0"/>
              <a:t>, `</a:t>
            </a:r>
            <a:r>
              <a:rPr lang="en-US" sz="2000" dirty="0" smtClean="0">
                <a:solidFill>
                  <a:srgbClr val="C00000"/>
                </a:solidFill>
              </a:rPr>
              <a:t>password`</a:t>
            </a:r>
            <a:r>
              <a:rPr lang="en-US" sz="2000" dirty="0" smtClean="0"/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VALUES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B050"/>
                </a:solidFill>
              </a:rPr>
              <a:t>null</a:t>
            </a:r>
            <a:r>
              <a:rPr lang="en-US" sz="2000" dirty="0" smtClean="0">
                <a:solidFill>
                  <a:srgbClr val="C00000"/>
                </a:solidFill>
              </a:rPr>
              <a:t>, ‘Admin’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‘123’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3500" b="1" dirty="0" smtClean="0">
                <a:solidFill>
                  <a:srgbClr val="00B050"/>
                </a:solidFill>
              </a:rPr>
              <a:t>null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для </a:t>
            </a:r>
            <a:r>
              <a:rPr lang="en-US" sz="2400" dirty="0" smtClean="0"/>
              <a:t>Primary Key, </a:t>
            </a:r>
            <a:r>
              <a:rPr lang="ru-RU" sz="2400" dirty="0" smtClean="0"/>
              <a:t>если при описании таблицы </a:t>
            </a:r>
          </a:p>
          <a:p>
            <a:pPr>
              <a:buNone/>
            </a:pPr>
            <a:r>
              <a:rPr lang="ru-RU" sz="2400" dirty="0" smtClean="0"/>
              <a:t>использовался параметр </a:t>
            </a:r>
            <a:r>
              <a:rPr lang="en-US" sz="2400" b="1" dirty="0" smtClean="0"/>
              <a:t>AUTO_INCREMENT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UPDATE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tbl_name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col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expr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col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expr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ru-RU" dirty="0" smtClean="0"/>
              <a:t>,</a:t>
            </a:r>
            <a:r>
              <a:rPr lang="en-US" dirty="0" smtClean="0"/>
              <a:t> ...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b="1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where_condition</a:t>
            </a:r>
            <a:r>
              <a:rPr lang="en-US" dirty="0" smtClean="0"/>
              <a:t>];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3600" b="1" dirty="0" smtClean="0"/>
              <a:t>Примеры: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SET</a:t>
            </a:r>
            <a:r>
              <a:rPr lang="en-US" dirty="0" smtClean="0"/>
              <a:t> `</a:t>
            </a:r>
            <a:r>
              <a:rPr lang="en-US" dirty="0" smtClean="0">
                <a:solidFill>
                  <a:srgbClr val="C00000"/>
                </a:solidFill>
              </a:rPr>
              <a:t>password`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C00000"/>
                </a:solidFill>
              </a:rPr>
              <a:t>‘123’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SET</a:t>
            </a:r>
            <a:r>
              <a:rPr lang="en-US" dirty="0" smtClean="0"/>
              <a:t> `</a:t>
            </a:r>
            <a:r>
              <a:rPr lang="en-US" dirty="0" smtClean="0">
                <a:solidFill>
                  <a:srgbClr val="C00000"/>
                </a:solidFill>
              </a:rPr>
              <a:t>password`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C00000"/>
                </a:solidFill>
              </a:rPr>
              <a:t>‘123’ </a:t>
            </a:r>
            <a:r>
              <a:rPr lang="en-US" b="1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>
                <a:solidFill>
                  <a:srgbClr val="C00000"/>
                </a:solidFill>
              </a:rPr>
              <a:t> `login`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C00000"/>
                </a:solidFill>
              </a:rPr>
              <a:t> ‘Admin’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DELETE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DELETE FROM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tbl_name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where_condition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sz="3600" b="1" dirty="0" smtClean="0"/>
              <a:t>Примеры: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DELETE 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  <a:r>
              <a:rPr lang="en-US" dirty="0" smtClean="0"/>
              <a:t>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DELETE 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`login`=‘Admin’;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 команды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SELECT</a:t>
            </a:r>
            <a:r>
              <a:rPr lang="en-US" sz="4000" b="1" dirty="0" smtClean="0"/>
              <a:t> [</a:t>
            </a:r>
            <a:r>
              <a:rPr lang="en-US" sz="4000" b="1" dirty="0" smtClean="0">
                <a:solidFill>
                  <a:srgbClr val="0070C0"/>
                </a:solidFill>
              </a:rPr>
              <a:t>DISTINCT</a:t>
            </a:r>
            <a:r>
              <a:rPr lang="en-US" sz="4000" b="1" dirty="0" smtClean="0"/>
              <a:t>] </a:t>
            </a:r>
            <a:r>
              <a:rPr lang="en-US" sz="4000" dirty="0" err="1" smtClean="0">
                <a:solidFill>
                  <a:srgbClr val="C00000"/>
                </a:solidFill>
              </a:rPr>
              <a:t>select_expr</a:t>
            </a:r>
            <a:r>
              <a:rPr lang="en-US" sz="4000" dirty="0" smtClean="0"/>
              <a:t>,</a:t>
            </a:r>
            <a:r>
              <a:rPr lang="en-US" sz="4000" b="1" dirty="0" smtClean="0"/>
              <a:t> ...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FROM</a:t>
            </a:r>
            <a:r>
              <a:rPr lang="en-US" sz="4000" b="1" dirty="0" smtClean="0"/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table_references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b="1" dirty="0" smtClean="0"/>
              <a:t>[</a:t>
            </a:r>
            <a:r>
              <a:rPr lang="en-US" sz="4000" b="1" dirty="0" smtClean="0">
                <a:solidFill>
                  <a:srgbClr val="0070C0"/>
                </a:solidFill>
              </a:rPr>
              <a:t>WHERE</a:t>
            </a:r>
            <a:r>
              <a:rPr lang="en-US" sz="4000" b="1" dirty="0" smtClean="0"/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where_condition</a:t>
            </a:r>
            <a:r>
              <a:rPr lang="en-US" sz="4000" b="1" dirty="0" smtClean="0"/>
              <a:t>] </a:t>
            </a:r>
          </a:p>
          <a:p>
            <a:pPr>
              <a:buNone/>
            </a:pPr>
            <a:r>
              <a:rPr lang="en-US" sz="4000" b="1" dirty="0" smtClean="0"/>
              <a:t>[</a:t>
            </a:r>
            <a:r>
              <a:rPr lang="en-US" sz="4000" b="1" dirty="0" smtClean="0">
                <a:solidFill>
                  <a:srgbClr val="0070C0"/>
                </a:solidFill>
              </a:rPr>
              <a:t>ORDER</a:t>
            </a:r>
            <a:r>
              <a:rPr lang="en-US" sz="4000" b="1" dirty="0" smtClean="0">
                <a:solidFill>
                  <a:schemeClr val="tx2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BY</a:t>
            </a:r>
            <a:r>
              <a:rPr lang="en-US" sz="4000" b="1" dirty="0" smtClean="0">
                <a:solidFill>
                  <a:schemeClr val="tx2"/>
                </a:solidFill>
              </a:rPr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col_name</a:t>
            </a:r>
            <a:r>
              <a:rPr lang="en-US" sz="4000" b="1" dirty="0" smtClean="0"/>
              <a:t> [</a:t>
            </a:r>
            <a:r>
              <a:rPr lang="en-US" sz="4000" b="1" dirty="0" smtClean="0">
                <a:solidFill>
                  <a:srgbClr val="0070C0"/>
                </a:solidFill>
              </a:rPr>
              <a:t>ASC</a:t>
            </a:r>
            <a:r>
              <a:rPr lang="en-US" sz="4000" b="1" dirty="0" smtClean="0"/>
              <a:t> | </a:t>
            </a:r>
            <a:r>
              <a:rPr lang="en-US" sz="4000" b="1" dirty="0" smtClean="0">
                <a:solidFill>
                  <a:srgbClr val="0070C0"/>
                </a:solidFill>
              </a:rPr>
              <a:t>DESC</a:t>
            </a:r>
            <a:r>
              <a:rPr lang="en-US" sz="4000" b="1" dirty="0" smtClean="0"/>
              <a:t>]] </a:t>
            </a:r>
          </a:p>
          <a:p>
            <a:pPr>
              <a:buNone/>
            </a:pPr>
            <a:r>
              <a:rPr lang="en-US" sz="4000" b="1" dirty="0" smtClean="0"/>
              <a:t>[</a:t>
            </a:r>
            <a:r>
              <a:rPr lang="en-US" sz="4000" b="1" dirty="0" smtClean="0">
                <a:solidFill>
                  <a:srgbClr val="0070C0"/>
                </a:solidFill>
              </a:rPr>
              <a:t>LIMIT</a:t>
            </a:r>
            <a:r>
              <a:rPr lang="en-US" sz="4000" b="1" dirty="0" smtClean="0"/>
              <a:t> </a:t>
            </a:r>
            <a:r>
              <a:rPr lang="en-US" sz="4000" dirty="0" err="1" smtClean="0">
                <a:solidFill>
                  <a:srgbClr val="C00000"/>
                </a:solidFill>
              </a:rPr>
              <a:t>row_count</a:t>
            </a:r>
            <a:r>
              <a:rPr lang="en-US" sz="4000" b="1" dirty="0" smtClean="0"/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в БД</a:t>
            </a:r>
            <a:endParaRPr lang="ru-RU" dirty="0"/>
          </a:p>
        </p:txBody>
      </p:sp>
      <p:pic>
        <p:nvPicPr>
          <p:cNvPr id="6" name="Содержимое 5" descr="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1310"/>
            <a:ext cx="8229600" cy="38637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dirty="0" smtClean="0"/>
              <a:t>Выбрать все записи из </a:t>
            </a:r>
            <a:r>
              <a:rPr lang="en-US" dirty="0" smtClean="0"/>
              <a:t>ACCOUNTS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`login`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`password`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SELECT</a:t>
            </a:r>
            <a:r>
              <a:rPr lang="en-US" dirty="0" smtClean="0">
                <a:solidFill>
                  <a:srgbClr val="0070C0"/>
                </a:solidFill>
              </a:rPr>
              <a:t> * </a:t>
            </a:r>
            <a:r>
              <a:rPr lang="en-US" b="1" dirty="0" smtClean="0">
                <a:solidFill>
                  <a:srgbClr val="0070C0"/>
                </a:solidFill>
              </a:rPr>
              <a:t>FROM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ACCOUNTS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dirty="0" smtClean="0"/>
              <a:t>Выбрать всех </a:t>
            </a:r>
            <a:r>
              <a:rPr lang="ru-RU" dirty="0" err="1" smtClean="0"/>
              <a:t>админов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SELECT</a:t>
            </a:r>
            <a:r>
              <a:rPr lang="en-US" sz="4800" dirty="0" smtClean="0">
                <a:solidFill>
                  <a:srgbClr val="0070C0"/>
                </a:solidFill>
              </a:rPr>
              <a:t> * </a:t>
            </a:r>
            <a:r>
              <a:rPr lang="en-US" sz="4800" b="1" dirty="0" smtClean="0">
                <a:solidFill>
                  <a:srgbClr val="0070C0"/>
                </a:solidFill>
              </a:rPr>
              <a:t>FROM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smtClean="0">
                <a:solidFill>
                  <a:srgbClr val="C00000"/>
                </a:solidFill>
              </a:rPr>
              <a:t>ACCOUNTS</a:t>
            </a:r>
            <a:r>
              <a:rPr lang="ru-RU" sz="4800" dirty="0" smtClean="0">
                <a:solidFill>
                  <a:srgbClr val="C00000"/>
                </a:solidFill>
              </a:rPr>
              <a:t> </a:t>
            </a:r>
            <a:endParaRPr lang="en-US" sz="4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WHERE</a:t>
            </a:r>
            <a:r>
              <a:rPr lang="en-US" sz="4800" dirty="0" smtClean="0">
                <a:solidFill>
                  <a:srgbClr val="C00000"/>
                </a:solidFill>
              </a:rPr>
              <a:t> `login` = ‘Admin’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dirty="0" smtClean="0"/>
              <a:t>Выбрать всех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rgbClr val="C00000"/>
                </a:solidFill>
              </a:rPr>
              <a:t>умных</a:t>
            </a:r>
            <a:r>
              <a:rPr lang="ru-RU" dirty="0" smtClean="0"/>
              <a:t> </a:t>
            </a:r>
            <a:r>
              <a:rPr lang="ru-RU" dirty="0" err="1" smtClean="0"/>
              <a:t>админов</a:t>
            </a:r>
            <a:r>
              <a:rPr lang="ru-RU" dirty="0" smtClean="0"/>
              <a:t>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SELECT</a:t>
            </a:r>
            <a:r>
              <a:rPr lang="en-US" sz="4800" dirty="0" smtClean="0">
                <a:solidFill>
                  <a:srgbClr val="0070C0"/>
                </a:solidFill>
              </a:rPr>
              <a:t> * </a:t>
            </a:r>
            <a:r>
              <a:rPr lang="en-US" sz="4800" b="1" dirty="0" smtClean="0">
                <a:solidFill>
                  <a:srgbClr val="0070C0"/>
                </a:solidFill>
              </a:rPr>
              <a:t>FROM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smtClean="0">
                <a:solidFill>
                  <a:srgbClr val="C00000"/>
                </a:solidFill>
              </a:rPr>
              <a:t>ACCOUNTS</a:t>
            </a:r>
            <a:r>
              <a:rPr lang="ru-RU" sz="4800" dirty="0" smtClean="0">
                <a:solidFill>
                  <a:srgbClr val="C00000"/>
                </a:solidFill>
              </a:rPr>
              <a:t> </a:t>
            </a:r>
            <a:endParaRPr lang="en-US" sz="4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WHERE</a:t>
            </a:r>
            <a:r>
              <a:rPr lang="en-US" sz="4800" dirty="0" smtClean="0">
                <a:solidFill>
                  <a:srgbClr val="C00000"/>
                </a:solidFill>
              </a:rPr>
              <a:t> `login` = ‘Admin’</a:t>
            </a:r>
            <a:r>
              <a:rPr lang="ru-RU" sz="4800" dirty="0" smtClean="0">
                <a:solidFill>
                  <a:srgbClr val="C00000"/>
                </a:solidFill>
              </a:rPr>
              <a:t> </a:t>
            </a:r>
            <a:r>
              <a:rPr lang="en-US" sz="4800" b="1" dirty="0" smtClean="0">
                <a:solidFill>
                  <a:srgbClr val="0070C0"/>
                </a:solidFill>
              </a:rPr>
              <a:t>AND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4800" dirty="0" smtClean="0">
                <a:solidFill>
                  <a:srgbClr val="C00000"/>
                </a:solidFill>
              </a:rPr>
              <a:t>`password` &lt;&gt; ‘</a:t>
            </a:r>
            <a:r>
              <a:rPr lang="en-US" sz="4800" dirty="0" err="1" smtClean="0">
                <a:solidFill>
                  <a:srgbClr val="C00000"/>
                </a:solidFill>
              </a:rPr>
              <a:t>qwert</a:t>
            </a:r>
            <a:r>
              <a:rPr lang="en-US" sz="4800" dirty="0" smtClean="0">
                <a:solidFill>
                  <a:srgbClr val="C00000"/>
                </a:solidFill>
              </a:rPr>
              <a:t>’</a:t>
            </a:r>
            <a:r>
              <a:rPr lang="en-US" sz="4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JDBC</a:t>
            </a:r>
            <a:endParaRPr lang="ru-RU" dirty="0"/>
          </a:p>
        </p:txBody>
      </p:sp>
      <p:pic>
        <p:nvPicPr>
          <p:cNvPr id="4" name="Содержимое 3" descr="1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1428736"/>
            <a:ext cx="6072230" cy="49704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JDBC API – </a:t>
            </a:r>
            <a:r>
              <a:rPr lang="ru-RU" dirty="0" smtClean="0"/>
              <a:t>поставляется компанией </a:t>
            </a:r>
            <a:r>
              <a:rPr lang="en-US" dirty="0" smtClean="0"/>
              <a:t>SUN.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en-US" dirty="0" smtClean="0"/>
              <a:t>JDBC API</a:t>
            </a:r>
            <a:r>
              <a:rPr lang="ru-RU" dirty="0" smtClean="0"/>
              <a:t> служит для соединения с </a:t>
            </a:r>
            <a:r>
              <a:rPr lang="ru-RU" b="1" dirty="0" smtClean="0"/>
              <a:t>любой</a:t>
            </a:r>
            <a:r>
              <a:rPr lang="ru-RU" dirty="0" smtClean="0"/>
              <a:t> базой данных под управлением </a:t>
            </a:r>
            <a:r>
              <a:rPr lang="ru-RU" b="1" dirty="0" smtClean="0"/>
              <a:t>любой</a:t>
            </a:r>
            <a:r>
              <a:rPr lang="ru-RU" dirty="0" smtClean="0"/>
              <a:t> СУБД.</a:t>
            </a:r>
          </a:p>
          <a:p>
            <a:pPr marL="228600" indent="-228600">
              <a:buAutoNum type="arabicPeriod"/>
            </a:pPr>
            <a:r>
              <a:rPr lang="ru-RU" dirty="0" smtClean="0"/>
              <a:t>Но в мире десятки и сотни СУБД, более того, никто не знает, в какой день появится новая СУБД, которая будет лучше остальных!</a:t>
            </a:r>
          </a:p>
          <a:p>
            <a:pPr marL="228600" indent="-228600">
              <a:buAutoNum type="arabicPeriod"/>
            </a:pPr>
            <a:r>
              <a:rPr lang="ru-RU" dirty="0" smtClean="0"/>
              <a:t>Несомненно, каждая СУБД использует </a:t>
            </a:r>
            <a:r>
              <a:rPr lang="ru-RU" b="1" dirty="0" smtClean="0"/>
              <a:t>свои</a:t>
            </a:r>
            <a:r>
              <a:rPr lang="ru-RU" dirty="0" smtClean="0"/>
              <a:t> алгоритмы по хранению и модификации данных.</a:t>
            </a:r>
          </a:p>
          <a:p>
            <a:pPr marL="228600" indent="-228600">
              <a:buAutoNum type="arabicPeriod"/>
            </a:pPr>
            <a:r>
              <a:rPr lang="ru-RU" dirty="0" smtClean="0"/>
              <a:t>Вопрос – как бедняги из </a:t>
            </a:r>
            <a:r>
              <a:rPr lang="en-US" dirty="0" smtClean="0"/>
              <a:t>SUN</a:t>
            </a:r>
            <a:r>
              <a:rPr lang="ru-RU" dirty="0" smtClean="0"/>
              <a:t> смогли написать </a:t>
            </a:r>
            <a:r>
              <a:rPr lang="ru-RU" b="1" dirty="0" smtClean="0"/>
              <a:t>столько кода</a:t>
            </a:r>
            <a:r>
              <a:rPr lang="ru-RU" dirty="0" smtClean="0"/>
              <a:t>, чтобы </a:t>
            </a:r>
            <a:r>
              <a:rPr lang="en-US" dirty="0" smtClean="0"/>
              <a:t>JDBC </a:t>
            </a:r>
            <a:r>
              <a:rPr lang="ru-RU" dirty="0" smtClean="0"/>
              <a:t>работал </a:t>
            </a:r>
            <a:r>
              <a:rPr lang="ru-RU" b="1" dirty="0" smtClean="0"/>
              <a:t>с любой</a:t>
            </a:r>
            <a:r>
              <a:rPr lang="ru-RU" dirty="0" smtClean="0"/>
              <a:t> СУБД?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indent="-228600">
              <a:buAutoNum type="arabicPeriod"/>
            </a:pPr>
            <a:r>
              <a:rPr lang="ru-RU" dirty="0" smtClean="0"/>
              <a:t>Ответ – они не написали </a:t>
            </a:r>
            <a:r>
              <a:rPr lang="ru-RU" b="1" dirty="0" smtClean="0"/>
              <a:t>ни строки кода для работы</a:t>
            </a:r>
            <a:r>
              <a:rPr lang="ru-RU" dirty="0" smtClean="0"/>
              <a:t> с определенной СУБД.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JDBC API – </a:t>
            </a:r>
            <a:r>
              <a:rPr lang="ru-RU" dirty="0" smtClean="0"/>
              <a:t>это только лишь </a:t>
            </a:r>
            <a:r>
              <a:rPr lang="ru-RU" b="1" dirty="0" smtClean="0"/>
              <a:t>набор интерфейсов</a:t>
            </a:r>
            <a:r>
              <a:rPr lang="ru-RU" dirty="0" smtClean="0"/>
              <a:t>!!!</a:t>
            </a:r>
          </a:p>
          <a:p>
            <a:pPr marL="228600" indent="-228600">
              <a:buAutoNum type="arabicPeriod"/>
            </a:pPr>
            <a:r>
              <a:rPr lang="ru-RU" dirty="0" smtClean="0"/>
              <a:t>Эти интерфейсы говорят – </a:t>
            </a:r>
            <a:r>
              <a:rPr lang="ru-RU" b="1" dirty="0" smtClean="0"/>
              <a:t>что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r>
              <a:rPr lang="ru-RU" dirty="0" smtClean="0"/>
              <a:t> разработчик </a:t>
            </a:r>
            <a:r>
              <a:rPr lang="ru-RU" b="1" dirty="0" smtClean="0"/>
              <a:t>может сделать</a:t>
            </a:r>
            <a:r>
              <a:rPr lang="ru-RU" dirty="0" smtClean="0"/>
              <a:t> с базой данных.</a:t>
            </a:r>
          </a:p>
          <a:p>
            <a:pPr marL="228600" indent="-228600">
              <a:buAutoNum type="arabicPeriod"/>
            </a:pPr>
            <a:r>
              <a:rPr lang="ru-RU" dirty="0" smtClean="0"/>
              <a:t>Но они не говорят – </a:t>
            </a:r>
            <a:r>
              <a:rPr lang="ru-RU" b="1" dirty="0" smtClean="0"/>
              <a:t>как это сделать</a:t>
            </a:r>
            <a:r>
              <a:rPr lang="ru-RU" dirty="0" smtClean="0"/>
              <a:t>.</a:t>
            </a:r>
          </a:p>
          <a:p>
            <a:pPr marL="228600" indent="-228600">
              <a:buAutoNum type="arabicPeriod"/>
            </a:pPr>
            <a:r>
              <a:rPr lang="ru-RU" dirty="0" smtClean="0"/>
              <a:t>Для того, чтобы работать с </a:t>
            </a:r>
            <a:r>
              <a:rPr lang="ru-RU" b="1" dirty="0" smtClean="0"/>
              <a:t>определенной</a:t>
            </a:r>
            <a:r>
              <a:rPr lang="ru-RU" dirty="0" smtClean="0"/>
              <a:t> СУБД необходима </a:t>
            </a:r>
            <a:r>
              <a:rPr lang="ru-RU" b="1" dirty="0" smtClean="0"/>
              <a:t>реализация</a:t>
            </a:r>
            <a:r>
              <a:rPr lang="ru-RU" dirty="0" smtClean="0"/>
              <a:t> </a:t>
            </a:r>
            <a:r>
              <a:rPr lang="en-US" dirty="0" smtClean="0"/>
              <a:t>JDBC API </a:t>
            </a:r>
            <a:r>
              <a:rPr lang="ru-RU" b="1" dirty="0" smtClean="0"/>
              <a:t>для этой</a:t>
            </a:r>
            <a:r>
              <a:rPr lang="ru-RU" dirty="0" smtClean="0"/>
              <a:t> СУБД.</a:t>
            </a:r>
          </a:p>
          <a:p>
            <a:pPr marL="228600" indent="-228600">
              <a:buAutoNum type="arabicPeriod"/>
            </a:pPr>
            <a:r>
              <a:rPr lang="ru-RU" dirty="0" smtClean="0"/>
              <a:t>Реализация для </a:t>
            </a:r>
            <a:r>
              <a:rPr lang="en-US" dirty="0" smtClean="0"/>
              <a:t>JDBC </a:t>
            </a:r>
            <a:r>
              <a:rPr lang="ru-RU" dirty="0" smtClean="0"/>
              <a:t>разрабатывается и поставляется </a:t>
            </a:r>
            <a:r>
              <a:rPr lang="ru-RU" b="1" dirty="0" smtClean="0"/>
              <a:t>производителем СУБД</a:t>
            </a:r>
            <a:r>
              <a:rPr lang="ru-RU" dirty="0" smtClean="0"/>
              <a:t>.</a:t>
            </a:r>
          </a:p>
          <a:p>
            <a:pPr marL="228600" indent="-228600">
              <a:buAutoNum type="arabicPeriod"/>
            </a:pPr>
            <a:r>
              <a:rPr lang="ru-RU" dirty="0" smtClean="0"/>
              <a:t>Если какая-либо СУБД предоставляет реализацию </a:t>
            </a:r>
            <a:r>
              <a:rPr lang="en-US" dirty="0" smtClean="0"/>
              <a:t>JDBC </a:t>
            </a:r>
            <a:r>
              <a:rPr lang="ru-RU" dirty="0" smtClean="0"/>
              <a:t>она считается </a:t>
            </a:r>
            <a:r>
              <a:rPr lang="en-US" dirty="0" smtClean="0"/>
              <a:t>Java-</a:t>
            </a:r>
            <a:r>
              <a:rPr lang="ru-RU" dirty="0" smtClean="0"/>
              <a:t>совместимой.</a:t>
            </a:r>
          </a:p>
          <a:p>
            <a:pPr marL="228600" indent="-228600">
              <a:buAutoNum type="arabicPeriod"/>
            </a:pPr>
            <a:r>
              <a:rPr lang="ru-RU" dirty="0" smtClean="0"/>
              <a:t>Вывод - </a:t>
            </a:r>
            <a:r>
              <a:rPr lang="en-US" dirty="0" smtClean="0"/>
              <a:t>JDBC API</a:t>
            </a:r>
            <a:r>
              <a:rPr lang="ru-RU" dirty="0" smtClean="0"/>
              <a:t> служит для соединения с </a:t>
            </a:r>
            <a:r>
              <a:rPr lang="ru-RU" b="1" dirty="0" smtClean="0"/>
              <a:t>любой </a:t>
            </a:r>
            <a:r>
              <a:rPr lang="en-US" b="1" dirty="0" smtClean="0"/>
              <a:t>Java-</a:t>
            </a:r>
            <a:r>
              <a:rPr lang="ru-RU" b="1" dirty="0" smtClean="0"/>
              <a:t>совместимой</a:t>
            </a:r>
            <a:r>
              <a:rPr lang="ru-RU" dirty="0" smtClean="0"/>
              <a:t> базой данных, и отвечают за эту совместимость сами производители!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dirty="0" smtClean="0"/>
              <a:t>Как такую ситуацию называют люди? – «если не можешь победить движение — возглавь его»!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БД на </a:t>
            </a:r>
            <a:r>
              <a:rPr lang="en-US" dirty="0" smtClean="0"/>
              <a:t>Java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Последовательность шагов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Подключить </a:t>
            </a:r>
            <a:r>
              <a:rPr lang="en-US" dirty="0" smtClean="0"/>
              <a:t>JDBC </a:t>
            </a:r>
            <a:r>
              <a:rPr lang="ru-RU" dirty="0" smtClean="0"/>
              <a:t>драйвер для СУБД.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Соединиться с Базой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Сформировать и выполнить запрос.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Обработать результаты запроса.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Закрыть ранее открытые ресурсы.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 – </a:t>
            </a:r>
            <a:r>
              <a:rPr lang="en-US" dirty="0" smtClean="0"/>
              <a:t>JDBC </a:t>
            </a:r>
            <a:r>
              <a:rPr lang="ru-RU" dirty="0" smtClean="0"/>
              <a:t>Драйвер для СУБД</a:t>
            </a:r>
            <a:endParaRPr lang="ru-RU" dirty="0"/>
          </a:p>
        </p:txBody>
      </p:sp>
      <p:pic>
        <p:nvPicPr>
          <p:cNvPr id="8" name="Содержимое 7" descr="1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2241" y="1785925"/>
            <a:ext cx="7179519" cy="48020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 – </a:t>
            </a:r>
            <a:r>
              <a:rPr lang="en-US" dirty="0" smtClean="0"/>
              <a:t>JDBC </a:t>
            </a:r>
            <a:r>
              <a:rPr lang="ru-RU" dirty="0" smtClean="0"/>
              <a:t>Драйвер для СУБД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уже говорили </a:t>
            </a:r>
            <a:r>
              <a:rPr lang="en-US" dirty="0" smtClean="0"/>
              <a:t>JDBC </a:t>
            </a:r>
            <a:r>
              <a:rPr lang="ru-RU" dirty="0" smtClean="0"/>
              <a:t>– это всего лишь </a:t>
            </a:r>
            <a:r>
              <a:rPr lang="ru-RU" b="1" dirty="0" smtClean="0"/>
              <a:t>интерфейсы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того, чтобы работать с базой – нужна </a:t>
            </a:r>
            <a:r>
              <a:rPr lang="ru-RU" b="1" dirty="0" smtClean="0"/>
              <a:t>реализация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Такая реализация называется </a:t>
            </a:r>
            <a:r>
              <a:rPr lang="ru-RU" b="1" dirty="0" smtClean="0"/>
              <a:t>драйвером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Другое название – </a:t>
            </a:r>
            <a:r>
              <a:rPr lang="en-US" b="1" dirty="0" smtClean="0"/>
              <a:t>Connector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Драйвер обычно поставляется в виде </a:t>
            </a:r>
            <a:r>
              <a:rPr lang="en-US" b="1" dirty="0" smtClean="0"/>
              <a:t>JAR</a:t>
            </a:r>
            <a:r>
              <a:rPr lang="ru-RU" b="1" dirty="0" smtClean="0"/>
              <a:t>-файла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 – </a:t>
            </a:r>
            <a:r>
              <a:rPr lang="en-US" dirty="0" smtClean="0"/>
              <a:t>JDBC </a:t>
            </a:r>
            <a:r>
              <a:rPr lang="ru-RU" dirty="0" smtClean="0"/>
              <a:t>Драйвер для СУБД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Подключение драйвера проходит в два этапа: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ru-RU" dirty="0" smtClean="0"/>
              <a:t>Загрузка </a:t>
            </a:r>
            <a:r>
              <a:rPr lang="en-US" dirty="0" smtClean="0"/>
              <a:t>JAR-</a:t>
            </a:r>
            <a:r>
              <a:rPr lang="ru-RU" dirty="0" smtClean="0"/>
              <a:t>файла драйвера в </a:t>
            </a:r>
            <a:r>
              <a:rPr lang="en-US" dirty="0" smtClean="0"/>
              <a:t>CLASS_PATH</a:t>
            </a:r>
            <a:r>
              <a:rPr lang="ru-RU" dirty="0" smtClean="0"/>
              <a:t>.</a:t>
            </a:r>
            <a:endParaRPr lang="en-US" dirty="0" smtClean="0"/>
          </a:p>
          <a:p>
            <a:pPr marL="914400" lvl="1" indent="-514350">
              <a:buFont typeface="Wingdings" pitchFamily="2" charset="2"/>
              <a:buChar char="Ø"/>
            </a:pPr>
            <a:r>
              <a:rPr lang="ru-RU" dirty="0" smtClean="0"/>
              <a:t>Регистрация драйвера в исходном коде.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Столбец в таблице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42844" y="1600200"/>
            <a:ext cx="9001156" cy="452596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Один</a:t>
            </a:r>
            <a:r>
              <a:rPr lang="ru-RU" dirty="0" smtClean="0"/>
              <a:t> столбец описывает </a:t>
            </a:r>
            <a:r>
              <a:rPr lang="ru-RU" b="1" dirty="0" smtClean="0">
                <a:solidFill>
                  <a:srgbClr val="C00000"/>
                </a:solidFill>
              </a:rPr>
              <a:t>одно</a:t>
            </a:r>
            <a:r>
              <a:rPr lang="ru-RU" dirty="0" smtClean="0"/>
              <a:t> свойство сущности.</a:t>
            </a:r>
          </a:p>
          <a:p>
            <a:r>
              <a:rPr lang="ru-RU" dirty="0" smtClean="0"/>
              <a:t>Каждый столбец должен иметь </a:t>
            </a:r>
            <a:r>
              <a:rPr lang="ru-RU" b="1" dirty="0" smtClean="0">
                <a:solidFill>
                  <a:srgbClr val="C00000"/>
                </a:solidFill>
              </a:rPr>
              <a:t>имя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Имя столбца в таблице должно быть </a:t>
            </a:r>
            <a:r>
              <a:rPr lang="ru-RU" b="1" dirty="0" smtClean="0">
                <a:solidFill>
                  <a:srgbClr val="C00000"/>
                </a:solidFill>
              </a:rPr>
              <a:t>уникально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Каждый столбец должен иметь </a:t>
            </a:r>
            <a:r>
              <a:rPr lang="ru-RU" b="1" dirty="0" smtClean="0">
                <a:solidFill>
                  <a:srgbClr val="C00000"/>
                </a:solidFill>
              </a:rPr>
              <a:t>тип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столбец можно сохранить только те данные, которые соответствуют типу столбца.</a:t>
            </a:r>
          </a:p>
          <a:p>
            <a:r>
              <a:rPr lang="ru-RU" dirty="0" smtClean="0"/>
              <a:t>Любой столбец может обладать дополнительными свойствами, такими как:</a:t>
            </a:r>
          </a:p>
          <a:p>
            <a:pPr lvl="1"/>
            <a:r>
              <a:rPr lang="ru-RU" dirty="0" smtClean="0"/>
              <a:t>Ненулевое значение (</a:t>
            </a:r>
            <a:r>
              <a:rPr lang="en-US" dirty="0" smtClean="0"/>
              <a:t>NOT NULL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Значение по умолчанию (</a:t>
            </a:r>
            <a:r>
              <a:rPr lang="en-US" dirty="0" smtClean="0"/>
              <a:t>DEFAULT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Максимальная длинна (для строк) и т. д.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1.1 – Загрузка </a:t>
            </a:r>
            <a:r>
              <a:rPr lang="en-US" dirty="0" smtClean="0"/>
              <a:t>JAR-</a:t>
            </a:r>
            <a:r>
              <a:rPr lang="ru-RU" dirty="0" smtClean="0"/>
              <a:t>файла в </a:t>
            </a:r>
            <a:r>
              <a:rPr lang="en-US" dirty="0" smtClean="0"/>
              <a:t>CLASS_PATH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296150" cy="44767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87624" y="1504465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Перейти к  свойствам проекта: </a:t>
            </a:r>
            <a:endParaRPr lang="en-US" dirty="0" smtClean="0"/>
          </a:p>
          <a:p>
            <a:r>
              <a:rPr lang="ru-RU" dirty="0" smtClean="0"/>
              <a:t>ПКМ на названии</a:t>
            </a:r>
            <a:r>
              <a:rPr lang="en-US" dirty="0" smtClean="0"/>
              <a:t> </a:t>
            </a:r>
            <a:r>
              <a:rPr lang="ru-RU" dirty="0" smtClean="0"/>
              <a:t>проекта – </a:t>
            </a:r>
            <a:r>
              <a:rPr lang="en-US" dirty="0" smtClean="0"/>
              <a:t>Properties </a:t>
            </a:r>
            <a:r>
              <a:rPr lang="ru-RU" dirty="0" smtClean="0"/>
              <a:t>(Свойства)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1. 2 – загрузка драйвера в коде</a:t>
            </a:r>
            <a:br>
              <a:rPr lang="ru-RU" dirty="0" smtClean="0"/>
            </a:br>
            <a:r>
              <a:rPr lang="ru-RU" b="1" dirty="0" smtClean="0">
                <a:solidFill>
                  <a:srgbClr val="C00000"/>
                </a:solidFill>
              </a:rPr>
              <a:t>1. Когда драйвер грузится плохо!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6" name="Содержимое 5" descr="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4232" y="1928802"/>
            <a:ext cx="8375537" cy="3500462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76" y="2564904"/>
            <a:ext cx="3491494" cy="32434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1. 2 – загрузка драйвера в коде</a:t>
            </a:r>
            <a:br>
              <a:rPr lang="ru-RU" dirty="0" smtClean="0"/>
            </a:br>
            <a:r>
              <a:rPr lang="ru-RU" b="1" dirty="0" smtClean="0">
                <a:solidFill>
                  <a:srgbClr val="C00000"/>
                </a:solidFill>
              </a:rPr>
              <a:t>2. Когда драйвер грузится хорошо </a:t>
            </a:r>
            <a:r>
              <a:rPr lang="ru-RU" b="1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8" name="Содержимое 7" descr="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04864"/>
            <a:ext cx="8593265" cy="285752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55" y="2985552"/>
            <a:ext cx="6612561" cy="57859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</a:t>
            </a:r>
            <a:r>
              <a:rPr lang="en-US" dirty="0" smtClean="0"/>
              <a:t> 2 – </a:t>
            </a:r>
            <a:r>
              <a:rPr lang="ru-RU" dirty="0" smtClean="0"/>
              <a:t>Соединение с БД</a:t>
            </a:r>
            <a:endParaRPr lang="ru-RU" dirty="0"/>
          </a:p>
        </p:txBody>
      </p:sp>
      <p:pic>
        <p:nvPicPr>
          <p:cNvPr id="4" name="Содержимое 3" descr="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3050"/>
            <a:ext cx="8229600" cy="307304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84322"/>
            <a:ext cx="8398205" cy="272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3 Выполнение </a:t>
            </a:r>
            <a:r>
              <a:rPr lang="en-US" dirty="0" smtClean="0"/>
              <a:t>SQL </a:t>
            </a:r>
            <a:r>
              <a:rPr lang="ru-RU" dirty="0" smtClean="0"/>
              <a:t>запросов</a:t>
            </a:r>
            <a:br>
              <a:rPr lang="ru-RU" dirty="0" smtClean="0"/>
            </a:br>
            <a:r>
              <a:rPr lang="ru-RU" dirty="0" smtClean="0"/>
              <a:t>Объект </a:t>
            </a:r>
            <a:r>
              <a:rPr lang="en-US" dirty="0" smtClean="0"/>
              <a:t>Statement</a:t>
            </a:r>
            <a:endParaRPr lang="ru-RU" dirty="0"/>
          </a:p>
        </p:txBody>
      </p:sp>
      <p:pic>
        <p:nvPicPr>
          <p:cNvPr id="4" name="Содержимое 3" descr="0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4282" y="2571744"/>
            <a:ext cx="8572559" cy="90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 – </a:t>
            </a:r>
            <a:r>
              <a:rPr lang="ru-RU" dirty="0" smtClean="0"/>
              <a:t>обработка результатов.</a:t>
            </a:r>
            <a:br>
              <a:rPr lang="ru-RU" dirty="0" smtClean="0"/>
            </a:br>
            <a:r>
              <a:rPr lang="ru-RU" dirty="0" smtClean="0"/>
              <a:t>Объект </a:t>
            </a:r>
            <a:r>
              <a:rPr lang="en-US" dirty="0" err="1" smtClean="0"/>
              <a:t>ResultSet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Содержимое 3" descr="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428736"/>
            <a:ext cx="8530002" cy="3286148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</a:t>
            </a:r>
            <a:r>
              <a:rPr lang="en-US" dirty="0" smtClean="0"/>
              <a:t> – </a:t>
            </a:r>
            <a:r>
              <a:rPr lang="ru-RU" dirty="0" smtClean="0"/>
              <a:t>закрытие ресурсов.</a:t>
            </a:r>
            <a:endParaRPr lang="ru-RU" dirty="0"/>
          </a:p>
        </p:txBody>
      </p:sp>
      <p:pic>
        <p:nvPicPr>
          <p:cNvPr id="4" name="Содержимое 3" descr="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1357297"/>
            <a:ext cx="5143536" cy="5284455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Pool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46314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Connection </a:t>
            </a:r>
            <a:r>
              <a:rPr lang="ru-RU" dirty="0" smtClean="0"/>
              <a:t>к БД – это «ресурс», который нужно получить.</a:t>
            </a:r>
          </a:p>
          <a:p>
            <a:r>
              <a:rPr lang="ru-RU" dirty="0" smtClean="0"/>
              <a:t>Мы говорили, что после обработки результатов из БД ресурсы нужно обязательно закрыть.</a:t>
            </a:r>
          </a:p>
          <a:p>
            <a:r>
              <a:rPr lang="ru-RU" dirty="0" smtClean="0"/>
              <a:t>Любое </a:t>
            </a:r>
            <a:r>
              <a:rPr lang="en-US" dirty="0" err="1" smtClean="0"/>
              <a:t>JavaEE</a:t>
            </a:r>
            <a:r>
              <a:rPr lang="en-US" dirty="0" smtClean="0"/>
              <a:t> </a:t>
            </a:r>
            <a:r>
              <a:rPr lang="ru-RU" dirty="0" smtClean="0"/>
              <a:t>приложение – это высоконагруженное приложение – множество пользователей отправляют множество запросов к БД.</a:t>
            </a:r>
          </a:p>
          <a:p>
            <a:r>
              <a:rPr lang="ru-RU" dirty="0" smtClean="0"/>
              <a:t>Но! Получение соединения – очень долгий процесс – приложение будет «тормозить».</a:t>
            </a:r>
          </a:p>
          <a:p>
            <a:r>
              <a:rPr lang="ru-RU" dirty="0" smtClean="0"/>
              <a:t>Что если, после получения соединения использовать его, но не закрывать, а </a:t>
            </a:r>
            <a:r>
              <a:rPr lang="ru-RU" b="1" dirty="0" smtClean="0">
                <a:solidFill>
                  <a:srgbClr val="C00000"/>
                </a:solidFill>
              </a:rPr>
              <a:t>оставить на потом</a:t>
            </a:r>
            <a:r>
              <a:rPr lang="ru-RU" dirty="0" smtClean="0"/>
              <a:t>?</a:t>
            </a:r>
          </a:p>
          <a:p>
            <a:r>
              <a:rPr lang="ru-RU" dirty="0" smtClean="0"/>
              <a:t>Тогда следующий пользователь, которому нужен доступ к базе не будет открывать соединение, а воспользуется уже ранее открытым!</a:t>
            </a:r>
          </a:p>
          <a:p>
            <a:r>
              <a:rPr lang="ru-RU" dirty="0" smtClean="0"/>
              <a:t>Чуть позже мы вернемся к этому вопросу, а пока что у меня к Вам предложение-задание – </a:t>
            </a:r>
            <a:r>
              <a:rPr lang="ru-RU" b="1" dirty="0" smtClean="0">
                <a:solidFill>
                  <a:srgbClr val="C00000"/>
                </a:solidFill>
              </a:rPr>
              <a:t>реализуйте свой </a:t>
            </a:r>
            <a:r>
              <a:rPr lang="en-US" b="1" dirty="0" err="1" smtClean="0">
                <a:solidFill>
                  <a:srgbClr val="C00000"/>
                </a:solidFill>
              </a:rPr>
              <a:t>ConnectionPool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Tomcat Connection Pool</a:t>
            </a:r>
            <a:br>
              <a:rPr lang="en-US" dirty="0" smtClean="0"/>
            </a:br>
            <a:r>
              <a:rPr lang="en-US" dirty="0" smtClean="0"/>
              <a:t>Step 1 – server.xml</a:t>
            </a:r>
            <a:endParaRPr lang="ru-RU" dirty="0"/>
          </a:p>
        </p:txBody>
      </p:sp>
      <p:pic>
        <p:nvPicPr>
          <p:cNvPr id="4" name="Содержимое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686" y="2786058"/>
            <a:ext cx="8260951" cy="2067723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Tomcat Connection Pool</a:t>
            </a:r>
            <a:br>
              <a:rPr lang="en-US" dirty="0" smtClean="0"/>
            </a:br>
            <a:r>
              <a:rPr lang="en-US" dirty="0" smtClean="0"/>
              <a:t>Step 2 – context.xml</a:t>
            </a:r>
            <a:endParaRPr lang="ru-RU" dirty="0"/>
          </a:p>
        </p:txBody>
      </p:sp>
      <p:pic>
        <p:nvPicPr>
          <p:cNvPr id="4" name="Содержимое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5350" y="3220244"/>
            <a:ext cx="7353300" cy="12858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столбцы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Любая таблица может иметь столбцы, которые </a:t>
            </a:r>
            <a:r>
              <a:rPr lang="ru-RU" b="1" i="1" dirty="0" smtClean="0">
                <a:solidFill>
                  <a:srgbClr val="C00000"/>
                </a:solidFill>
              </a:rPr>
              <a:t>«не интересны» </a:t>
            </a:r>
            <a:r>
              <a:rPr lang="ru-RU" dirty="0" smtClean="0"/>
              <a:t>пользователю, но необходимы для функционирования БД.</a:t>
            </a:r>
          </a:p>
          <a:p>
            <a:r>
              <a:rPr lang="ru-RU" dirty="0" smtClean="0"/>
              <a:t>Такие столбцы можно назвать служебными</a:t>
            </a:r>
          </a:p>
          <a:p>
            <a:r>
              <a:rPr lang="ru-RU" dirty="0" smtClean="0"/>
              <a:t>Наиболее распространенные примеры: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Первичные ключи (</a:t>
            </a:r>
            <a:r>
              <a:rPr lang="en-US" dirty="0" smtClean="0"/>
              <a:t>Primary Keys</a:t>
            </a:r>
            <a:r>
              <a:rPr lang="ru-RU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Внешние ключи</a:t>
            </a:r>
            <a:r>
              <a:rPr lang="en-US" dirty="0" smtClean="0"/>
              <a:t> (Foreign Keys)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Tomcat Connection Pool</a:t>
            </a:r>
            <a:br>
              <a:rPr lang="en-US" dirty="0" smtClean="0"/>
            </a:br>
            <a:r>
              <a:rPr lang="en-US" dirty="0" smtClean="0"/>
              <a:t>Step 3 – web.xml</a:t>
            </a:r>
            <a:endParaRPr lang="ru-RU" dirty="0"/>
          </a:p>
        </p:txBody>
      </p:sp>
      <p:pic>
        <p:nvPicPr>
          <p:cNvPr id="4" name="Содержимое 3" descr="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857364"/>
            <a:ext cx="7857537" cy="2071702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Tomcat Connection Pool</a:t>
            </a:r>
            <a:br>
              <a:rPr lang="en-US" dirty="0" smtClean="0"/>
            </a:br>
            <a:r>
              <a:rPr lang="en-US" dirty="0" smtClean="0"/>
              <a:t>Step 4 – Java Code</a:t>
            </a:r>
            <a:endParaRPr lang="ru-RU" dirty="0"/>
          </a:p>
        </p:txBody>
      </p:sp>
      <p:pic>
        <p:nvPicPr>
          <p:cNvPr id="4" name="Содержимое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2544" y="1714488"/>
            <a:ext cx="7460878" cy="442915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Первичный ключ</a:t>
            </a:r>
            <a:br>
              <a:rPr lang="ru-RU" dirty="0" smtClean="0"/>
            </a:br>
            <a:r>
              <a:rPr lang="en-US" dirty="0" smtClean="0"/>
              <a:t>Primary Key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Одна из главных задач СУБД – обеспечить уникальность записей в таблице.</a:t>
            </a:r>
          </a:p>
          <a:p>
            <a:r>
              <a:rPr lang="ru-RU" dirty="0" smtClean="0"/>
              <a:t>За уникальность данных отвечает механизм </a:t>
            </a:r>
            <a:r>
              <a:rPr lang="ru-RU" b="1" dirty="0" smtClean="0">
                <a:solidFill>
                  <a:srgbClr val="C00000"/>
                </a:solidFill>
              </a:rPr>
              <a:t>первичного ключа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Чаще всего первичный ключ – это: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Отдельный столбец в таблице.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Целочисленного типа данных.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С алгоритмом генерации значений – </a:t>
            </a:r>
            <a:r>
              <a:rPr lang="en-US" dirty="0" smtClean="0"/>
              <a:t>AUTO_INCREMENT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 первичным ключом может быть любой столбец таблицы, который хранит </a:t>
            </a:r>
            <a:r>
              <a:rPr lang="ru-RU" b="1" dirty="0" smtClean="0">
                <a:solidFill>
                  <a:srgbClr val="C00000"/>
                </a:solidFill>
              </a:rPr>
              <a:t>уникальные значения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первичным ключом может быть совокупность столбцов.</a:t>
            </a:r>
          </a:p>
          <a:p>
            <a:r>
              <a:rPr lang="ru-RU" dirty="0" smtClean="0"/>
              <a:t>В этом случае говорят, что таблица использует </a:t>
            </a:r>
            <a:r>
              <a:rPr lang="ru-RU" b="1" dirty="0" smtClean="0">
                <a:solidFill>
                  <a:srgbClr val="C00000"/>
                </a:solidFill>
              </a:rPr>
              <a:t>составной первичный ключ</a:t>
            </a:r>
            <a:r>
              <a:rPr lang="ru-RU" dirty="0" smtClean="0"/>
              <a:t> или </a:t>
            </a:r>
            <a:r>
              <a:rPr lang="en-US" b="1" dirty="0" smtClean="0">
                <a:solidFill>
                  <a:srgbClr val="C00000"/>
                </a:solidFill>
              </a:rPr>
              <a:t>Composite Primary Key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Использование составных ключей </a:t>
            </a:r>
            <a:r>
              <a:rPr lang="ru-RU" b="1" dirty="0" smtClean="0">
                <a:solidFill>
                  <a:srgbClr val="C00000"/>
                </a:solidFill>
              </a:rPr>
              <a:t>усложнит</a:t>
            </a:r>
            <a:r>
              <a:rPr lang="ru-RU" dirty="0" smtClean="0"/>
              <a:t> программирование приложения.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первичных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AUTO_INCREMENT</a:t>
            </a:r>
            <a:endParaRPr lang="ru-RU" b="1" dirty="0" smtClean="0">
              <a:solidFill>
                <a:srgbClr val="C00000"/>
              </a:solidFill>
            </a:endParaRPr>
          </a:p>
          <a:p>
            <a:pPr lvl="1"/>
            <a:r>
              <a:rPr lang="ru-RU" dirty="0" smtClean="0"/>
              <a:t>наиболее популярный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Natural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endParaRPr lang="ru-RU" b="1" dirty="0" smtClean="0">
              <a:solidFill>
                <a:srgbClr val="C00000"/>
              </a:solidFill>
            </a:endParaRPr>
          </a:p>
          <a:p>
            <a:pPr lvl="1"/>
            <a:r>
              <a:rPr lang="ru-RU" dirty="0" smtClean="0"/>
              <a:t>натуральный первичный ключ.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любой столбец, с уникальными значениями. </a:t>
            </a:r>
          </a:p>
          <a:p>
            <a:pPr lvl="1"/>
            <a:r>
              <a:rPr lang="ru-RU" dirty="0" smtClean="0"/>
              <a:t>Например, код валюты или номер паспорта</a:t>
            </a:r>
          </a:p>
          <a:p>
            <a:r>
              <a:rPr lang="en-US" b="1" dirty="0">
                <a:solidFill>
                  <a:srgbClr val="C00000"/>
                </a:solidFill>
              </a:rPr>
              <a:t>Composite Primary </a:t>
            </a:r>
            <a:r>
              <a:rPr lang="en-US" b="1" dirty="0" smtClean="0">
                <a:solidFill>
                  <a:srgbClr val="C00000"/>
                </a:solidFill>
              </a:rPr>
              <a:t>Key</a:t>
            </a:r>
            <a:endParaRPr lang="ru-RU" b="1" dirty="0" smtClean="0">
              <a:solidFill>
                <a:srgbClr val="C00000"/>
              </a:solidFill>
            </a:endParaRPr>
          </a:p>
          <a:p>
            <a:pPr lvl="1"/>
            <a:r>
              <a:rPr lang="ru-RU" dirty="0" smtClean="0"/>
              <a:t>составной первичный </a:t>
            </a:r>
            <a:r>
              <a:rPr lang="ru-RU" dirty="0"/>
              <a:t>ключ. </a:t>
            </a:r>
            <a:endParaRPr lang="ru-RU" dirty="0" smtClean="0"/>
          </a:p>
          <a:p>
            <a:pPr lvl="1"/>
            <a:r>
              <a:rPr lang="ru-RU" dirty="0" smtClean="0"/>
              <a:t>Самый популярный пример: совокупность ключей в промежуточной таблице </a:t>
            </a:r>
            <a:r>
              <a:rPr lang="en-US" dirty="0" smtClean="0"/>
              <a:t>many-to-many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3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ключ</a:t>
            </a:r>
            <a:br>
              <a:rPr lang="ru-RU" dirty="0" smtClean="0"/>
            </a:br>
            <a:r>
              <a:rPr lang="en-US" dirty="0" smtClean="0"/>
              <a:t>Foreign Key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Внешний ключ</a:t>
            </a:r>
            <a:r>
              <a:rPr lang="ru-RU" dirty="0" smtClean="0"/>
              <a:t> – это специальный столбец, который хранит значения первичных ключей из таблицы, по отношению к которой текущая таблица </a:t>
            </a:r>
            <a:r>
              <a:rPr lang="ru-RU" b="1" dirty="0" smtClean="0">
                <a:solidFill>
                  <a:srgbClr val="C00000"/>
                </a:solidFill>
              </a:rPr>
              <a:t>является подчиненной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Внешний ключ </a:t>
            </a:r>
            <a:r>
              <a:rPr lang="ru-RU" b="1" dirty="0" smtClean="0">
                <a:solidFill>
                  <a:srgbClr val="C00000"/>
                </a:solidFill>
              </a:rPr>
              <a:t>не обязательно</a:t>
            </a:r>
            <a:r>
              <a:rPr lang="ru-RU" dirty="0" smtClean="0"/>
              <a:t> должен присутствовать в таблице.</a:t>
            </a:r>
          </a:p>
          <a:p>
            <a:r>
              <a:rPr lang="ru-RU" dirty="0" smtClean="0"/>
              <a:t>Значения внешнего ключа могут быть </a:t>
            </a:r>
            <a:r>
              <a:rPr lang="ru-RU" b="1" dirty="0" smtClean="0">
                <a:solidFill>
                  <a:srgbClr val="C00000"/>
                </a:solidFill>
              </a:rPr>
              <a:t>не уникальными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Значением внешнего ключа может быть </a:t>
            </a:r>
            <a:r>
              <a:rPr lang="en-US" b="1" dirty="0" smtClean="0">
                <a:solidFill>
                  <a:srgbClr val="C00000"/>
                </a:solidFill>
              </a:rPr>
              <a:t>NULL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Тип данных внешнего ключа </a:t>
            </a:r>
            <a:r>
              <a:rPr lang="ru-RU" b="1" dirty="0" smtClean="0">
                <a:solidFill>
                  <a:srgbClr val="C00000"/>
                </a:solidFill>
              </a:rPr>
              <a:t>должен совпадать</a:t>
            </a:r>
            <a:r>
              <a:rPr lang="ru-RU" dirty="0" smtClean="0"/>
              <a:t> с типом данных первичного ключа главной таблицы.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2182</Words>
  <Application>Microsoft Office PowerPoint</Application>
  <PresentationFormat>Экран (4:3)</PresentationFormat>
  <Paragraphs>355</Paragraphs>
  <Slides>61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5" baseType="lpstr">
      <vt:lpstr>Arial</vt:lpstr>
      <vt:lpstr>Calibri</vt:lpstr>
      <vt:lpstr>Wingdings</vt:lpstr>
      <vt:lpstr>Тема Office</vt:lpstr>
      <vt:lpstr>JDBC</vt:lpstr>
      <vt:lpstr>Термины, сокращения, переводы</vt:lpstr>
      <vt:lpstr>Таблица в БД</vt:lpstr>
      <vt:lpstr>Таблица в БД</vt:lpstr>
      <vt:lpstr>Столбец в таблице</vt:lpstr>
      <vt:lpstr>Служебные столбцы</vt:lpstr>
      <vt:lpstr>Первичный ключ Primary Key</vt:lpstr>
      <vt:lpstr>Виды первичных ключей</vt:lpstr>
      <vt:lpstr>Внешний ключ Foreign Key</vt:lpstr>
      <vt:lpstr>Отношения таблиц</vt:lpstr>
      <vt:lpstr>Отношения таблиц</vt:lpstr>
      <vt:lpstr>Таким образом</vt:lpstr>
      <vt:lpstr>Как создать внешний ключ?</vt:lpstr>
      <vt:lpstr>Какие бывают отношения?</vt:lpstr>
      <vt:lpstr>One-To-Many</vt:lpstr>
      <vt:lpstr>One-To-Many - пример</vt:lpstr>
      <vt:lpstr>Many-To-One</vt:lpstr>
      <vt:lpstr>Many-To-Many</vt:lpstr>
      <vt:lpstr>Many-To-Many - пример</vt:lpstr>
      <vt:lpstr>One-To-One</vt:lpstr>
      <vt:lpstr>One-To-One - пример</vt:lpstr>
      <vt:lpstr>BD SCHEMA</vt:lpstr>
      <vt:lpstr>Презентация PowerPoint</vt:lpstr>
      <vt:lpstr>SQL – Условное деление</vt:lpstr>
      <vt:lpstr>Команда CREATE</vt:lpstr>
      <vt:lpstr>CREATE для Базы Данных</vt:lpstr>
      <vt:lpstr>CREATE для Базы Данных. Пояснения.</vt:lpstr>
      <vt:lpstr>CREATE для Базы Данных. Пояснения.</vt:lpstr>
      <vt:lpstr>СУБД не поддерживает UTF-8. Логическая задача.</vt:lpstr>
      <vt:lpstr>CREATE для таблицы</vt:lpstr>
      <vt:lpstr>CREATE для таблицы. Пример.</vt:lpstr>
      <vt:lpstr>CREATE для индекса</vt:lpstr>
      <vt:lpstr>Синтаксис команды DROP</vt:lpstr>
      <vt:lpstr>SQL - DDL</vt:lpstr>
      <vt:lpstr>SQL - DML</vt:lpstr>
      <vt:lpstr>Синтаксис команды INSERT</vt:lpstr>
      <vt:lpstr>Синтаксис команды UPDATE</vt:lpstr>
      <vt:lpstr>Синтаксис команды DELETE</vt:lpstr>
      <vt:lpstr>Синтаксис команды SELECT</vt:lpstr>
      <vt:lpstr>Пример SELECT Выбрать все записи из ACCOUNTS</vt:lpstr>
      <vt:lpstr>Пример SELECT Выбрать всех админов</vt:lpstr>
      <vt:lpstr>Пример SELECT Выбрать всех умных админов </vt:lpstr>
      <vt:lpstr>Архитектура JDBC</vt:lpstr>
      <vt:lpstr>Архитектура JDBC</vt:lpstr>
      <vt:lpstr>Архитектура JDBC</vt:lpstr>
      <vt:lpstr>Работа с БД на Java Последовательность шагов</vt:lpstr>
      <vt:lpstr>Шаг 1 – JDBC Драйвер для СУБД</vt:lpstr>
      <vt:lpstr>Шаг 1 – JDBC Драйвер для СУБД</vt:lpstr>
      <vt:lpstr>Шаг 1 – JDBC Драйвер для СУБД</vt:lpstr>
      <vt:lpstr>Шаг 1.1 – Загрузка JAR-файла в CLASS_PATH.</vt:lpstr>
      <vt:lpstr>Шаг 1. 2 – загрузка драйвера в коде 1. Когда драйвер грузится плохо!</vt:lpstr>
      <vt:lpstr>Шаг 1. 2 – загрузка драйвера в коде 2. Когда драйвер грузится хорошо </vt:lpstr>
      <vt:lpstr>Шаг 2 – Соединение с БД</vt:lpstr>
      <vt:lpstr>Шаг 3 Выполнение SQL запросов Объект Statement</vt:lpstr>
      <vt:lpstr>Шаг 4 – обработка результатов. Объект ResultSet.</vt:lpstr>
      <vt:lpstr>Шаг 5 – закрытие ресурсов.</vt:lpstr>
      <vt:lpstr>Connection Pool</vt:lpstr>
      <vt:lpstr>Tomcat Connection Pool Step 1 – server.xml</vt:lpstr>
      <vt:lpstr>Tomcat Connection Pool Step 2 – context.xml</vt:lpstr>
      <vt:lpstr>Tomcat Connection Pool Step 3 – web.xml</vt:lpstr>
      <vt:lpstr>Tomcat Connection Pool Step 4 – Java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HP</dc:creator>
  <cp:lastModifiedBy>Двухглавов</cp:lastModifiedBy>
  <cp:revision>255</cp:revision>
  <dcterms:created xsi:type="dcterms:W3CDTF">2013-03-02T02:59:32Z</dcterms:created>
  <dcterms:modified xsi:type="dcterms:W3CDTF">2019-01-31T21:56:31Z</dcterms:modified>
</cp:coreProperties>
</file>