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284f66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a2284f66c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284f66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a2284f66c0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2284f66c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a2284f66c0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2284f66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a2284f66c0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6666" l="-14443" r="-14443" t="35000"/>
          <a:stretch/>
        </p:blipFill>
        <p:spPr>
          <a:xfrm>
            <a:off x="-2667000" y="-223748"/>
            <a:ext cx="23622001" cy="10286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-1212236" y="7812980"/>
            <a:ext cx="3549583" cy="3304268"/>
            <a:chOff x="0" y="-16716"/>
            <a:chExt cx="4732778" cy="4405691"/>
          </a:xfrm>
        </p:grpSpPr>
        <p:grpSp>
          <p:nvGrpSpPr>
            <p:cNvPr id="86" name="Google Shape;86;p13"/>
            <p:cNvGrpSpPr/>
            <p:nvPr/>
          </p:nvGrpSpPr>
          <p:grpSpPr>
            <a:xfrm>
              <a:off x="0" y="-16716"/>
              <a:ext cx="285283" cy="301999"/>
              <a:chOff x="0" y="-47625"/>
              <a:chExt cx="812800" cy="860425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88" name="Google Shape;8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13"/>
            <p:cNvGrpSpPr/>
            <p:nvPr/>
          </p:nvGrpSpPr>
          <p:grpSpPr>
            <a:xfrm>
              <a:off x="0" y="806217"/>
              <a:ext cx="285283" cy="301999"/>
              <a:chOff x="0" y="-47625"/>
              <a:chExt cx="812800" cy="860425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91" name="Google Shape;9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1111874" y="-16716"/>
              <a:ext cx="285283" cy="301999"/>
              <a:chOff x="0" y="-47625"/>
              <a:chExt cx="812800" cy="860425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1111874" y="806217"/>
              <a:ext cx="285283" cy="301999"/>
              <a:chOff x="0" y="-47625"/>
              <a:chExt cx="812800" cy="860425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3748" y="-16716"/>
              <a:ext cx="285283" cy="301999"/>
              <a:chOff x="0" y="-47625"/>
              <a:chExt cx="812800" cy="860425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2223748" y="806217"/>
              <a:ext cx="285283" cy="301999"/>
              <a:chOff x="0" y="-47625"/>
              <a:chExt cx="812800" cy="860425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3335621" y="-16716"/>
              <a:ext cx="285283" cy="301999"/>
              <a:chOff x="0" y="-47625"/>
              <a:chExt cx="812800" cy="860425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06" name="Google Shape;10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13"/>
            <p:cNvGrpSpPr/>
            <p:nvPr/>
          </p:nvGrpSpPr>
          <p:grpSpPr>
            <a:xfrm>
              <a:off x="3335621" y="806217"/>
              <a:ext cx="285283" cy="301999"/>
              <a:chOff x="0" y="-47625"/>
              <a:chExt cx="812800" cy="860425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09" name="Google Shape;10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>
              <a:off x="4447495" y="-16716"/>
              <a:ext cx="285283" cy="301999"/>
              <a:chOff x="0" y="-47625"/>
              <a:chExt cx="812800" cy="860425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12" name="Google Shape;11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>
              <a:off x="4447495" y="806217"/>
              <a:ext cx="285283" cy="301999"/>
              <a:chOff x="0" y="-47625"/>
              <a:chExt cx="812800" cy="860425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15" name="Google Shape;11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3"/>
            <p:cNvGrpSpPr/>
            <p:nvPr/>
          </p:nvGrpSpPr>
          <p:grpSpPr>
            <a:xfrm>
              <a:off x="0" y="1626407"/>
              <a:ext cx="285283" cy="301999"/>
              <a:chOff x="0" y="-47625"/>
              <a:chExt cx="812800" cy="860425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18" name="Google Shape;11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>
              <a:off x="1111874" y="1626407"/>
              <a:ext cx="285283" cy="301999"/>
              <a:chOff x="0" y="-47625"/>
              <a:chExt cx="812800" cy="860425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21" name="Google Shape;12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2223748" y="1626407"/>
              <a:ext cx="285283" cy="301999"/>
              <a:chOff x="0" y="-47625"/>
              <a:chExt cx="812800" cy="860425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24" name="Google Shape;12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>
              <a:off x="3335621" y="1626407"/>
              <a:ext cx="285283" cy="301999"/>
              <a:chOff x="0" y="-47625"/>
              <a:chExt cx="812800" cy="8604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27" name="Google Shape;12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4447495" y="1626407"/>
              <a:ext cx="285283" cy="301999"/>
              <a:chOff x="0" y="-47625"/>
              <a:chExt cx="812800" cy="8604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30" name="Google Shape;13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0" y="2446596"/>
              <a:ext cx="285283" cy="301999"/>
              <a:chOff x="0" y="-47625"/>
              <a:chExt cx="812800" cy="860425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33" name="Google Shape;13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1111874" y="2446596"/>
              <a:ext cx="285283" cy="301999"/>
              <a:chOff x="0" y="-47625"/>
              <a:chExt cx="8128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>
              <a:off x="2223748" y="2446596"/>
              <a:ext cx="285283" cy="301999"/>
              <a:chOff x="0" y="-47625"/>
              <a:chExt cx="812800" cy="860425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39" name="Google Shape;13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3"/>
            <p:cNvGrpSpPr/>
            <p:nvPr/>
          </p:nvGrpSpPr>
          <p:grpSpPr>
            <a:xfrm>
              <a:off x="3335621" y="2446596"/>
              <a:ext cx="285283" cy="301999"/>
              <a:chOff x="0" y="-47625"/>
              <a:chExt cx="812800" cy="86042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42" name="Google Shape;14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>
              <a:off x="4447495" y="2446596"/>
              <a:ext cx="285283" cy="301999"/>
              <a:chOff x="0" y="-47625"/>
              <a:chExt cx="812800" cy="860425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45" name="Google Shape;14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>
              <a:off x="0" y="3266786"/>
              <a:ext cx="285283" cy="301999"/>
              <a:chOff x="0" y="-47625"/>
              <a:chExt cx="812800" cy="860425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48" name="Google Shape;148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13"/>
            <p:cNvGrpSpPr/>
            <p:nvPr/>
          </p:nvGrpSpPr>
          <p:grpSpPr>
            <a:xfrm>
              <a:off x="1111874" y="3266786"/>
              <a:ext cx="285283" cy="301999"/>
              <a:chOff x="0" y="-47625"/>
              <a:chExt cx="812800" cy="86042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51" name="Google Shape;151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13"/>
            <p:cNvGrpSpPr/>
            <p:nvPr/>
          </p:nvGrpSpPr>
          <p:grpSpPr>
            <a:xfrm>
              <a:off x="2223748" y="3266786"/>
              <a:ext cx="285283" cy="301999"/>
              <a:chOff x="0" y="-47625"/>
              <a:chExt cx="812800" cy="860425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54" name="Google Shape;154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3335621" y="3266786"/>
              <a:ext cx="285283" cy="301999"/>
              <a:chOff x="0" y="-47625"/>
              <a:chExt cx="812800" cy="860425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57" name="Google Shape;157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>
              <a:off x="4447495" y="3266786"/>
              <a:ext cx="285283" cy="301999"/>
              <a:chOff x="0" y="-47625"/>
              <a:chExt cx="812800" cy="860425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60" name="Google Shape;160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3"/>
            <p:cNvGrpSpPr/>
            <p:nvPr/>
          </p:nvGrpSpPr>
          <p:grpSpPr>
            <a:xfrm>
              <a:off x="0" y="4086976"/>
              <a:ext cx="285283" cy="301999"/>
              <a:chOff x="0" y="-47625"/>
              <a:chExt cx="812800" cy="860425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63" name="Google Shape;163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1111874" y="4086976"/>
              <a:ext cx="285283" cy="301999"/>
              <a:chOff x="0" y="-47625"/>
              <a:chExt cx="812800" cy="860425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66" name="Google Shape;166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3"/>
            <p:cNvGrpSpPr/>
            <p:nvPr/>
          </p:nvGrpSpPr>
          <p:grpSpPr>
            <a:xfrm>
              <a:off x="2223748" y="4086976"/>
              <a:ext cx="285283" cy="301999"/>
              <a:chOff x="0" y="-47625"/>
              <a:chExt cx="812800" cy="860425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69" name="Google Shape;169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>
              <a:off x="3335621" y="4086976"/>
              <a:ext cx="285283" cy="301999"/>
              <a:chOff x="0" y="-47625"/>
              <a:chExt cx="812800" cy="860425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72" name="Google Shape;172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3"/>
            <p:cNvGrpSpPr/>
            <p:nvPr/>
          </p:nvGrpSpPr>
          <p:grpSpPr>
            <a:xfrm>
              <a:off x="4447495" y="4086976"/>
              <a:ext cx="285283" cy="301999"/>
              <a:chOff x="0" y="-47625"/>
              <a:chExt cx="812800" cy="860425"/>
            </a:xfrm>
          </p:grpSpPr>
          <p:sp>
            <p:nvSpPr>
              <p:cNvPr id="174" name="Google Shape;17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A7C7ED"/>
              </a:solidFill>
              <a:ln>
                <a:noFill/>
              </a:ln>
            </p:spPr>
          </p:sp>
          <p:sp>
            <p:nvSpPr>
              <p:cNvPr id="175" name="Google Shape;175;p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59549">
            <a:off x="-544817" y="8601756"/>
            <a:ext cx="2674810" cy="131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1263825" y="0"/>
            <a:ext cx="16123200" cy="9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Cascaded Architecture for Extractive Summarization of Multimedia Content via Audio-to-Text Alignment</a:t>
            </a:r>
            <a:endParaRPr b="1"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No: 25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Tanzir Hossain - 20301154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Ar-Rafi Islam - 20301164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Marjuk Ahamed - 20301169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Avishek Roy Sparsho - 20301269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RA: Md. Sabbir Hossain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ST: Mehnaz Ara Fazal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3"/>
          <p:cNvGrpSpPr/>
          <p:nvPr/>
        </p:nvGrpSpPr>
        <p:grpSpPr>
          <a:xfrm>
            <a:off x="384867" y="175663"/>
            <a:ext cx="971815" cy="197209"/>
            <a:chOff x="0" y="-14554"/>
            <a:chExt cx="1295753" cy="262946"/>
          </a:xfrm>
        </p:grpSpPr>
        <p:grpSp>
          <p:nvGrpSpPr>
            <p:cNvPr id="179" name="Google Shape;179;p13"/>
            <p:cNvGrpSpPr/>
            <p:nvPr/>
          </p:nvGrpSpPr>
          <p:grpSpPr>
            <a:xfrm>
              <a:off x="0" y="-14554"/>
              <a:ext cx="248392" cy="262946"/>
              <a:chOff x="0" y="-47625"/>
              <a:chExt cx="812800" cy="860425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81" name="Google Shape;181;p13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>
              <a:off x="523681" y="-14554"/>
              <a:ext cx="248392" cy="262946"/>
              <a:chOff x="0" y="-47625"/>
              <a:chExt cx="812800" cy="860425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84" name="Google Shape;184;p13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13"/>
            <p:cNvGrpSpPr/>
            <p:nvPr/>
          </p:nvGrpSpPr>
          <p:grpSpPr>
            <a:xfrm>
              <a:off x="1047361" y="-14554"/>
              <a:ext cx="248392" cy="262946"/>
              <a:chOff x="0" y="-47625"/>
              <a:chExt cx="812800" cy="860425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87" name="Google Shape;187;p13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8" name="Google Shape;188;p13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16668" l="-14234" r="-14234" t="35157"/>
          <a:stretch/>
        </p:blipFill>
        <p:spPr>
          <a:xfrm>
            <a:off x="-2590800" y="0"/>
            <a:ext cx="23469599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562463" y="650585"/>
            <a:ext cx="691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4"/>
          <p:cNvGrpSpPr/>
          <p:nvPr/>
        </p:nvGrpSpPr>
        <p:grpSpPr>
          <a:xfrm>
            <a:off x="685800" y="3214856"/>
            <a:ext cx="186294" cy="197209"/>
            <a:chOff x="0" y="-47625"/>
            <a:chExt cx="812800" cy="860425"/>
          </a:xfrm>
        </p:grpSpPr>
        <p:sp>
          <p:nvSpPr>
            <p:cNvPr id="196" name="Google Shape;196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7" name="Google Shape;197;p14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1078560" y="3214856"/>
            <a:ext cx="186294" cy="197209"/>
            <a:chOff x="0" y="-47625"/>
            <a:chExt cx="812800" cy="860425"/>
          </a:xfrm>
        </p:grpSpPr>
        <p:sp>
          <p:nvSpPr>
            <p:cNvPr id="199" name="Google Shape;199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0" name="Google Shape;200;p14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1471321" y="3214856"/>
            <a:ext cx="186294" cy="197209"/>
            <a:chOff x="0" y="-47625"/>
            <a:chExt cx="812800" cy="860425"/>
          </a:xfrm>
        </p:grpSpPr>
        <p:sp>
          <p:nvSpPr>
            <p:cNvPr id="202" name="Google Shape;202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03" name="Google Shape;203;p14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4"/>
          <p:cNvSpPr txBox="1"/>
          <p:nvPr/>
        </p:nvSpPr>
        <p:spPr>
          <a:xfrm>
            <a:off x="685800" y="3808300"/>
            <a:ext cx="15525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The extractive summarization refers to providing a accurate idea of the given link connecting to a video.</a:t>
            </a:r>
            <a:endParaRPr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Traditional approach to summarization limits to text-to-text, where our </a:t>
            </a:r>
            <a:r>
              <a:rPr lang="en-US" sz="35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US" sz="35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 covers all multimedia.</a:t>
            </a:r>
            <a:endParaRPr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In recent times the text summarization has shown to be effective and helpful in the educational sectors.</a:t>
            </a:r>
            <a:endParaRPr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7811" l="0" r="0" t="7812"/>
          <a:stretch/>
        </p:blipFill>
        <p:spPr>
          <a:xfrm>
            <a:off x="0" y="0"/>
            <a:ext cx="18288003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4955" y="-79317"/>
            <a:ext cx="2111696" cy="221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680160" y="831711"/>
            <a:ext cx="9386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680150" y="2360800"/>
            <a:ext cx="16792200" cy="7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1C19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Multimedia summarization challenges in the existing literature.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Use of audio-to-text alignment for precise summarization.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Technologies like pytube, pydub, and speech recognition in prior approaches.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Advanced models Whisper, Pegasus, and Facebook BART xsum in extractive summarization.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titled "Get To The Point: Summarization with Pointer-Generator Networks" by Abigail See and other authors introduces a novel architecture for abstractive text summarization using pointer-generator networks but our model solved the multimedia summarization challenges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ensemble method compared to other traditional methods in the industry 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3616312" y="1685836"/>
            <a:ext cx="4830768" cy="499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-2268847">
            <a:off x="10711384" y="6449894"/>
            <a:ext cx="2634038" cy="272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538354">
            <a:off x="15221191" y="7741937"/>
            <a:ext cx="3335467" cy="3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362575" y="473171"/>
            <a:ext cx="114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362575" y="2951275"/>
            <a:ext cx="10118400" cy="5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5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Cascaded Architecture:</a:t>
            </a:r>
            <a:endParaRPr sz="3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○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Pytube for YouTube video content retrieval.</a:t>
            </a:r>
            <a:endParaRPr sz="3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○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Pydub for audio extraction.</a:t>
            </a:r>
            <a:endParaRPr sz="3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○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Speech recognition with Microsoft Azure Speech for audio-to-text conversion.</a:t>
            </a:r>
            <a:endParaRPr sz="3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○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NLTK, Whisper Medium, and GTTS for summarization.</a:t>
            </a:r>
            <a:endParaRPr sz="3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100"/>
              <a:buFont typeface="Calibri"/>
              <a:buChar char="○"/>
            </a:pPr>
            <a:r>
              <a:rPr lang="en-US" sz="3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Models like Pegasus and Facebook BART xsum for advanced extractive summarization.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3616312" y="1685836"/>
            <a:ext cx="4830770" cy="499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538353">
            <a:off x="15221192" y="7741936"/>
            <a:ext cx="3335465" cy="344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362575" y="261400"/>
            <a:ext cx="12521400" cy="9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Pytube</a:t>
            </a:r>
            <a:endParaRPr b="1"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Open source YouTube video downloader module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Allows easy access and retrieval of video/audio content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Can select and download specific video quality streams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Pydub</a:t>
            </a:r>
            <a:endParaRPr b="1"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Audio manipulation library for Python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Used to isolate and extract audio from downloaded videos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Provides tools for clipping, splitting, converting audio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  <a:endParaRPr b="1"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NLTK - Simple extractive text summarization methods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Pegasus &amp; BART - State-of-the-art pretrained transformer models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Advanced abstractive summarization capabilities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Understand overall context and meaning, don't just copy key sentences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GTTS</a:t>
            </a:r>
            <a:endParaRPr b="1"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Google Text to Speech services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Easy Python library to convert text to natural sounding speech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Great way to vocalize generated summaries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Support for multiple voices and languages</a:t>
            </a:r>
            <a:endParaRPr sz="30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88003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2280" y="7436483"/>
            <a:ext cx="2111697" cy="221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/>
          <p:nvPr/>
        </p:nvSpPr>
        <p:spPr>
          <a:xfrm>
            <a:off x="725700" y="1406975"/>
            <a:ext cx="7692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1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8"/>
          <p:cNvGrpSpPr/>
          <p:nvPr/>
        </p:nvGrpSpPr>
        <p:grpSpPr>
          <a:xfrm>
            <a:off x="12630052" y="3954463"/>
            <a:ext cx="971815" cy="197209"/>
            <a:chOff x="0" y="-14554"/>
            <a:chExt cx="1295753" cy="262946"/>
          </a:xfrm>
        </p:grpSpPr>
        <p:grpSp>
          <p:nvGrpSpPr>
            <p:cNvPr id="241" name="Google Shape;241;p18"/>
            <p:cNvGrpSpPr/>
            <p:nvPr/>
          </p:nvGrpSpPr>
          <p:grpSpPr>
            <a:xfrm>
              <a:off x="0" y="-14554"/>
              <a:ext cx="248392" cy="262946"/>
              <a:chOff x="0" y="-47625"/>
              <a:chExt cx="812800" cy="860425"/>
            </a:xfrm>
          </p:grpSpPr>
          <p:sp>
            <p:nvSpPr>
              <p:cNvPr id="242" name="Google Shape;24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3" name="Google Shape;243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18"/>
            <p:cNvGrpSpPr/>
            <p:nvPr/>
          </p:nvGrpSpPr>
          <p:grpSpPr>
            <a:xfrm>
              <a:off x="523681" y="-14554"/>
              <a:ext cx="248392" cy="262946"/>
              <a:chOff x="0" y="-47625"/>
              <a:chExt cx="812800" cy="860425"/>
            </a:xfrm>
          </p:grpSpPr>
          <p:sp>
            <p:nvSpPr>
              <p:cNvPr id="245" name="Google Shape;24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6" name="Google Shape;246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1047361" y="-14554"/>
              <a:ext cx="248392" cy="262946"/>
              <a:chOff x="0" y="-47625"/>
              <a:chExt cx="812800" cy="860425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49" name="Google Shape;249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0" name="Google Shape;250;p18"/>
          <p:cNvGrpSpPr/>
          <p:nvPr/>
        </p:nvGrpSpPr>
        <p:grpSpPr>
          <a:xfrm>
            <a:off x="16351929" y="6353163"/>
            <a:ext cx="971815" cy="197209"/>
            <a:chOff x="0" y="-14554"/>
            <a:chExt cx="1295753" cy="262946"/>
          </a:xfrm>
        </p:grpSpPr>
        <p:grpSp>
          <p:nvGrpSpPr>
            <p:cNvPr id="251" name="Google Shape;251;p18"/>
            <p:cNvGrpSpPr/>
            <p:nvPr/>
          </p:nvGrpSpPr>
          <p:grpSpPr>
            <a:xfrm>
              <a:off x="0" y="-14554"/>
              <a:ext cx="248392" cy="262946"/>
              <a:chOff x="0" y="-47625"/>
              <a:chExt cx="812800" cy="860425"/>
            </a:xfrm>
          </p:grpSpPr>
          <p:sp>
            <p:nvSpPr>
              <p:cNvPr id="252" name="Google Shape;25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3" name="Google Shape;253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523681" y="-14554"/>
              <a:ext cx="248392" cy="262946"/>
              <a:chOff x="0" y="-47625"/>
              <a:chExt cx="812800" cy="860425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6" name="Google Shape;256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>
              <a:off x="1047361" y="-14554"/>
              <a:ext cx="248392" cy="262946"/>
              <a:chOff x="0" y="-47625"/>
              <a:chExt cx="812800" cy="860425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59" name="Google Shape;259;p18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0" name="Google Shape;260;p18"/>
          <p:cNvSpPr txBox="1"/>
          <p:nvPr/>
        </p:nvSpPr>
        <p:spPr>
          <a:xfrm>
            <a:off x="415150" y="3182950"/>
            <a:ext cx="16722300" cy="6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Ethical scraping of content from YouTube.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Variability in audio quality and accents.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Ensuring coherence in the summary.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Handling the vastness of multimedia content</a:t>
            </a:r>
            <a:endParaRPr sz="11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3616312" y="1685836"/>
            <a:ext cx="4830770" cy="499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2538353">
            <a:off x="15221192" y="7741936"/>
            <a:ext cx="3335465" cy="344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/>
        </p:nvSpPr>
        <p:spPr>
          <a:xfrm>
            <a:off x="385650" y="2692675"/>
            <a:ext cx="125214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Integration of more sophisticated models for enhanced summarization.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Refinement of the summarization process.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Expansion to support multimedia sources beyond YouTube.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Finetune the summarization model based on our need </a:t>
            </a:r>
            <a:endParaRPr sz="37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766200" y="1568425"/>
            <a:ext cx="7611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7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Future Plan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88003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04176" y="7746750"/>
            <a:ext cx="3768278" cy="395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4955" y="-79317"/>
            <a:ext cx="2111697" cy="221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795475" y="1653991"/>
            <a:ext cx="833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0"/>
          <p:cNvGrpSpPr/>
          <p:nvPr/>
        </p:nvGrpSpPr>
        <p:grpSpPr>
          <a:xfrm>
            <a:off x="12630052" y="3954463"/>
            <a:ext cx="971815" cy="197209"/>
            <a:chOff x="0" y="-14554"/>
            <a:chExt cx="1295753" cy="262946"/>
          </a:xfrm>
        </p:grpSpPr>
        <p:grpSp>
          <p:nvGrpSpPr>
            <p:cNvPr id="280" name="Google Shape;280;p20"/>
            <p:cNvGrpSpPr/>
            <p:nvPr/>
          </p:nvGrpSpPr>
          <p:grpSpPr>
            <a:xfrm>
              <a:off x="0" y="-14554"/>
              <a:ext cx="248392" cy="262946"/>
              <a:chOff x="0" y="-47625"/>
              <a:chExt cx="812800" cy="860425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82" name="Google Shape;282;p20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20"/>
            <p:cNvGrpSpPr/>
            <p:nvPr/>
          </p:nvGrpSpPr>
          <p:grpSpPr>
            <a:xfrm>
              <a:off x="523681" y="-14554"/>
              <a:ext cx="248392" cy="262946"/>
              <a:chOff x="0" y="-47625"/>
              <a:chExt cx="812800" cy="860425"/>
            </a:xfrm>
          </p:grpSpPr>
          <p:sp>
            <p:nvSpPr>
              <p:cNvPr id="284" name="Google Shape;284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85" name="Google Shape;285;p20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20"/>
            <p:cNvGrpSpPr/>
            <p:nvPr/>
          </p:nvGrpSpPr>
          <p:grpSpPr>
            <a:xfrm>
              <a:off x="1047361" y="-14554"/>
              <a:ext cx="248392" cy="262946"/>
              <a:chOff x="0" y="-47625"/>
              <a:chExt cx="812800" cy="860425"/>
            </a:xfrm>
          </p:grpSpPr>
          <p:sp>
            <p:nvSpPr>
              <p:cNvPr id="287" name="Google Shape;287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288" name="Google Shape;288;p20"/>
              <p:cNvSpPr txBox="1"/>
              <p:nvPr/>
            </p:nvSpPr>
            <p:spPr>
              <a:xfrm>
                <a:off x="0" y="-47625"/>
                <a:ext cx="812700" cy="8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9" name="Google Shape;289;p20"/>
          <p:cNvSpPr txBox="1"/>
          <p:nvPr/>
        </p:nvSpPr>
        <p:spPr>
          <a:xfrm>
            <a:off x="457150" y="3175275"/>
            <a:ext cx="16722300" cy="6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Project as a testament to the evolving landscape of multimedia summarization.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Use of technologies and models for robust audio-to-text summarization.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Navigating challenges to make technology more accessible.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rgbClr val="1C1917"/>
                </a:solidFill>
                <a:latin typeface="Calibri"/>
                <a:ea typeface="Calibri"/>
                <a:cs typeface="Calibri"/>
                <a:sym typeface="Calibri"/>
              </a:rPr>
              <a:t>Future plans focused on advancements and broader applications in AI-driven multimedia understanding.</a:t>
            </a:r>
            <a:endParaRPr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1C19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22085" l="-25000" r="-24999" t="21663"/>
          <a:stretch/>
        </p:blipFill>
        <p:spPr>
          <a:xfrm>
            <a:off x="-4953000" y="0"/>
            <a:ext cx="279654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1"/>
          <p:cNvSpPr txBox="1"/>
          <p:nvPr/>
        </p:nvSpPr>
        <p:spPr>
          <a:xfrm>
            <a:off x="5652025" y="3568800"/>
            <a:ext cx="13205100" cy="6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Thankyou</a:t>
            </a:r>
            <a:endParaRPr b="1" sz="1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7472300" y="0"/>
            <a:ext cx="1196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