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Cousine"/>
      <p:regular r:id="rId16"/>
      <p:bold r:id="rId17"/>
      <p:italic r:id="rId18"/>
      <p:boldItalic r:id="rId19"/>
    </p:embeddedFont>
    <p:embeddedFont>
      <p:font typeface="Cabin"/>
      <p:regular r:id="rId20"/>
      <p:bold r:id="rId21"/>
      <p:italic r:id="rId22"/>
      <p:boldItalic r:id="rId23"/>
    </p:embeddedFont>
    <p:embeddedFont>
      <p:font typeface="Assistant"/>
      <p:regular r:id="rId24"/>
      <p:bold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IBM Plex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22" Type="http://schemas.openxmlformats.org/officeDocument/2006/relationships/font" Target="fonts/Cabin-italic.fntdata"/><Relationship Id="rId21" Type="http://schemas.openxmlformats.org/officeDocument/2006/relationships/font" Target="fonts/Cabin-bold.fntdata"/><Relationship Id="rId24" Type="http://schemas.openxmlformats.org/officeDocument/2006/relationships/font" Target="fonts/Assistant-regular.fntdata"/><Relationship Id="rId23" Type="http://schemas.openxmlformats.org/officeDocument/2006/relationships/font" Target="fonts/Cab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regular.fntdata"/><Relationship Id="rId25" Type="http://schemas.openxmlformats.org/officeDocument/2006/relationships/font" Target="fonts/Assistant-bold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BMPlexMono-bold.fntdata"/><Relationship Id="rId30" Type="http://schemas.openxmlformats.org/officeDocument/2006/relationships/font" Target="fonts/IBMPlexMono-regular.fntdata"/><Relationship Id="rId11" Type="http://schemas.openxmlformats.org/officeDocument/2006/relationships/slide" Target="slides/slide7.xml"/><Relationship Id="rId33" Type="http://schemas.openxmlformats.org/officeDocument/2006/relationships/font" Target="fonts/IBMPlexMono-boldItalic.fntdata"/><Relationship Id="rId10" Type="http://schemas.openxmlformats.org/officeDocument/2006/relationships/slide" Target="slides/slide6.xml"/><Relationship Id="rId32" Type="http://schemas.openxmlformats.org/officeDocument/2006/relationships/font" Target="fonts/IBMPlexMono-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Cousine-bold.fntdata"/><Relationship Id="rId16" Type="http://schemas.openxmlformats.org/officeDocument/2006/relationships/font" Target="fonts/Cousine-regular.fntdata"/><Relationship Id="rId19" Type="http://schemas.openxmlformats.org/officeDocument/2006/relationships/font" Target="fonts/Cousine-boldItalic.fntdata"/><Relationship Id="rId18" Type="http://schemas.openxmlformats.org/officeDocument/2006/relationships/font" Target="fonts/Cousin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a655b80b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a655b80b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1a8161d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1a8161d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1a8161d8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1a8161d8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1a8161d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1a8161d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574625"/>
            <a:ext cx="43542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2234400"/>
            <a:ext cx="19860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713225" y="657250"/>
            <a:ext cx="4511700" cy="9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713225" y="1732350"/>
            <a:ext cx="2772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2" type="title"/>
          </p:nvPr>
        </p:nvSpPr>
        <p:spPr>
          <a:xfrm>
            <a:off x="827326" y="13557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3" type="title"/>
          </p:nvPr>
        </p:nvSpPr>
        <p:spPr>
          <a:xfrm>
            <a:off x="827326" y="29416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4" type="title"/>
          </p:nvPr>
        </p:nvSpPr>
        <p:spPr>
          <a:xfrm>
            <a:off x="3528214" y="13557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5" type="title"/>
          </p:nvPr>
        </p:nvSpPr>
        <p:spPr>
          <a:xfrm>
            <a:off x="3528214" y="29416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6" type="title"/>
          </p:nvPr>
        </p:nvSpPr>
        <p:spPr>
          <a:xfrm>
            <a:off x="6225876" y="13557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7" type="title"/>
          </p:nvPr>
        </p:nvSpPr>
        <p:spPr>
          <a:xfrm>
            <a:off x="6225876" y="29416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827326" y="1912475"/>
            <a:ext cx="2094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3528214" y="1912475"/>
            <a:ext cx="2094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9" type="subTitle"/>
          </p:nvPr>
        </p:nvSpPr>
        <p:spPr>
          <a:xfrm>
            <a:off x="6225876" y="1912475"/>
            <a:ext cx="2094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3" type="subTitle"/>
          </p:nvPr>
        </p:nvSpPr>
        <p:spPr>
          <a:xfrm>
            <a:off x="827326" y="3498350"/>
            <a:ext cx="2094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4" type="subTitle"/>
          </p:nvPr>
        </p:nvSpPr>
        <p:spPr>
          <a:xfrm>
            <a:off x="3528214" y="3498350"/>
            <a:ext cx="2094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5" type="subTitle"/>
          </p:nvPr>
        </p:nvSpPr>
        <p:spPr>
          <a:xfrm>
            <a:off x="6225876" y="3498350"/>
            <a:ext cx="2094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720000" y="3030250"/>
            <a:ext cx="21288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2" type="subTitle"/>
          </p:nvPr>
        </p:nvSpPr>
        <p:spPr>
          <a:xfrm>
            <a:off x="3378649" y="3030252"/>
            <a:ext cx="21288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3" type="subTitle"/>
          </p:nvPr>
        </p:nvSpPr>
        <p:spPr>
          <a:xfrm>
            <a:off x="6031075" y="3030250"/>
            <a:ext cx="21288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4" type="subTitle"/>
          </p:nvPr>
        </p:nvSpPr>
        <p:spPr>
          <a:xfrm>
            <a:off x="720000" y="2632400"/>
            <a:ext cx="21288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5" type="subTitle"/>
          </p:nvPr>
        </p:nvSpPr>
        <p:spPr>
          <a:xfrm>
            <a:off x="3378649" y="2632400"/>
            <a:ext cx="21288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6" type="subTitle"/>
          </p:nvPr>
        </p:nvSpPr>
        <p:spPr>
          <a:xfrm>
            <a:off x="6031075" y="2632400"/>
            <a:ext cx="21288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609" y="691058"/>
            <a:ext cx="210275" cy="48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138118" y="1925225"/>
            <a:ext cx="30429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2" type="subTitle"/>
          </p:nvPr>
        </p:nvSpPr>
        <p:spPr>
          <a:xfrm>
            <a:off x="4964669" y="1925225"/>
            <a:ext cx="30429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3" type="subTitle"/>
          </p:nvPr>
        </p:nvSpPr>
        <p:spPr>
          <a:xfrm>
            <a:off x="1138118" y="3436825"/>
            <a:ext cx="30429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4" type="subTitle"/>
          </p:nvPr>
        </p:nvSpPr>
        <p:spPr>
          <a:xfrm>
            <a:off x="4964669" y="3436825"/>
            <a:ext cx="30429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5" type="subTitle"/>
          </p:nvPr>
        </p:nvSpPr>
        <p:spPr>
          <a:xfrm>
            <a:off x="1138118" y="1497225"/>
            <a:ext cx="3042900" cy="4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6" type="subTitle"/>
          </p:nvPr>
        </p:nvSpPr>
        <p:spPr>
          <a:xfrm>
            <a:off x="1138118" y="3008925"/>
            <a:ext cx="3042900" cy="4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7" type="subTitle"/>
          </p:nvPr>
        </p:nvSpPr>
        <p:spPr>
          <a:xfrm>
            <a:off x="4964643" y="1497225"/>
            <a:ext cx="3042900" cy="4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8" type="subTitle"/>
          </p:nvPr>
        </p:nvSpPr>
        <p:spPr>
          <a:xfrm>
            <a:off x="4964643" y="3008925"/>
            <a:ext cx="3042900" cy="4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2" name="Google Shape;102;p15"/>
          <p:cNvGrpSpPr/>
          <p:nvPr/>
        </p:nvGrpSpPr>
        <p:grpSpPr>
          <a:xfrm>
            <a:off x="232069" y="3943426"/>
            <a:ext cx="8816643" cy="922950"/>
            <a:chOff x="232069" y="3943426"/>
            <a:chExt cx="8816643" cy="922950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8026451" y="3943426"/>
              <a:ext cx="1022261" cy="922950"/>
              <a:chOff x="8026451" y="3943426"/>
              <a:chExt cx="1022261" cy="922950"/>
            </a:xfrm>
          </p:grpSpPr>
          <p:pic>
            <p:nvPicPr>
              <p:cNvPr id="104" name="Google Shape;104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712612" y="394342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26451" y="4251150"/>
                <a:ext cx="622900" cy="615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6" name="Google Shape;10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2069" y="4102996"/>
              <a:ext cx="581306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1275583" y="1640992"/>
            <a:ext cx="28713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2" type="subTitle"/>
          </p:nvPr>
        </p:nvSpPr>
        <p:spPr>
          <a:xfrm>
            <a:off x="1275583" y="2770591"/>
            <a:ext cx="28725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3" type="subTitle"/>
          </p:nvPr>
        </p:nvSpPr>
        <p:spPr>
          <a:xfrm>
            <a:off x="1275583" y="3903449"/>
            <a:ext cx="28713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4" type="subTitle"/>
          </p:nvPr>
        </p:nvSpPr>
        <p:spPr>
          <a:xfrm>
            <a:off x="4999483" y="2773852"/>
            <a:ext cx="28725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5" type="subTitle"/>
          </p:nvPr>
        </p:nvSpPr>
        <p:spPr>
          <a:xfrm>
            <a:off x="4999483" y="1640992"/>
            <a:ext cx="28725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6" type="subTitle"/>
          </p:nvPr>
        </p:nvSpPr>
        <p:spPr>
          <a:xfrm>
            <a:off x="4999483" y="3903450"/>
            <a:ext cx="28725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7" type="subTitle"/>
          </p:nvPr>
        </p:nvSpPr>
        <p:spPr>
          <a:xfrm>
            <a:off x="1275583" y="1274175"/>
            <a:ext cx="2872500" cy="4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8" type="subTitle"/>
          </p:nvPr>
        </p:nvSpPr>
        <p:spPr>
          <a:xfrm>
            <a:off x="1275583" y="2403772"/>
            <a:ext cx="2872500" cy="4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9" type="subTitle"/>
          </p:nvPr>
        </p:nvSpPr>
        <p:spPr>
          <a:xfrm>
            <a:off x="4999483" y="1274175"/>
            <a:ext cx="2872500" cy="4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3" type="subTitle"/>
          </p:nvPr>
        </p:nvSpPr>
        <p:spPr>
          <a:xfrm>
            <a:off x="1275583" y="3533384"/>
            <a:ext cx="2872500" cy="4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4" type="subTitle"/>
          </p:nvPr>
        </p:nvSpPr>
        <p:spPr>
          <a:xfrm>
            <a:off x="4999483" y="2403786"/>
            <a:ext cx="2872500" cy="4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5" type="subTitle"/>
          </p:nvPr>
        </p:nvSpPr>
        <p:spPr>
          <a:xfrm>
            <a:off x="4999483" y="3533385"/>
            <a:ext cx="2872500" cy="4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hasCustomPrompt="1" type="title"/>
          </p:nvPr>
        </p:nvSpPr>
        <p:spPr>
          <a:xfrm>
            <a:off x="4938113" y="2012083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4938125" y="2786733"/>
            <a:ext cx="34926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hasCustomPrompt="1" idx="2" type="title"/>
          </p:nvPr>
        </p:nvSpPr>
        <p:spPr>
          <a:xfrm>
            <a:off x="4938125" y="574623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4938125" y="1349561"/>
            <a:ext cx="34926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hasCustomPrompt="1" idx="4" type="title"/>
          </p:nvPr>
        </p:nvSpPr>
        <p:spPr>
          <a:xfrm>
            <a:off x="4938113" y="3449533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5" type="subTitle"/>
          </p:nvPr>
        </p:nvSpPr>
        <p:spPr>
          <a:xfrm>
            <a:off x="4938125" y="4224183"/>
            <a:ext cx="34926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720000" y="1215750"/>
            <a:ext cx="58659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0000" y="1351700"/>
            <a:ext cx="57237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8" name="Google Shape;138;p19"/>
          <p:cNvGrpSpPr/>
          <p:nvPr/>
        </p:nvGrpSpPr>
        <p:grpSpPr>
          <a:xfrm>
            <a:off x="8310387" y="1269226"/>
            <a:ext cx="472184" cy="3514293"/>
            <a:chOff x="8310387" y="1269226"/>
            <a:chExt cx="472184" cy="3514293"/>
          </a:xfrm>
        </p:grpSpPr>
        <p:pic>
          <p:nvPicPr>
            <p:cNvPr id="139" name="Google Shape;13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0387" y="1269226"/>
              <a:ext cx="336100" cy="307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72296" y="4298833"/>
              <a:ext cx="210275" cy="4846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4" name="Google Shape;144;p20"/>
          <p:cNvGrpSpPr/>
          <p:nvPr/>
        </p:nvGrpSpPr>
        <p:grpSpPr>
          <a:xfrm>
            <a:off x="8376519" y="208121"/>
            <a:ext cx="661206" cy="4838361"/>
            <a:chOff x="8376519" y="208121"/>
            <a:chExt cx="661206" cy="4838361"/>
          </a:xfrm>
        </p:grpSpPr>
        <p:grpSp>
          <p:nvGrpSpPr>
            <p:cNvPr id="145" name="Google Shape;145;p20"/>
            <p:cNvGrpSpPr/>
            <p:nvPr/>
          </p:nvGrpSpPr>
          <p:grpSpPr>
            <a:xfrm>
              <a:off x="8491346" y="4162214"/>
              <a:ext cx="546379" cy="884268"/>
              <a:chOff x="8337109" y="153776"/>
              <a:chExt cx="546379" cy="884268"/>
            </a:xfrm>
          </p:grpSpPr>
          <p:pic>
            <p:nvPicPr>
              <p:cNvPr id="146" name="Google Shape;146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547387" y="15377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337109" y="553358"/>
                <a:ext cx="210275" cy="484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8" name="Google Shape;148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6519" y="208121"/>
              <a:ext cx="581306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462925" y="2390938"/>
            <a:ext cx="3967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462925" y="1602363"/>
            <a:ext cx="1235700" cy="788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type="title"/>
          </p:nvPr>
        </p:nvSpPr>
        <p:spPr>
          <a:xfrm>
            <a:off x="747700" y="919399"/>
            <a:ext cx="4448100" cy="9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747700" y="1763649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/>
        </p:nvSpPr>
        <p:spPr>
          <a:xfrm>
            <a:off x="747700" y="3611950"/>
            <a:ext cx="3824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lang="en" sz="1000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en" sz="1000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000" u="sng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2"/>
          <p:cNvGrpSpPr/>
          <p:nvPr/>
        </p:nvGrpSpPr>
        <p:grpSpPr>
          <a:xfrm>
            <a:off x="666075" y="696912"/>
            <a:ext cx="1705678" cy="4014352"/>
            <a:chOff x="513675" y="696912"/>
            <a:chExt cx="1705678" cy="4014352"/>
          </a:xfrm>
        </p:grpSpPr>
        <p:pic>
          <p:nvPicPr>
            <p:cNvPr id="157" name="Google Shape;15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222" y="3743852"/>
              <a:ext cx="283032" cy="259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675" y="696912"/>
              <a:ext cx="662463" cy="6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89378" y="4275589"/>
              <a:ext cx="429975" cy="435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3"/>
          <p:cNvGrpSpPr/>
          <p:nvPr/>
        </p:nvGrpSpPr>
        <p:grpSpPr>
          <a:xfrm>
            <a:off x="7286096" y="305955"/>
            <a:ext cx="1496475" cy="4477564"/>
            <a:chOff x="7286096" y="305955"/>
            <a:chExt cx="1496475" cy="4477564"/>
          </a:xfrm>
        </p:grpSpPr>
        <p:grpSp>
          <p:nvGrpSpPr>
            <p:cNvPr id="163" name="Google Shape;163;p23"/>
            <p:cNvGrpSpPr/>
            <p:nvPr/>
          </p:nvGrpSpPr>
          <p:grpSpPr>
            <a:xfrm>
              <a:off x="7286096" y="305955"/>
              <a:ext cx="1360391" cy="1271000"/>
              <a:chOff x="7915671" y="3991205"/>
              <a:chExt cx="1360391" cy="1271000"/>
            </a:xfrm>
          </p:grpSpPr>
          <p:pic>
            <p:nvPicPr>
              <p:cNvPr id="164" name="Google Shape;164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939962" y="495447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915671" y="3991205"/>
                <a:ext cx="886082" cy="8751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6" name="Google Shape;166;p23"/>
            <p:cNvGrpSpPr/>
            <p:nvPr/>
          </p:nvGrpSpPr>
          <p:grpSpPr>
            <a:xfrm>
              <a:off x="7997212" y="4083901"/>
              <a:ext cx="785359" cy="699618"/>
              <a:chOff x="8094637" y="636176"/>
              <a:chExt cx="785359" cy="699618"/>
            </a:xfrm>
          </p:grpSpPr>
          <p:pic>
            <p:nvPicPr>
              <p:cNvPr id="167" name="Google Shape;167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94637" y="63617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669721" y="851108"/>
                <a:ext cx="210275" cy="484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5226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306900" y="2990624"/>
            <a:ext cx="28692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724125" y="2990624"/>
            <a:ext cx="28692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24124" y="2621475"/>
            <a:ext cx="28692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306899" y="2621475"/>
            <a:ext cx="28692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7" name="Google Shape;27;p5"/>
          <p:cNvGrpSpPr/>
          <p:nvPr/>
        </p:nvGrpSpPr>
        <p:grpSpPr>
          <a:xfrm>
            <a:off x="8310387" y="1269226"/>
            <a:ext cx="472184" cy="3514293"/>
            <a:chOff x="8310387" y="1269226"/>
            <a:chExt cx="472184" cy="3514293"/>
          </a:xfrm>
        </p:grpSpPr>
        <p:pic>
          <p:nvPicPr>
            <p:cNvPr id="28" name="Google Shape;2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0387" y="1269226"/>
              <a:ext cx="336100" cy="307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72296" y="4298833"/>
              <a:ext cx="210275" cy="4846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6"/>
          <p:cNvGrpSpPr/>
          <p:nvPr/>
        </p:nvGrpSpPr>
        <p:grpSpPr>
          <a:xfrm>
            <a:off x="8563962" y="1281239"/>
            <a:ext cx="336100" cy="2946850"/>
            <a:chOff x="8563962" y="1281239"/>
            <a:chExt cx="336100" cy="2946850"/>
          </a:xfrm>
        </p:grpSpPr>
        <p:pic>
          <p:nvPicPr>
            <p:cNvPr id="34" name="Google Shape;34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04544" y="3961512"/>
              <a:ext cx="261247" cy="266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3962" y="1281239"/>
              <a:ext cx="336100" cy="30772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title"/>
          </p:nvPr>
        </p:nvSpPr>
        <p:spPr>
          <a:xfrm>
            <a:off x="735775" y="856525"/>
            <a:ext cx="33237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735775" y="2106850"/>
            <a:ext cx="3836100" cy="21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4927175" y="911250"/>
            <a:ext cx="3323700" cy="3321000"/>
          </a:xfrm>
          <a:prstGeom prst="ellipse">
            <a:avLst/>
          </a:prstGeom>
          <a:noFill/>
          <a:ln>
            <a:noFill/>
          </a:ln>
        </p:spPr>
      </p:sp>
      <p:pic>
        <p:nvPicPr>
          <p:cNvPr id="41" name="Google Shape;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721" y="851108"/>
            <a:ext cx="210275" cy="48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1307113"/>
            <a:ext cx="543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5" name="Google Shape;45;p8"/>
          <p:cNvGrpSpPr/>
          <p:nvPr/>
        </p:nvGrpSpPr>
        <p:grpSpPr>
          <a:xfrm>
            <a:off x="7915671" y="636176"/>
            <a:ext cx="964325" cy="4230200"/>
            <a:chOff x="7915671" y="636176"/>
            <a:chExt cx="964325" cy="4230200"/>
          </a:xfrm>
        </p:grpSpPr>
        <p:pic>
          <p:nvPicPr>
            <p:cNvPr id="46" name="Google Shape;46;p8"/>
            <p:cNvPicPr preferRelativeResize="0"/>
            <p:nvPr/>
          </p:nvPicPr>
          <p:blipFill rotWithShape="1">
            <a:blip r:embed="rId3">
              <a:alphaModFix/>
            </a:blip>
            <a:srcRect b="0" l="129" r="129" t="0"/>
            <a:stretch/>
          </p:blipFill>
          <p:spPr>
            <a:xfrm>
              <a:off x="7915671" y="3991205"/>
              <a:ext cx="886082" cy="8751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" name="Google Shape;47;p8"/>
            <p:cNvGrpSpPr/>
            <p:nvPr/>
          </p:nvGrpSpPr>
          <p:grpSpPr>
            <a:xfrm>
              <a:off x="8094637" y="636176"/>
              <a:ext cx="785359" cy="699618"/>
              <a:chOff x="8094637" y="636176"/>
              <a:chExt cx="785359" cy="699618"/>
            </a:xfrm>
          </p:grpSpPr>
          <p:pic>
            <p:nvPicPr>
              <p:cNvPr id="48" name="Google Shape;48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94637" y="63617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Google Shape;49;p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669721" y="851108"/>
                <a:ext cx="210275" cy="484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type="title"/>
          </p:nvPr>
        </p:nvSpPr>
        <p:spPr>
          <a:xfrm>
            <a:off x="3557825" y="1324775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557825" y="32891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4" name="Google Shape;54;p9"/>
          <p:cNvGrpSpPr/>
          <p:nvPr/>
        </p:nvGrpSpPr>
        <p:grpSpPr>
          <a:xfrm>
            <a:off x="666075" y="696912"/>
            <a:ext cx="1478428" cy="3306084"/>
            <a:chOff x="513675" y="696912"/>
            <a:chExt cx="1478428" cy="3306084"/>
          </a:xfrm>
        </p:grpSpPr>
        <p:pic>
          <p:nvPicPr>
            <p:cNvPr id="55" name="Google Shape;55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222" y="3743852"/>
              <a:ext cx="283032" cy="259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675" y="696912"/>
              <a:ext cx="662463" cy="6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62128" y="1324764"/>
              <a:ext cx="429975" cy="435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>
            <p:ph idx="2" type="pic"/>
          </p:nvPr>
        </p:nvSpPr>
        <p:spPr>
          <a:xfrm>
            <a:off x="-24825" y="-6150"/>
            <a:ext cx="9210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●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○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■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●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○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■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●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○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■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1314225" y="293925"/>
            <a:ext cx="621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  <a:r>
              <a:rPr b="1" lang="en">
                <a:solidFill>
                  <a:schemeClr val="accent5"/>
                </a:solidFill>
              </a:rPr>
              <a:t> </a:t>
            </a:r>
            <a:r>
              <a:rPr b="1" lang="en" u="sng">
                <a:solidFill>
                  <a:schemeClr val="accent5"/>
                </a:solidFill>
              </a:rPr>
              <a:t>CSE431</a:t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 u="sng">
              <a:solidFill>
                <a:schemeClr val="accent5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                                </a:t>
            </a:r>
            <a:r>
              <a:rPr b="1" lang="en" sz="2000" u="sng">
                <a:solidFill>
                  <a:schemeClr val="accent5"/>
                </a:solidFill>
              </a:rPr>
              <a:t>Group-25</a:t>
            </a:r>
            <a:endParaRPr b="1" sz="2000" u="sng">
              <a:solidFill>
                <a:schemeClr val="accent5"/>
              </a:solidFill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129" r="129" t="0"/>
          <a:stretch/>
        </p:blipFill>
        <p:spPr>
          <a:xfrm>
            <a:off x="7915671" y="3991205"/>
            <a:ext cx="886082" cy="8751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4"/>
          <p:cNvGrpSpPr/>
          <p:nvPr/>
        </p:nvGrpSpPr>
        <p:grpSpPr>
          <a:xfrm>
            <a:off x="243600" y="250183"/>
            <a:ext cx="923034" cy="1025296"/>
            <a:chOff x="337662" y="-249342"/>
            <a:chExt cx="923034" cy="1025296"/>
          </a:xfrm>
        </p:grpSpPr>
        <p:pic>
          <p:nvPicPr>
            <p:cNvPr id="176" name="Google Shape;176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7662" y="468226"/>
              <a:ext cx="336100" cy="307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0421" y="-249342"/>
              <a:ext cx="210275" cy="4846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24"/>
          <p:cNvSpPr txBox="1"/>
          <p:nvPr/>
        </p:nvSpPr>
        <p:spPr>
          <a:xfrm>
            <a:off x="8600275" y="157475"/>
            <a:ext cx="37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1723725" y="2375400"/>
            <a:ext cx="52485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Ar-Rafi Islam (20301164)</a:t>
            </a:r>
            <a:endParaRPr sz="19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RA: Md. Sabbir Hossain</a:t>
            </a:r>
            <a:endParaRPr sz="19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ST: Mehnaz Ara Fazal</a:t>
            </a:r>
            <a:endParaRPr sz="19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5"/>
          <p:cNvGrpSpPr/>
          <p:nvPr/>
        </p:nvGrpSpPr>
        <p:grpSpPr>
          <a:xfrm>
            <a:off x="8000575" y="691058"/>
            <a:ext cx="860309" cy="752371"/>
            <a:chOff x="8094637" y="191533"/>
            <a:chExt cx="860309" cy="752371"/>
          </a:xfrm>
        </p:grpSpPr>
        <p:pic>
          <p:nvPicPr>
            <p:cNvPr id="185" name="Google Shape;18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4637" y="636176"/>
              <a:ext cx="336100" cy="307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44671" y="191533"/>
              <a:ext cx="210275" cy="4846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5"/>
          <p:cNvSpPr txBox="1"/>
          <p:nvPr/>
        </p:nvSpPr>
        <p:spPr>
          <a:xfrm>
            <a:off x="170050" y="157475"/>
            <a:ext cx="50385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Paper Title:</a:t>
            </a:r>
            <a:endParaRPr b="1" sz="2000" u="sng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Paper Title: Improving Zero-shot Visual Question Answering via Large Language Models with Reasoning Question Prompts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200" y="2591325"/>
            <a:ext cx="3405676" cy="2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8600275" y="157475"/>
            <a:ext cx="37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2" type="title"/>
          </p:nvPr>
        </p:nvSpPr>
        <p:spPr>
          <a:xfrm>
            <a:off x="370126" y="441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1010451" y="252800"/>
            <a:ext cx="2094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Summary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6" name="Google Shape;196;p26"/>
          <p:cNvSpPr txBox="1"/>
          <p:nvPr>
            <p:ph idx="2" type="title"/>
          </p:nvPr>
        </p:nvSpPr>
        <p:spPr>
          <a:xfrm>
            <a:off x="412109" y="652119"/>
            <a:ext cx="8439600" cy="48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1.1 </a:t>
            </a:r>
            <a:r>
              <a:rPr b="1" i="1" lang="en" sz="1600"/>
              <a:t>Motivation/purpose/aims/hypothesis: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Addressing challenges in zero-shot VQA tasks with LLMs.</a:t>
            </a:r>
            <a:endParaRPr i="1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Improving performance where images are converted into captions.</a:t>
            </a:r>
            <a:endParaRPr i="1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Introduction to reasoning question prompts to bridge the semantic gap.</a:t>
            </a:r>
            <a:endParaRPr i="1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Hypothesis: Reasoning question prompts enhance LLMs' understanding.</a:t>
            </a:r>
            <a:endParaRPr i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1.2</a:t>
            </a:r>
            <a:r>
              <a:rPr b="1" lang="en" sz="1600"/>
              <a:t> Contribution:</a:t>
            </a:r>
            <a:endParaRPr b="1" sz="16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Introduction of reasoning question prompts for zero-shot VQA.</a:t>
            </a:r>
            <a:endParaRPr i="1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Explication of intermediate reasoning steps in questions.</a:t>
            </a:r>
            <a:endParaRPr i="1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Performance improvement across various LLM backbones.</a:t>
            </a:r>
            <a:endParaRPr i="1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New state-of-the-art on multiple zero-shot VQA datasets.</a:t>
            </a:r>
            <a:endParaRPr i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</p:txBody>
      </p:sp>
      <p:sp>
        <p:nvSpPr>
          <p:cNvPr id="197" name="Google Shape;197;p26"/>
          <p:cNvSpPr txBox="1"/>
          <p:nvPr/>
        </p:nvSpPr>
        <p:spPr>
          <a:xfrm>
            <a:off x="8600275" y="157475"/>
            <a:ext cx="37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7"/>
          <p:cNvGrpSpPr/>
          <p:nvPr/>
        </p:nvGrpSpPr>
        <p:grpSpPr>
          <a:xfrm>
            <a:off x="8026451" y="726021"/>
            <a:ext cx="1022261" cy="4140355"/>
            <a:chOff x="8026451" y="726021"/>
            <a:chExt cx="1022261" cy="4140355"/>
          </a:xfrm>
        </p:grpSpPr>
        <p:grpSp>
          <p:nvGrpSpPr>
            <p:cNvPr id="203" name="Google Shape;203;p27"/>
            <p:cNvGrpSpPr/>
            <p:nvPr/>
          </p:nvGrpSpPr>
          <p:grpSpPr>
            <a:xfrm>
              <a:off x="8026451" y="3943426"/>
              <a:ext cx="1022261" cy="922950"/>
              <a:chOff x="8026451" y="3943426"/>
              <a:chExt cx="1022261" cy="922950"/>
            </a:xfrm>
          </p:grpSpPr>
          <p:pic>
            <p:nvPicPr>
              <p:cNvPr id="204" name="Google Shape;204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712612" y="394342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26451" y="4251150"/>
                <a:ext cx="622900" cy="615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6" name="Google Shape;206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20444" y="726021"/>
              <a:ext cx="581306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7"/>
          <p:cNvSpPr txBox="1"/>
          <p:nvPr>
            <p:ph idx="2" type="title"/>
          </p:nvPr>
        </p:nvSpPr>
        <p:spPr>
          <a:xfrm>
            <a:off x="427394" y="726025"/>
            <a:ext cx="8439600" cy="48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1.3 </a:t>
            </a:r>
            <a:r>
              <a:rPr b="1" i="1" lang="en" sz="1600"/>
              <a:t>Methodology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300"/>
              <a:t>Converting images to captions for LLM-based question answering.</a:t>
            </a:r>
            <a:endParaRPr i="1" sz="13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300"/>
              <a:t>Unsupervised generation of reasoning question prompts.</a:t>
            </a:r>
            <a:endParaRPr i="1" sz="13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300"/>
              <a:t>Criteria: self-containment, absence of supervision signals.</a:t>
            </a:r>
            <a:endParaRPr i="1" sz="13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300"/>
              <a:t>Two-stage prompting: answer generation and answer choosing.</a:t>
            </a:r>
            <a:endParaRPr i="1" sz="13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1.2</a:t>
            </a:r>
            <a:r>
              <a:rPr b="1" lang="en" sz="1600"/>
              <a:t> Conclusion</a:t>
            </a:r>
            <a:endParaRPr b="1" sz="16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300"/>
              <a:t>Successful addressing of challenges in zero-shot VQA.</a:t>
            </a:r>
            <a:endParaRPr i="1" sz="13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300"/>
              <a:t>Reasoning question prompts enhance interpretability.</a:t>
            </a:r>
            <a:endParaRPr i="1" sz="13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300"/>
              <a:t>Experimental efficacy and new state-of-the-art results.</a:t>
            </a:r>
            <a:endParaRPr i="1"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</p:txBody>
      </p:sp>
      <p:sp>
        <p:nvSpPr>
          <p:cNvPr id="208" name="Google Shape;208;p27"/>
          <p:cNvSpPr txBox="1"/>
          <p:nvPr/>
        </p:nvSpPr>
        <p:spPr>
          <a:xfrm>
            <a:off x="8600275" y="157475"/>
            <a:ext cx="37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8"/>
          <p:cNvGrpSpPr/>
          <p:nvPr/>
        </p:nvGrpSpPr>
        <p:grpSpPr>
          <a:xfrm>
            <a:off x="8026451" y="726021"/>
            <a:ext cx="1022261" cy="4140355"/>
            <a:chOff x="8026451" y="726021"/>
            <a:chExt cx="1022261" cy="4140355"/>
          </a:xfrm>
        </p:grpSpPr>
        <p:grpSp>
          <p:nvGrpSpPr>
            <p:cNvPr id="214" name="Google Shape;214;p28"/>
            <p:cNvGrpSpPr/>
            <p:nvPr/>
          </p:nvGrpSpPr>
          <p:grpSpPr>
            <a:xfrm>
              <a:off x="8026451" y="3943426"/>
              <a:ext cx="1022261" cy="922950"/>
              <a:chOff x="8026451" y="3943426"/>
              <a:chExt cx="1022261" cy="922950"/>
            </a:xfrm>
          </p:grpSpPr>
          <p:pic>
            <p:nvPicPr>
              <p:cNvPr id="215" name="Google Shape;215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712612" y="394342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26451" y="4251150"/>
                <a:ext cx="622900" cy="615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7" name="Google Shape;21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20444" y="726021"/>
              <a:ext cx="581306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28"/>
          <p:cNvSpPr txBox="1"/>
          <p:nvPr>
            <p:ph idx="4" type="title"/>
          </p:nvPr>
        </p:nvSpPr>
        <p:spPr>
          <a:xfrm>
            <a:off x="557689" y="353125"/>
            <a:ext cx="6991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r>
              <a:rPr lang="en" sz="2000"/>
              <a:t>Limitations</a:t>
            </a:r>
            <a:endParaRPr sz="2000"/>
          </a:p>
        </p:txBody>
      </p:sp>
      <p:sp>
        <p:nvSpPr>
          <p:cNvPr id="219" name="Google Shape;219;p28"/>
          <p:cNvSpPr txBox="1"/>
          <p:nvPr>
            <p:ph idx="2" type="title"/>
          </p:nvPr>
        </p:nvSpPr>
        <p:spPr>
          <a:xfrm>
            <a:off x="588100" y="422763"/>
            <a:ext cx="8439600" cy="48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</a:t>
            </a:r>
            <a:r>
              <a:rPr b="1" lang="en" sz="1600"/>
              <a:t>.1 </a:t>
            </a:r>
            <a:r>
              <a:rPr b="1" lang="en" sz="1600"/>
              <a:t>First Limitation/Critique:</a:t>
            </a:r>
            <a:endParaRPr b="1" sz="16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Mono"/>
              <a:buChar char="●"/>
            </a:pPr>
            <a:r>
              <a:rPr lang="en" sz="1300"/>
              <a:t>Dependency on pre-trained LLMs for performance.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Mono"/>
              <a:buChar char="●"/>
            </a:pPr>
            <a:r>
              <a:rPr lang="en" sz="1300"/>
              <a:t>Challenges when pre-trained models lack knowledge or exhibit biases.</a:t>
            </a:r>
            <a:endParaRPr i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r>
              <a:rPr lang="en" sz="1600"/>
              <a:t>.2</a:t>
            </a:r>
            <a:r>
              <a:rPr b="1" lang="en" sz="1600"/>
              <a:t> </a:t>
            </a:r>
            <a:r>
              <a:rPr b="1" lang="en" sz="1600"/>
              <a:t>Second Limitation/Critique:</a:t>
            </a:r>
            <a:endParaRPr b="1" sz="16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Mono"/>
              <a:buChar char="●"/>
            </a:pPr>
            <a:r>
              <a:rPr lang="en" sz="1300"/>
              <a:t>Reliance on syntactic exemplars during zero-shot evaluation.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Mono"/>
              <a:buChar char="●"/>
            </a:pPr>
            <a:r>
              <a:rPr lang="en" sz="1300"/>
              <a:t>Concerns about general applicability in entirely data-scarce environments.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</p:txBody>
      </p:sp>
      <p:sp>
        <p:nvSpPr>
          <p:cNvPr id="220" name="Google Shape;220;p28"/>
          <p:cNvSpPr txBox="1"/>
          <p:nvPr/>
        </p:nvSpPr>
        <p:spPr>
          <a:xfrm>
            <a:off x="8600275" y="157475"/>
            <a:ext cx="37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6" type="title"/>
          </p:nvPr>
        </p:nvSpPr>
        <p:spPr>
          <a:xfrm>
            <a:off x="473546" y="453050"/>
            <a:ext cx="633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03 </a:t>
            </a:r>
            <a:r>
              <a:rPr lang="en" sz="2000"/>
              <a:t>Synthesis</a:t>
            </a:r>
            <a:endParaRPr sz="2000"/>
          </a:p>
        </p:txBody>
      </p:sp>
      <p:grpSp>
        <p:nvGrpSpPr>
          <p:cNvPr id="226" name="Google Shape;226;p29"/>
          <p:cNvGrpSpPr/>
          <p:nvPr/>
        </p:nvGrpSpPr>
        <p:grpSpPr>
          <a:xfrm>
            <a:off x="8026451" y="726021"/>
            <a:ext cx="1022261" cy="4140355"/>
            <a:chOff x="8026451" y="726021"/>
            <a:chExt cx="1022261" cy="4140355"/>
          </a:xfrm>
        </p:grpSpPr>
        <p:grpSp>
          <p:nvGrpSpPr>
            <p:cNvPr id="227" name="Google Shape;227;p29"/>
            <p:cNvGrpSpPr/>
            <p:nvPr/>
          </p:nvGrpSpPr>
          <p:grpSpPr>
            <a:xfrm>
              <a:off x="8026451" y="3943426"/>
              <a:ext cx="1022261" cy="922950"/>
              <a:chOff x="8026451" y="3943426"/>
              <a:chExt cx="1022261" cy="922950"/>
            </a:xfrm>
          </p:grpSpPr>
          <p:pic>
            <p:nvPicPr>
              <p:cNvPr id="228" name="Google Shape;228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712612" y="394342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26451" y="4251150"/>
                <a:ext cx="622900" cy="615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0" name="Google Shape;230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20444" y="726021"/>
              <a:ext cx="581306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29"/>
          <p:cNvSpPr txBox="1"/>
          <p:nvPr/>
        </p:nvSpPr>
        <p:spPr>
          <a:xfrm>
            <a:off x="492350" y="1410800"/>
            <a:ext cx="71532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Mono"/>
              <a:buChar char="●"/>
            </a:pPr>
            <a:r>
              <a:rPr i="1" lang="en" sz="13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Extending reasoning question prompts to other multimodal tasks.</a:t>
            </a:r>
            <a:endParaRPr i="1" sz="13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Mono"/>
              <a:buChar char="●"/>
            </a:pPr>
            <a:r>
              <a:rPr i="1" lang="en" sz="13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Exploring fine-tuning strategies for specific zero-shot VQA datasets.</a:t>
            </a:r>
            <a:endParaRPr i="1" sz="13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Mono"/>
              <a:buChar char="●"/>
            </a:pPr>
            <a:r>
              <a:rPr i="1" lang="en" sz="13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Refining reasoning question prompts methodology.</a:t>
            </a:r>
            <a:endParaRPr i="1" sz="13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Mono"/>
              <a:buChar char="●"/>
            </a:pPr>
            <a:r>
              <a:rPr i="1" lang="en" sz="13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Developing more interpretable reasoning models.</a:t>
            </a:r>
            <a:endParaRPr i="1" sz="13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8600275" y="157475"/>
            <a:ext cx="37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idx="2" type="title"/>
          </p:nvPr>
        </p:nvSpPr>
        <p:spPr>
          <a:xfrm>
            <a:off x="2048625" y="1046044"/>
            <a:ext cx="4535100" cy="19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r>
              <a:rPr lang="en"/>
              <a:t> you</a:t>
            </a:r>
            <a:endParaRPr/>
          </a:p>
        </p:txBody>
      </p:sp>
      <p:grpSp>
        <p:nvGrpSpPr>
          <p:cNvPr id="238" name="Google Shape;238;p30"/>
          <p:cNvGrpSpPr/>
          <p:nvPr/>
        </p:nvGrpSpPr>
        <p:grpSpPr>
          <a:xfrm>
            <a:off x="440600" y="2031749"/>
            <a:ext cx="3689875" cy="2319573"/>
            <a:chOff x="440600" y="2031749"/>
            <a:chExt cx="3689875" cy="2319573"/>
          </a:xfrm>
        </p:grpSpPr>
        <p:pic>
          <p:nvPicPr>
            <p:cNvPr id="239" name="Google Shape;23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3222" y="3633722"/>
              <a:ext cx="641075" cy="71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600" y="2031749"/>
              <a:ext cx="395857" cy="359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6174" y="3537539"/>
              <a:ext cx="214300" cy="4939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30"/>
          <p:cNvSpPr txBox="1"/>
          <p:nvPr/>
        </p:nvSpPr>
        <p:spPr>
          <a:xfrm>
            <a:off x="8600275" y="157475"/>
            <a:ext cx="37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World Pitch Deck by Slidesgo">
  <a:themeElements>
    <a:clrScheme name="Simple Light">
      <a:dk1>
        <a:srgbClr val="0F1754"/>
      </a:dk1>
      <a:lt1>
        <a:srgbClr val="FFFFFF"/>
      </a:lt1>
      <a:dk2>
        <a:srgbClr val="72108E"/>
      </a:dk2>
      <a:lt2>
        <a:srgbClr val="5326AA"/>
      </a:lt2>
      <a:accent1>
        <a:srgbClr val="CDF239"/>
      </a:accent1>
      <a:accent2>
        <a:srgbClr val="DA369F"/>
      </a:accent2>
      <a:accent3>
        <a:srgbClr val="981161"/>
      </a:accent3>
      <a:accent4>
        <a:srgbClr val="51B7E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