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7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  <p:embeddedFont>
      <p:font typeface="Montserrat"/>
      <p:regular r:id="rId17"/>
      <p:bold r:id="rId18"/>
      <p:italic r:id="rId19"/>
      <p:boldItalic r:id="rId20"/>
    </p:embeddedFont>
    <p:embeddedFont>
      <p:font typeface="PT Serif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Italic.fntdata"/><Relationship Id="rId11" Type="http://schemas.openxmlformats.org/officeDocument/2006/relationships/slide" Target="slides/slide7.xml"/><Relationship Id="rId22" Type="http://schemas.openxmlformats.org/officeDocument/2006/relationships/font" Target="fonts/PTSerif-bold.fntdata"/><Relationship Id="rId10" Type="http://schemas.openxmlformats.org/officeDocument/2006/relationships/slide" Target="slides/slide6.xml"/><Relationship Id="rId21" Type="http://schemas.openxmlformats.org/officeDocument/2006/relationships/font" Target="fonts/PTSerif-regular.fntdata"/><Relationship Id="rId13" Type="http://schemas.openxmlformats.org/officeDocument/2006/relationships/font" Target="fonts/Roboto-regular.fntdata"/><Relationship Id="rId24" Type="http://schemas.openxmlformats.org/officeDocument/2006/relationships/font" Target="fonts/PTSerif-boldItalic.fntdata"/><Relationship Id="rId12" Type="http://schemas.openxmlformats.org/officeDocument/2006/relationships/slide" Target="slides/slide8.xml"/><Relationship Id="rId23" Type="http://schemas.openxmlformats.org/officeDocument/2006/relationships/font" Target="fonts/PTSerif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7" Type="http://schemas.openxmlformats.org/officeDocument/2006/relationships/font" Target="fonts/Montserrat-regular.fntdata"/><Relationship Id="rId16" Type="http://schemas.openxmlformats.org/officeDocument/2006/relationships/font" Target="fonts/Roboto-boldItalic.fntdata"/><Relationship Id="rId5" Type="http://schemas.openxmlformats.org/officeDocument/2006/relationships/slide" Target="slides/slide1.xml"/><Relationship Id="rId19" Type="http://schemas.openxmlformats.org/officeDocument/2006/relationships/font" Target="fonts/Montserrat-italic.fntdata"/><Relationship Id="rId6" Type="http://schemas.openxmlformats.org/officeDocument/2006/relationships/slide" Target="slides/slide2.xml"/><Relationship Id="rId18" Type="http://schemas.openxmlformats.org/officeDocument/2006/relationships/font" Target="fonts/Montserrat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2a55824f058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2a55824f05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a55824f058_0_1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a55824f058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a556497393_1_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a556497393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a55824f058_0_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a55824f05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a55824f058_0_1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a55824f058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a556497393_2_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a556497393_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a556497393_0_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a556497393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solidFill>
          <a:srgbClr val="000000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634275" y="1839413"/>
            <a:ext cx="78888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cxnSp>
        <p:nvCxnSpPr>
          <p:cNvPr id="11" name="Google Shape;11;p2"/>
          <p:cNvCxnSpPr/>
          <p:nvPr/>
        </p:nvCxnSpPr>
        <p:spPr>
          <a:xfrm rot="10800000">
            <a:off x="2588100" y="3488719"/>
            <a:ext cx="39678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oval"/>
            <a:tailEnd len="med" w="med" type="oval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ctrTitle"/>
          </p:nvPr>
        </p:nvSpPr>
        <p:spPr>
          <a:xfrm>
            <a:off x="2600500" y="2040544"/>
            <a:ext cx="58578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" name="Google Shape;14;p3"/>
          <p:cNvSpPr txBox="1"/>
          <p:nvPr>
            <p:ph idx="1" type="subTitle"/>
          </p:nvPr>
        </p:nvSpPr>
        <p:spPr>
          <a:xfrm>
            <a:off x="2600400" y="3182963"/>
            <a:ext cx="58578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i="1" sz="2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i="1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i="1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i="1" sz="24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i="1" sz="24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i="1" sz="24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i="1" sz="24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i="1" sz="24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i="1" sz="2400">
                <a:solidFill>
                  <a:schemeClr val="accent1"/>
                </a:solidFill>
              </a:defRPr>
            </a:lvl9pPr>
          </a:lstStyle>
          <a:p/>
        </p:txBody>
      </p:sp>
      <p:cxnSp>
        <p:nvCxnSpPr>
          <p:cNvPr id="15" name="Google Shape;15;p3"/>
          <p:cNvCxnSpPr/>
          <p:nvPr/>
        </p:nvCxnSpPr>
        <p:spPr>
          <a:xfrm rot="10800000">
            <a:off x="-15990" y="2933511"/>
            <a:ext cx="2476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oval"/>
            <a:tailEnd len="med" w="med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>
            <a:off x="4229046" y="1045786"/>
            <a:ext cx="685800" cy="653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1555350" y="1818900"/>
            <a:ext cx="60333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000"/>
              <a:buChar char="○"/>
              <a:defRPr i="1" sz="3000">
                <a:solidFill>
                  <a:schemeClr val="accent1"/>
                </a:solidFill>
              </a:defRPr>
            </a:lvl1pPr>
            <a:lvl2pPr indent="-4191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Char char="□"/>
              <a:defRPr i="1" sz="3000">
                <a:solidFill>
                  <a:schemeClr val="accent1"/>
                </a:solidFill>
              </a:defRPr>
            </a:lvl2pPr>
            <a:lvl3pPr indent="-4191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Char char="○"/>
              <a:defRPr i="1" sz="3000">
                <a:solidFill>
                  <a:schemeClr val="accent1"/>
                </a:solidFill>
              </a:defRPr>
            </a:lvl3pPr>
            <a:lvl4pPr indent="-4191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Char char="□"/>
              <a:defRPr i="1" sz="3000">
                <a:solidFill>
                  <a:schemeClr val="accent1"/>
                </a:solidFill>
              </a:defRPr>
            </a:lvl4pPr>
            <a:lvl5pPr indent="-4191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Char char="○"/>
              <a:defRPr i="1" sz="3000">
                <a:solidFill>
                  <a:schemeClr val="accent1"/>
                </a:solidFill>
              </a:defRPr>
            </a:lvl5pPr>
            <a:lvl6pPr indent="-4191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Char char="■"/>
              <a:defRPr i="1" sz="3000">
                <a:solidFill>
                  <a:schemeClr val="accent1"/>
                </a:solidFill>
              </a:defRPr>
            </a:lvl6pPr>
            <a:lvl7pPr indent="-41910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Char char="●"/>
              <a:defRPr i="1" sz="3000">
                <a:solidFill>
                  <a:schemeClr val="accent1"/>
                </a:solidFill>
              </a:defRPr>
            </a:lvl7pPr>
            <a:lvl8pPr indent="-41910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Char char="○"/>
              <a:defRPr i="1" sz="3000">
                <a:solidFill>
                  <a:schemeClr val="accent1"/>
                </a:solidFill>
              </a:defRPr>
            </a:lvl8pPr>
            <a:lvl9pPr indent="-4191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Char char="■"/>
              <a:defRPr i="1" sz="3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9" name="Google Shape;19;p4"/>
          <p:cNvSpPr txBox="1"/>
          <p:nvPr/>
        </p:nvSpPr>
        <p:spPr>
          <a:xfrm>
            <a:off x="3801800" y="854771"/>
            <a:ext cx="15405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endParaRPr sz="9600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8F7B87"/>
                </a:solidFill>
              </a:defRPr>
            </a:lvl1pPr>
            <a:lvl2pPr lvl="1">
              <a:buNone/>
              <a:defRPr>
                <a:solidFill>
                  <a:srgbClr val="8F7B87"/>
                </a:solidFill>
              </a:defRPr>
            </a:lvl2pPr>
            <a:lvl3pPr lvl="2">
              <a:buNone/>
              <a:defRPr>
                <a:solidFill>
                  <a:srgbClr val="8F7B87"/>
                </a:solidFill>
              </a:defRPr>
            </a:lvl3pPr>
            <a:lvl4pPr lvl="3">
              <a:buNone/>
              <a:defRPr>
                <a:solidFill>
                  <a:srgbClr val="8F7B87"/>
                </a:solidFill>
              </a:defRPr>
            </a:lvl4pPr>
            <a:lvl5pPr lvl="4">
              <a:buNone/>
              <a:defRPr>
                <a:solidFill>
                  <a:srgbClr val="8F7B87"/>
                </a:solidFill>
              </a:defRPr>
            </a:lvl5pPr>
            <a:lvl6pPr lvl="5">
              <a:buNone/>
              <a:defRPr>
                <a:solidFill>
                  <a:srgbClr val="8F7B87"/>
                </a:solidFill>
              </a:defRPr>
            </a:lvl6pPr>
            <a:lvl7pPr lvl="6">
              <a:buNone/>
              <a:defRPr>
                <a:solidFill>
                  <a:srgbClr val="8F7B87"/>
                </a:solidFill>
              </a:defRPr>
            </a:lvl7pPr>
            <a:lvl8pPr lvl="7">
              <a:buNone/>
              <a:defRPr>
                <a:solidFill>
                  <a:srgbClr val="8F7B87"/>
                </a:solidFill>
              </a:defRPr>
            </a:lvl8pPr>
            <a:lvl9pPr lvl="8">
              <a:buNone/>
              <a:defRPr>
                <a:solidFill>
                  <a:srgbClr val="8F7B87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2318100" y="113175"/>
            <a:ext cx="45078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617100" y="1269863"/>
            <a:ext cx="7909800" cy="321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□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□"/>
              <a:defRPr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cxnSp>
        <p:nvCxnSpPr>
          <p:cNvPr id="24" name="Google Shape;24;p5"/>
          <p:cNvCxnSpPr/>
          <p:nvPr/>
        </p:nvCxnSpPr>
        <p:spPr>
          <a:xfrm rot="10800000">
            <a:off x="-23700" y="541800"/>
            <a:ext cx="2341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25" name="Google Shape;25;p5"/>
          <p:cNvCxnSpPr/>
          <p:nvPr/>
        </p:nvCxnSpPr>
        <p:spPr>
          <a:xfrm>
            <a:off x="6825900" y="541800"/>
            <a:ext cx="2331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idx="1" type="body"/>
          </p:nvPr>
        </p:nvSpPr>
        <p:spPr>
          <a:xfrm>
            <a:off x="626350" y="1346063"/>
            <a:ext cx="3644400" cy="320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□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□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29" name="Google Shape;29;p6"/>
          <p:cNvSpPr txBox="1"/>
          <p:nvPr>
            <p:ph idx="2" type="body"/>
          </p:nvPr>
        </p:nvSpPr>
        <p:spPr>
          <a:xfrm>
            <a:off x="4870698" y="1346063"/>
            <a:ext cx="3644400" cy="320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□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□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0" name="Google Shape;30;p6"/>
          <p:cNvSpPr txBox="1"/>
          <p:nvPr>
            <p:ph type="title"/>
          </p:nvPr>
        </p:nvSpPr>
        <p:spPr>
          <a:xfrm>
            <a:off x="2318100" y="113175"/>
            <a:ext cx="45078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cxnSp>
        <p:nvCxnSpPr>
          <p:cNvPr id="31" name="Google Shape;31;p6"/>
          <p:cNvCxnSpPr/>
          <p:nvPr/>
        </p:nvCxnSpPr>
        <p:spPr>
          <a:xfrm rot="10800000">
            <a:off x="-23700" y="541800"/>
            <a:ext cx="2341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32" name="Google Shape;32;p6"/>
          <p:cNvCxnSpPr/>
          <p:nvPr/>
        </p:nvCxnSpPr>
        <p:spPr>
          <a:xfrm>
            <a:off x="6825900" y="541800"/>
            <a:ext cx="2331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/>
          <p:nvPr>
            <p:ph idx="1" type="body"/>
          </p:nvPr>
        </p:nvSpPr>
        <p:spPr>
          <a:xfrm>
            <a:off x="626350" y="1281750"/>
            <a:ext cx="2547900" cy="31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36" name="Google Shape;36;p7"/>
          <p:cNvSpPr txBox="1"/>
          <p:nvPr>
            <p:ph idx="2" type="body"/>
          </p:nvPr>
        </p:nvSpPr>
        <p:spPr>
          <a:xfrm>
            <a:off x="3304738" y="1281750"/>
            <a:ext cx="2547900" cy="31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37" name="Google Shape;37;p7"/>
          <p:cNvSpPr txBox="1"/>
          <p:nvPr>
            <p:ph idx="3" type="body"/>
          </p:nvPr>
        </p:nvSpPr>
        <p:spPr>
          <a:xfrm>
            <a:off x="5983125" y="1281750"/>
            <a:ext cx="2547900" cy="31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2318100" y="113175"/>
            <a:ext cx="45078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cxnSp>
        <p:nvCxnSpPr>
          <p:cNvPr id="39" name="Google Shape;39;p7"/>
          <p:cNvCxnSpPr/>
          <p:nvPr/>
        </p:nvCxnSpPr>
        <p:spPr>
          <a:xfrm rot="10800000">
            <a:off x="-23700" y="541800"/>
            <a:ext cx="2341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40" name="Google Shape;40;p7"/>
          <p:cNvCxnSpPr/>
          <p:nvPr/>
        </p:nvCxnSpPr>
        <p:spPr>
          <a:xfrm>
            <a:off x="6825900" y="541800"/>
            <a:ext cx="2331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2318100" y="113175"/>
            <a:ext cx="45078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cxnSp>
        <p:nvCxnSpPr>
          <p:cNvPr id="44" name="Google Shape;44;p8"/>
          <p:cNvCxnSpPr/>
          <p:nvPr/>
        </p:nvCxnSpPr>
        <p:spPr>
          <a:xfrm rot="10800000">
            <a:off x="-23700" y="541800"/>
            <a:ext cx="2341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45" name="Google Shape;45;p8"/>
          <p:cNvCxnSpPr/>
          <p:nvPr/>
        </p:nvCxnSpPr>
        <p:spPr>
          <a:xfrm>
            <a:off x="6825900" y="541800"/>
            <a:ext cx="2331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46" name="Google Shape;46;p8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9"/>
          <p:cNvSpPr txBox="1"/>
          <p:nvPr>
            <p:ph idx="1" type="body"/>
          </p:nvPr>
        </p:nvSpPr>
        <p:spPr>
          <a:xfrm>
            <a:off x="2600500" y="4396706"/>
            <a:ext cx="3957600" cy="51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i="1" sz="1800"/>
            </a:lvl1pPr>
          </a:lstStyle>
          <a:p/>
        </p:txBody>
      </p:sp>
      <p:cxnSp>
        <p:nvCxnSpPr>
          <p:cNvPr id="49" name="Google Shape;49;p9"/>
          <p:cNvCxnSpPr/>
          <p:nvPr/>
        </p:nvCxnSpPr>
        <p:spPr>
          <a:xfrm rot="10800000">
            <a:off x="-15900" y="4689847"/>
            <a:ext cx="233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50" name="Google Shape;50;p9"/>
          <p:cNvCxnSpPr/>
          <p:nvPr/>
        </p:nvCxnSpPr>
        <p:spPr>
          <a:xfrm>
            <a:off x="6825900" y="4689847"/>
            <a:ext cx="2339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9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30350" y="206000"/>
            <a:ext cx="4283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b="1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b="1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b="1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b="1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b="1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b="1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b="1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b="1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b="1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17100" y="1269863"/>
            <a:ext cx="7909800" cy="3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PT Serif"/>
              <a:buChar char="○"/>
              <a:defRPr sz="2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indent="-3810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PT Serif"/>
              <a:buChar char="□"/>
              <a:defRPr sz="2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indent="-3810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PT Serif"/>
              <a:buChar char="○"/>
              <a:defRPr sz="2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indent="-3810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□"/>
              <a:defRPr sz="2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indent="-3810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○"/>
              <a:defRPr sz="2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indent="-3810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■"/>
              <a:defRPr sz="2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indent="-3810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●"/>
              <a:defRPr sz="2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indent="-3810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○"/>
              <a:defRPr sz="2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indent="-3810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■"/>
              <a:defRPr sz="2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 sz="1300">
                <a:solidFill>
                  <a:schemeClr val="accent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lvl="1" algn="ctr">
              <a:buNone/>
              <a:defRPr sz="1300">
                <a:solidFill>
                  <a:schemeClr val="accent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lvl="2" algn="ctr">
              <a:buNone/>
              <a:defRPr sz="1300">
                <a:solidFill>
                  <a:schemeClr val="accent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lvl="3" algn="ctr">
              <a:buNone/>
              <a:defRPr sz="1300">
                <a:solidFill>
                  <a:schemeClr val="accent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lvl="4" algn="ctr">
              <a:buNone/>
              <a:defRPr sz="1300">
                <a:solidFill>
                  <a:schemeClr val="accent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lvl="5" algn="ctr">
              <a:buNone/>
              <a:defRPr sz="1300">
                <a:solidFill>
                  <a:schemeClr val="accent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lvl="6" algn="ctr">
              <a:buNone/>
              <a:defRPr sz="1300">
                <a:solidFill>
                  <a:schemeClr val="accent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lvl="7" algn="ctr">
              <a:buNone/>
              <a:defRPr sz="1300">
                <a:solidFill>
                  <a:schemeClr val="accent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lvl="8" algn="ctr">
              <a:buNone/>
              <a:defRPr sz="1300">
                <a:solidFill>
                  <a:schemeClr val="accent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9" name="Google Shape;59;p11"/>
          <p:cNvSpPr txBox="1"/>
          <p:nvPr/>
        </p:nvSpPr>
        <p:spPr>
          <a:xfrm>
            <a:off x="-166900" y="501550"/>
            <a:ext cx="9407100" cy="40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A Cascaded Architecture for Extractive Summarization of Multimedia Conten</a:t>
            </a:r>
            <a:r>
              <a:rPr b="1" lang="en" sz="2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t via Aud</a:t>
            </a:r>
            <a:r>
              <a:rPr b="1" lang="en" sz="2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io-to-Text Alignment</a:t>
            </a:r>
            <a:endParaRPr b="1" sz="23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Group No: 25</a:t>
            </a:r>
            <a:endParaRPr sz="23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Tanzir Hossain - 20301154</a:t>
            </a:r>
            <a:endParaRPr sz="23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Ar-Rafi Islam - 20301164</a:t>
            </a:r>
            <a:endParaRPr sz="23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Marjuk Ahamed - 20301169</a:t>
            </a:r>
            <a:endParaRPr sz="23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Avishek Roy Sparsho - 20301269</a:t>
            </a:r>
            <a:endParaRPr sz="23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RA: Md. Sabbir Hossain</a:t>
            </a:r>
            <a:endParaRPr sz="23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ST: Mehnaz Ara Fazal</a:t>
            </a:r>
            <a:endParaRPr b="1" sz="23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2"/>
          <p:cNvSpPr txBox="1"/>
          <p:nvPr>
            <p:ph type="title"/>
          </p:nvPr>
        </p:nvSpPr>
        <p:spPr>
          <a:xfrm>
            <a:off x="2318100" y="113175"/>
            <a:ext cx="45078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Abstract</a:t>
            </a:r>
            <a:endParaRPr/>
          </a:p>
        </p:txBody>
      </p:sp>
      <p:sp>
        <p:nvSpPr>
          <p:cNvPr id="65" name="Google Shape;65;p12"/>
          <p:cNvSpPr txBox="1"/>
          <p:nvPr>
            <p:ph idx="1" type="body"/>
          </p:nvPr>
        </p:nvSpPr>
        <p:spPr>
          <a:xfrm>
            <a:off x="132525" y="332475"/>
            <a:ext cx="8722500" cy="42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lang="en" sz="1400">
                <a:latin typeface="Montserrat"/>
                <a:ea typeface="Montserrat"/>
                <a:cs typeface="Montserrat"/>
                <a:sym typeface="Montserrat"/>
              </a:rPr>
              <a:t>Research Overview: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lang="en" sz="1400">
                <a:latin typeface="Montserrat"/>
                <a:ea typeface="Montserrat"/>
                <a:cs typeface="Montserrat"/>
                <a:sym typeface="Montserrat"/>
              </a:rPr>
              <a:t>Addresses multimedia content summarization challenges, particularly from YouTube.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lang="en" sz="1400">
                <a:latin typeface="Montserrat"/>
                <a:ea typeface="Montserrat"/>
                <a:cs typeface="Montserrat"/>
                <a:sym typeface="Montserrat"/>
              </a:rPr>
              <a:t>Proposes a cascaded architecture combining audio-to-text alignment and summarization techniques.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lang="en" sz="1400">
                <a:latin typeface="Montserrat"/>
                <a:ea typeface="Montserrat"/>
                <a:cs typeface="Montserrat"/>
                <a:sym typeface="Montserrat"/>
              </a:rPr>
              <a:t>Highlights limitations of traditional methods in handling complex multimedia content.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lang="en" sz="1400">
                <a:latin typeface="Montserrat"/>
                <a:ea typeface="Montserrat"/>
                <a:cs typeface="Montserrat"/>
                <a:sym typeface="Montserrat"/>
              </a:rPr>
              <a:t>Methodology Highlights: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lang="en" sz="1400">
                <a:latin typeface="Montserrat"/>
                <a:ea typeface="Montserrat"/>
                <a:cs typeface="Montserrat"/>
                <a:sym typeface="Montserrat"/>
              </a:rPr>
              <a:t>Utilizes Microsoft Azure Speech for audio-to-text conversion.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lang="en" sz="1400">
                <a:latin typeface="Montserrat"/>
                <a:ea typeface="Montserrat"/>
                <a:cs typeface="Montserrat"/>
                <a:sym typeface="Montserrat"/>
              </a:rPr>
              <a:t>Integrates advanced models like Whisper, Pegasus, and Facebook BART xsum for summarization.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lang="en" sz="1400">
                <a:latin typeface="Montserrat"/>
                <a:ea typeface="Montserrat"/>
                <a:cs typeface="Montserrat"/>
                <a:sym typeface="Montserrat"/>
              </a:rPr>
              <a:t>Employs NLP techniques (named entity recognition, syntactic analysis) for linguistic nuances.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lang="en" sz="1400">
                <a:latin typeface="Montserrat"/>
                <a:ea typeface="Montserrat"/>
                <a:cs typeface="Montserrat"/>
                <a:sym typeface="Montserrat"/>
              </a:rPr>
              <a:t>Literature Review Insights: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lang="en" sz="1400">
                <a:latin typeface="Montserrat"/>
                <a:ea typeface="Montserrat"/>
                <a:cs typeface="Montserrat"/>
                <a:sym typeface="Montserrat"/>
              </a:rPr>
              <a:t>Explores existing studies on text and video summarization techniques.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lang="en" sz="1400">
                <a:latin typeface="Montserrat"/>
                <a:ea typeface="Montserrat"/>
                <a:cs typeface="Montserrat"/>
                <a:sym typeface="Montserrat"/>
              </a:rPr>
              <a:t>Emphasizes recent advancements in abstractive summarization using pre-trained language models.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lang="en" sz="1400">
                <a:latin typeface="Montserrat"/>
                <a:ea typeface="Montserrat"/>
                <a:cs typeface="Montserrat"/>
                <a:sym typeface="Montserrat"/>
              </a:rPr>
              <a:t>Discusses challenges in joint multimodal summarization of text, audio, and visual data.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" name="Google Shape;66;p12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/>
          <p:nvPr>
            <p:ph type="title"/>
          </p:nvPr>
        </p:nvSpPr>
        <p:spPr>
          <a:xfrm>
            <a:off x="2318100" y="113175"/>
            <a:ext cx="45078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Abstract</a:t>
            </a:r>
            <a:endParaRPr/>
          </a:p>
        </p:txBody>
      </p:sp>
      <p:sp>
        <p:nvSpPr>
          <p:cNvPr id="72" name="Google Shape;72;p13"/>
          <p:cNvSpPr txBox="1"/>
          <p:nvPr>
            <p:ph idx="1" type="body"/>
          </p:nvPr>
        </p:nvSpPr>
        <p:spPr>
          <a:xfrm>
            <a:off x="107550" y="537829"/>
            <a:ext cx="8439000" cy="427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lang="en" sz="1400">
                <a:latin typeface="Montserrat"/>
                <a:ea typeface="Montserrat"/>
                <a:cs typeface="Montserrat"/>
                <a:sym typeface="Montserrat"/>
              </a:rPr>
              <a:t>Experiment Setup Overview: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lang="en" sz="1400">
                <a:latin typeface="Montserrat"/>
                <a:ea typeface="Montserrat"/>
                <a:cs typeface="Montserrat"/>
                <a:sym typeface="Montserrat"/>
              </a:rPr>
              <a:t>Relies on diverse YouTube dataset for validation.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lang="en" sz="1400">
                <a:latin typeface="Montserrat"/>
                <a:ea typeface="Montserrat"/>
                <a:cs typeface="Montserrat"/>
                <a:sym typeface="Montserrat"/>
              </a:rPr>
              <a:t>Implements Pytube, Pydub, and Speech Recognition for content retrieval and processing.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lang="en" sz="1400">
                <a:latin typeface="Montserrat"/>
                <a:ea typeface="Montserrat"/>
                <a:cs typeface="Montserrat"/>
                <a:sym typeface="Montserrat"/>
              </a:rPr>
              <a:t>Utilizes metrics like ROUGE scores, F1 scores, and manual summaries for evaluation.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lang="en" sz="1400">
                <a:latin typeface="Montserrat"/>
                <a:ea typeface="Montserrat"/>
                <a:cs typeface="Montserrat"/>
                <a:sym typeface="Montserrat"/>
              </a:rPr>
              <a:t>Result Analysis and Discussion: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lang="en" sz="1400">
                <a:latin typeface="Montserrat"/>
                <a:ea typeface="Montserrat"/>
                <a:cs typeface="Montserrat"/>
                <a:sym typeface="Montserrat"/>
              </a:rPr>
              <a:t>Evaluates summarization performance based on predetermined metrics.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lang="en" sz="1400">
                <a:latin typeface="Montserrat"/>
                <a:ea typeface="Montserrat"/>
                <a:cs typeface="Montserrat"/>
                <a:sym typeface="Montserrat"/>
              </a:rPr>
              <a:t>Compares the proposed architecture against existing methods or baselines.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lang="en" sz="1400">
                <a:latin typeface="Montserrat"/>
                <a:ea typeface="Montserrat"/>
                <a:cs typeface="Montserrat"/>
                <a:sym typeface="Montserrat"/>
              </a:rPr>
              <a:t>Explores challenges encountered during experimentation, such as transcription accuracy.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lang="en" sz="1400">
                <a:latin typeface="Montserrat"/>
                <a:ea typeface="Montserrat"/>
                <a:cs typeface="Montserrat"/>
                <a:sym typeface="Montserrat"/>
              </a:rPr>
              <a:t>Future Work and Conclusion: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lang="en" sz="1400">
                <a:latin typeface="Montserrat"/>
                <a:ea typeface="Montserrat"/>
                <a:cs typeface="Montserrat"/>
                <a:sym typeface="Montserrat"/>
              </a:rPr>
              <a:t>Outlines potential areas for model fine-tuning and dataset expansion.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lang="en" sz="1400">
                <a:latin typeface="Montserrat"/>
                <a:ea typeface="Montserrat"/>
                <a:cs typeface="Montserrat"/>
                <a:sym typeface="Montserrat"/>
              </a:rPr>
              <a:t>Considers real-time processing feasibility and user feedback integration.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lang="en" sz="1400">
                <a:latin typeface="Montserrat"/>
                <a:ea typeface="Montserrat"/>
                <a:cs typeface="Montserrat"/>
                <a:sym typeface="Montserrat"/>
              </a:rPr>
              <a:t>Emphasizes contributions towards enhanced multimedia summarization and implications for future advancements.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3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type="title"/>
          </p:nvPr>
        </p:nvSpPr>
        <p:spPr>
          <a:xfrm>
            <a:off x="2318100" y="113175"/>
            <a:ext cx="45078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79" name="Google Shape;79;p14"/>
          <p:cNvSpPr txBox="1"/>
          <p:nvPr>
            <p:ph idx="1" type="body"/>
          </p:nvPr>
        </p:nvSpPr>
        <p:spPr>
          <a:xfrm>
            <a:off x="493100" y="1054500"/>
            <a:ext cx="8238600" cy="34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1C1917"/>
                </a:solidFill>
                <a:latin typeface="Montserrat"/>
                <a:ea typeface="Montserrat"/>
                <a:cs typeface="Montserrat"/>
                <a:sym typeface="Montserrat"/>
              </a:rPr>
              <a:t>Here are bullet points summarizing the key information from the text:</a:t>
            </a:r>
            <a:endParaRPr sz="1400">
              <a:solidFill>
                <a:srgbClr val="1C191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1C1917"/>
              </a:buClr>
              <a:buSzPts val="1400"/>
              <a:buFont typeface="Montserrat"/>
              <a:buChar char="●"/>
            </a:pPr>
            <a:r>
              <a:rPr lang="en" sz="1400">
                <a:solidFill>
                  <a:srgbClr val="1C1917"/>
                </a:solidFill>
                <a:latin typeface="Montserrat"/>
                <a:ea typeface="Montserrat"/>
                <a:cs typeface="Montserrat"/>
                <a:sym typeface="Montserrat"/>
              </a:rPr>
              <a:t>Research paper focuses on multimedia content summarization, specifically for YouTube videos, to extract valuable insights from diverse audio-visual sources</a:t>
            </a:r>
            <a:endParaRPr sz="1400">
              <a:solidFill>
                <a:srgbClr val="1C191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1C1917"/>
              </a:buClr>
              <a:buSzPts val="1400"/>
              <a:buFont typeface="Montserrat"/>
              <a:buChar char="●"/>
            </a:pPr>
            <a:r>
              <a:rPr lang="en" sz="1400">
                <a:solidFill>
                  <a:srgbClr val="1C1917"/>
                </a:solidFill>
                <a:latin typeface="Montserrat"/>
                <a:ea typeface="Montserrat"/>
                <a:cs typeface="Montserrat"/>
                <a:sym typeface="Montserrat"/>
              </a:rPr>
              <a:t>Proposes a cascaded architecture integrating audio-to-text alignment and extractive summarization techniques for a holistic multimedia summarization solution</a:t>
            </a:r>
            <a:endParaRPr sz="1400">
              <a:solidFill>
                <a:srgbClr val="1C191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1C1917"/>
              </a:buClr>
              <a:buSzPts val="1400"/>
              <a:buFont typeface="Montserrat"/>
              <a:buChar char="●"/>
            </a:pPr>
            <a:r>
              <a:rPr lang="en" sz="1400">
                <a:solidFill>
                  <a:srgbClr val="1C1917"/>
                </a:solidFill>
                <a:latin typeface="Montserrat"/>
                <a:ea typeface="Montserrat"/>
                <a:cs typeface="Montserrat"/>
                <a:sym typeface="Montserrat"/>
              </a:rPr>
              <a:t>Addresses limitations of traditional summarization methods when applied to intricate multimedia content involving both auditory and visual modalities</a:t>
            </a:r>
            <a:endParaRPr sz="1400">
              <a:solidFill>
                <a:srgbClr val="1C191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1C1917"/>
              </a:buClr>
              <a:buSzPts val="1400"/>
              <a:buFont typeface="Montserrat"/>
              <a:buChar char="●"/>
            </a:pPr>
            <a:r>
              <a:rPr lang="en" sz="1400">
                <a:solidFill>
                  <a:srgbClr val="1C1917"/>
                </a:solidFill>
                <a:latin typeface="Montserrat"/>
                <a:ea typeface="Montserrat"/>
                <a:cs typeface="Montserrat"/>
                <a:sym typeface="Montserrat"/>
              </a:rPr>
              <a:t>Cascaded architecture converts audio to text (via Azure Speech) to enable extractive summarization by pertinent models like Whisper, Pegasus, and BART xsum</a:t>
            </a:r>
            <a:endParaRPr sz="1400">
              <a:solidFill>
                <a:srgbClr val="1C191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1C1917"/>
              </a:buClr>
              <a:buSzPts val="1400"/>
              <a:buFont typeface="Montserrat"/>
              <a:buChar char="●"/>
            </a:pPr>
            <a:r>
              <a:rPr lang="en" sz="1400">
                <a:solidFill>
                  <a:srgbClr val="1C1917"/>
                </a:solidFill>
                <a:latin typeface="Montserrat"/>
                <a:ea typeface="Montserrat"/>
                <a:cs typeface="Montserrat"/>
                <a:sym typeface="Montserrat"/>
              </a:rPr>
              <a:t>Following sections provide an in-depth literature review contextualizing the research gap, elaborate the proposed methodology, present experiment details and analysis, and discuss contributions</a:t>
            </a:r>
            <a:endParaRPr sz="1400">
              <a:solidFill>
                <a:srgbClr val="1C191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1C1917"/>
              </a:buClr>
              <a:buSzPts val="1400"/>
              <a:buFont typeface="Montserrat"/>
              <a:buChar char="●"/>
            </a:pPr>
            <a:r>
              <a:rPr lang="en" sz="1400">
                <a:solidFill>
                  <a:srgbClr val="1C1917"/>
                </a:solidFill>
                <a:latin typeface="Montserrat"/>
                <a:ea typeface="Montserrat"/>
                <a:cs typeface="Montserrat"/>
                <a:sym typeface="Montserrat"/>
              </a:rPr>
              <a:t>Aims not only to put forth a novel multimedia summarization technique but also pave way for future advancements in this emerging domain</a:t>
            </a:r>
            <a:endParaRPr sz="1400">
              <a:solidFill>
                <a:srgbClr val="1C191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highlight>
                <a:srgbClr val="242424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0" name="Google Shape;80;p14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/>
          <p:nvPr>
            <p:ph type="title"/>
          </p:nvPr>
        </p:nvSpPr>
        <p:spPr>
          <a:xfrm>
            <a:off x="2318100" y="113175"/>
            <a:ext cx="45078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Literature</a:t>
            </a:r>
            <a:r>
              <a:rPr lang="en"/>
              <a:t> Review</a:t>
            </a:r>
            <a:endParaRPr/>
          </a:p>
        </p:txBody>
      </p:sp>
      <p:sp>
        <p:nvSpPr>
          <p:cNvPr id="86" name="Google Shape;86;p15"/>
          <p:cNvSpPr txBox="1"/>
          <p:nvPr>
            <p:ph idx="1" type="body"/>
          </p:nvPr>
        </p:nvSpPr>
        <p:spPr>
          <a:xfrm>
            <a:off x="317250" y="1280125"/>
            <a:ext cx="4388100" cy="395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1C1917"/>
                </a:solidFill>
                <a:latin typeface="Montserrat"/>
                <a:ea typeface="Montserrat"/>
                <a:cs typeface="Montserrat"/>
                <a:sym typeface="Montserrat"/>
              </a:rPr>
              <a:t>Extractive Summarization Techniques</a:t>
            </a:r>
            <a:endParaRPr sz="1400">
              <a:solidFill>
                <a:srgbClr val="1C191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1C1917"/>
              </a:buClr>
              <a:buSzPts val="1400"/>
              <a:buFont typeface="Montserrat"/>
              <a:buChar char="●"/>
            </a:pPr>
            <a:r>
              <a:rPr lang="en" sz="1400">
                <a:solidFill>
                  <a:srgbClr val="1C1917"/>
                </a:solidFill>
                <a:latin typeface="Montserrat"/>
                <a:ea typeface="Montserrat"/>
                <a:cs typeface="Montserrat"/>
                <a:sym typeface="Montserrat"/>
              </a:rPr>
              <a:t>MemSum (Gu et al.)</a:t>
            </a:r>
            <a:endParaRPr sz="1400">
              <a:solidFill>
                <a:srgbClr val="1C191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1C1917"/>
              </a:buClr>
              <a:buSzPts val="1400"/>
              <a:buFont typeface="Montserrat"/>
              <a:buChar char="●"/>
            </a:pPr>
            <a:r>
              <a:rPr lang="en" sz="1400">
                <a:solidFill>
                  <a:srgbClr val="1C1917"/>
                </a:solidFill>
                <a:latin typeface="Montserrat"/>
                <a:ea typeface="Montserrat"/>
                <a:cs typeface="Montserrat"/>
                <a:sym typeface="Montserrat"/>
              </a:rPr>
              <a:t>Uses reinforcement learning &amp; multi-step MDPs to generate summaries</a:t>
            </a:r>
            <a:endParaRPr sz="1400">
              <a:solidFill>
                <a:srgbClr val="1C191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1C1917"/>
              </a:buClr>
              <a:buSzPts val="1400"/>
              <a:buFont typeface="Montserrat"/>
              <a:buChar char="●"/>
            </a:pPr>
            <a:r>
              <a:rPr lang="en" sz="1400">
                <a:solidFill>
                  <a:srgbClr val="1C1917"/>
                </a:solidFill>
                <a:latin typeface="Montserrat"/>
                <a:ea typeface="Montserrat"/>
                <a:cs typeface="Montserrat"/>
                <a:sym typeface="Montserrat"/>
              </a:rPr>
              <a:t>Considers local, global &amp; historical context to reduce redundancy</a:t>
            </a:r>
            <a:endParaRPr sz="1400">
              <a:solidFill>
                <a:srgbClr val="1C191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1C1917"/>
              </a:buClr>
              <a:buSzPts val="1400"/>
              <a:buFont typeface="Montserrat"/>
              <a:buChar char="●"/>
            </a:pPr>
            <a:r>
              <a:rPr lang="en" sz="1400">
                <a:solidFill>
                  <a:srgbClr val="1C1917"/>
                </a:solidFill>
                <a:latin typeface="Montserrat"/>
                <a:ea typeface="Montserrat"/>
                <a:cs typeface="Montserrat"/>
                <a:sym typeface="Montserrat"/>
              </a:rPr>
              <a:t>Shows SOTA performance on long document datasets like PubMed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1C191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" name="Google Shape;87;p15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8" name="Google Shape;88;p15"/>
          <p:cNvSpPr txBox="1"/>
          <p:nvPr/>
        </p:nvSpPr>
        <p:spPr>
          <a:xfrm>
            <a:off x="5005100" y="1166625"/>
            <a:ext cx="3978600" cy="38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3333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Multimodal Summarization for Video-Based News Articles</a:t>
            </a:r>
            <a:r>
              <a:rPr lang="en">
                <a:solidFill>
                  <a:srgbClr val="1C1917"/>
                </a:solidFill>
                <a:latin typeface="Montserrat"/>
                <a:ea typeface="Montserrat"/>
                <a:cs typeface="Montserrat"/>
                <a:sym typeface="Montserrat"/>
              </a:rPr>
              <a:t>(Krubiński &amp; Pecina)</a:t>
            </a:r>
            <a:endParaRPr>
              <a:solidFill>
                <a:srgbClr val="1C191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1C1917"/>
              </a:buClr>
              <a:buSzPts val="1400"/>
              <a:buFont typeface="Montserrat"/>
              <a:buChar char="●"/>
            </a:pPr>
            <a:r>
              <a:rPr lang="en">
                <a:solidFill>
                  <a:srgbClr val="1C1917"/>
                </a:solidFill>
                <a:latin typeface="Montserrat"/>
                <a:ea typeface="Montserrat"/>
                <a:cs typeface="Montserrat"/>
                <a:sym typeface="Montserrat"/>
              </a:rPr>
              <a:t>Multimodal video-text summarization</a:t>
            </a:r>
            <a:endParaRPr>
              <a:solidFill>
                <a:srgbClr val="1C191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1917"/>
              </a:buClr>
              <a:buSzPts val="1400"/>
              <a:buFont typeface="Montserrat"/>
              <a:buChar char="●"/>
            </a:pPr>
            <a:r>
              <a:rPr lang="en">
                <a:solidFill>
                  <a:srgbClr val="1C1917"/>
                </a:solidFill>
                <a:latin typeface="Montserrat"/>
                <a:ea typeface="Montserrat"/>
                <a:cs typeface="Montserrat"/>
                <a:sym typeface="Montserrat"/>
              </a:rPr>
              <a:t>Uses 3D CNN for video frame selection &amp; LSTM-RNN for speech</a:t>
            </a:r>
            <a:endParaRPr>
              <a:solidFill>
                <a:srgbClr val="1C191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1917"/>
              </a:buClr>
              <a:buSzPts val="1400"/>
              <a:buFont typeface="Montserrat"/>
              <a:buChar char="●"/>
            </a:pPr>
            <a:r>
              <a:rPr lang="en">
                <a:solidFill>
                  <a:srgbClr val="1C1917"/>
                </a:solidFill>
                <a:latin typeface="Montserrat"/>
                <a:ea typeface="Montserrat"/>
                <a:cs typeface="Montserrat"/>
                <a:sym typeface="Montserrat"/>
              </a:rPr>
              <a:t>Fine-tunes BART on both modalities to improve informativeness</a:t>
            </a:r>
            <a:endParaRPr>
              <a:solidFill>
                <a:srgbClr val="1C191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/>
          <p:nvPr>
            <p:ph type="title"/>
          </p:nvPr>
        </p:nvSpPr>
        <p:spPr>
          <a:xfrm>
            <a:off x="2318100" y="205450"/>
            <a:ext cx="45078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Literature Review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6"/>
          <p:cNvSpPr txBox="1"/>
          <p:nvPr>
            <p:ph idx="1" type="body"/>
          </p:nvPr>
        </p:nvSpPr>
        <p:spPr>
          <a:xfrm>
            <a:off x="336450" y="1246800"/>
            <a:ext cx="4172700" cy="321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1C191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1C1917"/>
              </a:buClr>
              <a:buSzPts val="1400"/>
              <a:buFont typeface="Montserrat"/>
              <a:buChar char="●"/>
            </a:pPr>
            <a:r>
              <a:rPr lang="en" sz="1400">
                <a:solidFill>
                  <a:srgbClr val="1C1917"/>
                </a:solidFill>
                <a:latin typeface="Montserrat"/>
                <a:ea typeface="Montserrat"/>
                <a:cs typeface="Montserrat"/>
                <a:sym typeface="Montserrat"/>
              </a:rPr>
              <a:t>Text Summarization Survey (Gupta &amp; Lehal)</a:t>
            </a:r>
            <a:endParaRPr sz="1400">
              <a:solidFill>
                <a:srgbClr val="1C191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1C1917"/>
              </a:buClr>
              <a:buSzPts val="1400"/>
              <a:buFont typeface="Montserrat"/>
              <a:buChar char="●"/>
            </a:pPr>
            <a:r>
              <a:rPr lang="en" sz="1400">
                <a:solidFill>
                  <a:srgbClr val="1C1917"/>
                </a:solidFill>
                <a:latin typeface="Montserrat"/>
                <a:ea typeface="Montserrat"/>
                <a:cs typeface="Montserrat"/>
                <a:sym typeface="Montserrat"/>
              </a:rPr>
              <a:t>Reviews extractive summarization approaches</a:t>
            </a:r>
            <a:endParaRPr sz="1400">
              <a:solidFill>
                <a:srgbClr val="1C191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1C1917"/>
              </a:buClr>
              <a:buSzPts val="1400"/>
              <a:buFont typeface="Montserrat"/>
              <a:buChar char="●"/>
            </a:pPr>
            <a:r>
              <a:rPr lang="en" sz="1400">
                <a:solidFill>
                  <a:srgbClr val="1C1917"/>
                </a:solidFill>
                <a:latin typeface="Montserrat"/>
                <a:ea typeface="Montserrat"/>
                <a:cs typeface="Montserrat"/>
                <a:sym typeface="Montserrat"/>
              </a:rPr>
              <a:t>Discusses applications like news, research &amp; legal docs</a:t>
            </a:r>
            <a:endParaRPr sz="1400">
              <a:solidFill>
                <a:srgbClr val="1C191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1C1917"/>
              </a:buClr>
              <a:buSzPts val="1400"/>
              <a:buFont typeface="Montserrat"/>
              <a:buChar char="●"/>
            </a:pPr>
            <a:r>
              <a:rPr lang="en" sz="1400">
                <a:solidFill>
                  <a:srgbClr val="1C1917"/>
                </a:solidFill>
                <a:latin typeface="Montserrat"/>
                <a:ea typeface="Montserrat"/>
                <a:cs typeface="Montserrat"/>
                <a:sym typeface="Montserrat"/>
              </a:rPr>
              <a:t>Highlights graph methods, ML &amp; LSA techniques</a:t>
            </a:r>
            <a:endParaRPr sz="1400">
              <a:solidFill>
                <a:srgbClr val="1C191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6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6" name="Google Shape;96;p16"/>
          <p:cNvSpPr txBox="1"/>
          <p:nvPr/>
        </p:nvSpPr>
        <p:spPr>
          <a:xfrm>
            <a:off x="4509150" y="1451400"/>
            <a:ext cx="4197900" cy="32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1917"/>
              </a:buClr>
              <a:buSzPts val="1400"/>
              <a:buFont typeface="Montserrat"/>
              <a:buChar char="●"/>
            </a:pPr>
            <a:r>
              <a:rPr lang="en">
                <a:solidFill>
                  <a:srgbClr val="1C1917"/>
                </a:solidFill>
                <a:latin typeface="Montserrat"/>
                <a:ea typeface="Montserrat"/>
                <a:cs typeface="Montserrat"/>
                <a:sym typeface="Montserrat"/>
              </a:rPr>
              <a:t>Video Summarization Analysis (Shahid et al.)</a:t>
            </a:r>
            <a:endParaRPr>
              <a:solidFill>
                <a:srgbClr val="1C191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1917"/>
              </a:buClr>
              <a:buSzPts val="1400"/>
              <a:buFont typeface="Montserrat"/>
              <a:buChar char="●"/>
            </a:pPr>
            <a:r>
              <a:rPr lang="en">
                <a:solidFill>
                  <a:srgbClr val="1C1917"/>
                </a:solidFill>
                <a:latin typeface="Montserrat"/>
                <a:ea typeface="Montserrat"/>
                <a:cs typeface="Montserrat"/>
                <a:sym typeface="Montserrat"/>
              </a:rPr>
              <a:t>Assesses summarization methods across domains</a:t>
            </a:r>
            <a:endParaRPr>
              <a:solidFill>
                <a:srgbClr val="1C191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1917"/>
              </a:buClr>
              <a:buSzPts val="1400"/>
              <a:buFont typeface="Montserrat"/>
              <a:buChar char="●"/>
            </a:pPr>
            <a:r>
              <a:rPr lang="en">
                <a:solidFill>
                  <a:srgbClr val="1C1917"/>
                </a:solidFill>
                <a:latin typeface="Montserrat"/>
                <a:ea typeface="Montserrat"/>
                <a:cs typeface="Montserrat"/>
                <a:sym typeface="Montserrat"/>
              </a:rPr>
              <a:t>Audio classification works better for domain videos</a:t>
            </a:r>
            <a:endParaRPr>
              <a:solidFill>
                <a:srgbClr val="1C191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1917"/>
              </a:buClr>
              <a:buSzPts val="1400"/>
              <a:buFont typeface="Montserrat"/>
              <a:buChar char="●"/>
            </a:pPr>
            <a:r>
              <a:rPr lang="en">
                <a:solidFill>
                  <a:srgbClr val="1C1917"/>
                </a:solidFill>
                <a:latin typeface="Montserrat"/>
                <a:ea typeface="Montserrat"/>
                <a:cs typeface="Montserrat"/>
                <a:sym typeface="Montserrat"/>
              </a:rPr>
              <a:t>Lacks sufficient training data &amp; hardware</a:t>
            </a:r>
            <a:endParaRPr>
              <a:solidFill>
                <a:srgbClr val="1C191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/>
          <p:nvPr>
            <p:ph type="title"/>
          </p:nvPr>
        </p:nvSpPr>
        <p:spPr>
          <a:xfrm>
            <a:off x="2318100" y="113175"/>
            <a:ext cx="45078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Proposed Methodology for Multimedia Summarization</a:t>
            </a:r>
            <a:endParaRPr/>
          </a:p>
        </p:txBody>
      </p:sp>
      <p:sp>
        <p:nvSpPr>
          <p:cNvPr id="102" name="Google Shape;102;p17"/>
          <p:cNvSpPr txBox="1"/>
          <p:nvPr>
            <p:ph idx="1" type="body"/>
          </p:nvPr>
        </p:nvSpPr>
        <p:spPr>
          <a:xfrm>
            <a:off x="617100" y="1269863"/>
            <a:ext cx="7909800" cy="321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lang="en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Cascaded Architecture: Integrating crucial capabilities for efficient video analysis and summary generation.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lang="en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Retrieval of Multimedia Footage: Utilizing Pytube library to download video content from online platforms like YouTube.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lang="en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Extraction of Audio Streams: Pydub library extracts audio streams from retrieved video media.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lang="en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Audio-to-Text Conversion: Microsoft Azure Speech recognition solution transcribes audio into text using neural methods.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lang="en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Natural Language Processing: NLTK and Whisper libraries employed for named entity recognition, syntactic analysis, semantic role labeling, and coreference resolution.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lang="en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Processing Audio Transcripts: Generate Text to Speech (GTTS) API contributes to parsing and processing audio transcripts.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highlight>
                <a:srgbClr val="242424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Google Shape;103;p17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/>
          <p:nvPr>
            <p:ph type="title"/>
          </p:nvPr>
        </p:nvSpPr>
        <p:spPr>
          <a:xfrm>
            <a:off x="2318100" y="113175"/>
            <a:ext cx="45078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Abstractive Summarization Techniques</a:t>
            </a:r>
            <a:endParaRPr sz="1800"/>
          </a:p>
        </p:txBody>
      </p:sp>
      <p:sp>
        <p:nvSpPr>
          <p:cNvPr id="109" name="Google Shape;109;p18"/>
          <p:cNvSpPr txBox="1"/>
          <p:nvPr>
            <p:ph idx="1" type="body"/>
          </p:nvPr>
        </p:nvSpPr>
        <p:spPr>
          <a:xfrm>
            <a:off x="617100" y="1269863"/>
            <a:ext cx="7909800" cy="321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lang="en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State-of-the-Art Techniques: Leveraging seq2seq transformers like Pegasus and BART for abstractive summarization.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lang="en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Pegasus: Utilizes gap sentence generation and CNN/DailyMail fine-tuning for generating well-structured summaries.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lang="en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BART: Integrates a denoising autoencoder objective into pretraining for improved modeling and text reconstruction.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lang="en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Integration of Pegasus and BART: Overcomes individual limitations and enhances summary relevance by extracting non-redundant salient information.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lang="en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Transformer Architectures: Efficient transformer architectures implemented in Pegasus and BART.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lang="en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Future Work: Explore visually-aware representations, self-supervised pre-training, multitask learning, and end-to-end fine-tuning for further improvements in multimedia intelligence.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0" name="Google Shape;110;p18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eatrice template">
  <a:themeElements>
    <a:clrScheme name="Custom 347">
      <a:dk1>
        <a:srgbClr val="1D1D1B"/>
      </a:dk1>
      <a:lt1>
        <a:srgbClr val="F3EFEA"/>
      </a:lt1>
      <a:dk2>
        <a:srgbClr val="434343"/>
      </a:dk2>
      <a:lt2>
        <a:srgbClr val="FFFFFF"/>
      </a:lt2>
      <a:accent1>
        <a:srgbClr val="8F7B87"/>
      </a:accent1>
      <a:accent2>
        <a:srgbClr val="A797A1"/>
      </a:accent2>
      <a:accent3>
        <a:srgbClr val="C0B5BC"/>
      </a:accent3>
      <a:accent4>
        <a:srgbClr val="E4DDE1"/>
      </a:accent4>
      <a:accent5>
        <a:srgbClr val="EFECED"/>
      </a:accent5>
      <a:accent6>
        <a:srgbClr val="F3EFEA"/>
      </a:accent6>
      <a:hlink>
        <a:srgbClr val="1D1D1B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