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Average"/>
      <p:regular r:id="rId17"/>
    </p:embeddedFont>
    <p:embeddedFont>
      <p:font typeface="Libre Baskerville"/>
      <p:regular r:id="rId18"/>
      <p:bold r:id="rId19"/>
      <p: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YBkJCUBxW8U8wxphTFGZlfU//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Baskerville-bold.fntdata"/><Relationship Id="rId6" Type="http://schemas.openxmlformats.org/officeDocument/2006/relationships/slide" Target="slides/slide1.xml"/><Relationship Id="rId18" Type="http://schemas.openxmlformats.org/officeDocument/2006/relationships/font" Target="fonts/LibreBaskervil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1c0482b6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d21c0482b6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d21c0482b6_0_3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21c0482b6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d21c0482b6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1c0482b6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d21c0482b6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21c0482b6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d21c0482b6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20b09abb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d20b09abb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d20b09abb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d21c0482b6_0_245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5" name="Google Shape;15;g2d21c0482b6_0_24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2d21c0482b6_0_24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d21c0482b6_0_24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2d21c0482b6_0_245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2d21c0482b6_0_245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2d21c0482b6_0_24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21c0482b6_0_285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d21c0482b6_0_285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d21c0482b6_0_28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21c0482b6_0_28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21c0482b6_0_29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d21c0482b6_0_29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g2d21c0482b6_0_29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d21c0482b6_0_29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d21c0482b6_0_29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d21c0482b6_0_25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g2d21c0482b6_0_25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d21c0482b6_0_2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2d21c0482b6_0_2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2d21c0482b6_0_25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d21c0482b6_0_2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g2d21c0482b6_0_26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d21c0482b6_0_26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d21c0482b6_0_26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d21c0482b6_0_2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g2d21c0482b6_0_26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d21c0482b6_0_26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2d21c0482b6_0_26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g2d21c0482b6_0_26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d21c0482b6_0_272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2d21c0482b6_0_27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d21c0482b6_0_27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2d21c0482b6_0_27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2d21c0482b6_0_275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d21c0482b6_0_275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2d21c0482b6_0_27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2d21c0482b6_0_27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21c0482b6_0_28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g2d21c0482b6_0_28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21c0482b6_0_2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2d21c0482b6_0_2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2d21c0482b6_0_2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143000" y="2597649"/>
            <a:ext cx="9429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BanglaNewsClassifier: A Machine Learning Approach for News Classification in Bengali Newspapers.</a:t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186" y="228600"/>
            <a:ext cx="2238375" cy="20478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1314975" y="3944900"/>
            <a:ext cx="48855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438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A21: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20301154 - Tanzir Hossain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20301164 - Ar-Rafi Islam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21c0482b6_0_327"/>
          <p:cNvSpPr txBox="1"/>
          <p:nvPr>
            <p:ph type="title"/>
          </p:nvPr>
        </p:nvSpPr>
        <p:spPr>
          <a:xfrm>
            <a:off x="677334" y="609600"/>
            <a:ext cx="999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Discussion: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g2d21c0482b6_0_327"/>
          <p:cNvSpPr txBox="1"/>
          <p:nvPr>
            <p:ph idx="1" type="body"/>
          </p:nvPr>
        </p:nvSpPr>
        <p:spPr>
          <a:xfrm>
            <a:off x="359075" y="14706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Discussion:</a:t>
            </a:r>
            <a:endParaRPr b="1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Superior performance of In-Context Cross-Lingual Transfer (IC-XLT) demonstrated compared to other basic approaches.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IC-XLT's capability to navigate situations with restricted resources highlighted.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More effective than gradient-based strategies like 1S-XLT and traditional methods such as Zero-Shot Cross-Lingual Transfer (ZS-XLT).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Advantage becomes more apparent in situations with inadequate training data for the source language.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Use of IC-XLT gradient enhances output to different languages by adding annotations to the target language in a specific context.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	Integration with Prior Research:</a:t>
            </a:r>
            <a:endParaRPr b="1"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Adds to existing knowledge on transfer learning across different languages and learning methods.</a:t>
            </a:r>
            <a:endParaRPr b="1"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Examination of IC-XLT in comparison to acknowledged fundamental approaches aligns with current research on cross-lingual transfer methods.</a:t>
            </a:r>
            <a:endParaRPr b="1"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Expands the use of in-context teaching for multilingual transfer assignments, providing valuable perspectives on its efficiency.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918050" y="2362200"/>
            <a:ext cx="89859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</a:pPr>
            <a:r>
              <a:rPr b="1" lang="en-US" sz="9800">
                <a:solidFill>
                  <a:schemeClr val="dk1"/>
                </a:solidFill>
              </a:rPr>
              <a:t>THANK YOU !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677334" y="685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Introduction: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677325" y="1828800"/>
            <a:ext cx="111066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</a:rPr>
              <a:t>Rapid growth of multilingual digital content necessitates efficient information classification.</a:t>
            </a:r>
            <a:endParaRPr sz="2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</a:rPr>
              <a:t>News story classification crucial for recommendation, analysis, and retrieval systems.</a:t>
            </a:r>
            <a:endParaRPr sz="2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</a:rPr>
              <a:t>Gap in satisfying needs of languages with fewer computational resources like Bangla.</a:t>
            </a:r>
            <a:endParaRPr sz="2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US" sz="2800">
                <a:solidFill>
                  <a:schemeClr val="dk1"/>
                </a:solidFill>
              </a:rPr>
              <a:t>Aims to bridge the gap by leveraging recent research in transfer learning techniques.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635900" y="405275"/>
            <a:ext cx="10515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Background: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767400" y="1225550"/>
            <a:ext cx="10895400" cy="5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Media's impact on public opinion necessitates comprehensive understanding for various academic fields.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Online news sources and web scraping tools enabled machine learning approaches for content analysis.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Existing research covers media classification across languages but lacks focus on Bangla media's linguistic and cultural characteristics.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Aim: Provide insights into Bangla media landscape through web scraping and machine learning, understanding diversity, emotional content, linguistic features, and biases.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Dataset: Scraped from prominent Bangla newspapers using Selenium web automation tool.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98,884 news items across six categories: international, sports, technology, national, financial, and entertainment.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Data Collection Format: CSV file with columns for category title and media content.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Data Preprocessing: Excel file created with Bangla alphabet words for reference, Bangla-stemmer module used for extraction, indicators extracted for data accuracy.</a:t>
            </a:r>
            <a:endParaRPr b="1" sz="4184">
              <a:solidFill>
                <a:schemeClr val="dk1"/>
              </a:solidFill>
            </a:endParaRPr>
          </a:p>
          <a:p>
            <a:pPr indent="-3018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934"/>
              <a:buFont typeface="Arial"/>
              <a:buChar char="➢"/>
            </a:pPr>
            <a:r>
              <a:rPr b="1" lang="en-US" sz="4184">
                <a:solidFill>
                  <a:schemeClr val="dk1"/>
                </a:solidFill>
              </a:rPr>
              <a:t>Exploratory Analysis: Distribution of news stories across categories assessed for dataset balance, summary statistics analyzed using histograms or box plots, common issues identified in each category, key themes studied.</a:t>
            </a:r>
            <a:endParaRPr b="1" sz="418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609600" y="609600"/>
            <a:ext cx="10515600" cy="8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 Method :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75750" y="14832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</a:rPr>
              <a:t>Objectives</a:t>
            </a:r>
            <a:r>
              <a:rPr b="1" lang="en-US"/>
              <a:t>:</a:t>
            </a:r>
            <a:endParaRPr b="1" sz="2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Developing BanglaNewsClassifier for news classification in Bangla.</a:t>
            </a:r>
            <a:endParaRPr b="1" sz="2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Creating a versatile and reliable model adaptable to Bangla features.</a:t>
            </a:r>
            <a:endParaRPr b="1" sz="2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Collecting diverse Bangla media news data for training and evaluation.</a:t>
            </a:r>
            <a:endParaRPr b="1" sz="2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Assessing classification performance using established measures and benchmark datasets.</a:t>
            </a:r>
            <a:endParaRPr b="1" sz="2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Comparing BanglaNewsClassifier's performance with existing approaches and cutting-edge models.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	Study Selection:</a:t>
            </a:r>
            <a:endParaRPr b="1"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Rigorous process to maintain relevant data types and analytics resources.</a:t>
            </a:r>
            <a:endParaRPr b="1"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2000">
                <a:solidFill>
                  <a:schemeClr val="dk1"/>
                </a:solidFill>
              </a:rPr>
              <a:t>Emphasis on relevance to media industry, data quality, diversity, and accessibility.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21c0482b6_0_305"/>
          <p:cNvSpPr txBox="1"/>
          <p:nvPr>
            <p:ph type="title"/>
          </p:nvPr>
        </p:nvSpPr>
        <p:spPr>
          <a:xfrm>
            <a:off x="609600" y="609600"/>
            <a:ext cx="10515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/>
              <a:t> Method:</a:t>
            </a:r>
            <a:endParaRPr b="1"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g2d21c0482b6_0_305"/>
          <p:cNvSpPr txBox="1"/>
          <p:nvPr>
            <p:ph idx="1" type="body"/>
          </p:nvPr>
        </p:nvSpPr>
        <p:spPr>
          <a:xfrm>
            <a:off x="485875" y="14731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solidFill>
                  <a:schemeClr val="dk1"/>
                </a:solidFill>
              </a:rPr>
              <a:t>Data Extraction:</a:t>
            </a:r>
            <a:endParaRPr b="1" sz="2000">
              <a:solidFill>
                <a:schemeClr val="dk1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Meticulous collection and structuring of information from Bangla reports and research articles.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Extraction of textual content, metadata, categorization, publication date, and other pertinent data from Bangla reports.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Extraction of technique, research setting, performance indicators, and comparative analysis data from research articles.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677334" y="533400"/>
            <a:ext cx="9762066" cy="82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672625" y="1905000"/>
            <a:ext cx="91479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1900">
                <a:solidFill>
                  <a:schemeClr val="dk1"/>
                </a:solidFill>
              </a:rPr>
              <a:t>Text Classification Task: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Examined three machine learning algorithms: Naive Bayes, Decision Tree, and K-Nearest Neighbor (KNN).</a:t>
            </a:r>
            <a:endParaRPr b="1" sz="1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1900">
                <a:solidFill>
                  <a:schemeClr val="dk1"/>
                </a:solidFill>
              </a:rPr>
              <a:t>Naive Bayes Classifier: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Reasonable performance with 84% train and 83% test accuracy.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Different precision, recall, and F1 scores for individual classes.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'Economy' category achieved the highest F1-score (0.94).</a:t>
            </a:r>
            <a:endParaRPr b="1" sz="1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1900">
                <a:solidFill>
                  <a:schemeClr val="dk1"/>
                </a:solidFill>
              </a:rPr>
              <a:t>Decision Tree Classifier: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Perfect train accuracy (100%) but test accuracy dropped to 68%.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Overfitting observed as the model did not generalize well to new data.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Lower accuracy, recall, and F1-scores compared to Naive Bayes.</a:t>
            </a:r>
            <a:endParaRPr b="1" sz="19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1c0482b6_0_313"/>
          <p:cNvSpPr txBox="1"/>
          <p:nvPr>
            <p:ph type="title"/>
          </p:nvPr>
        </p:nvSpPr>
        <p:spPr>
          <a:xfrm>
            <a:off x="677334" y="533400"/>
            <a:ext cx="9762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2d21c0482b6_0_313"/>
          <p:cNvSpPr txBox="1"/>
          <p:nvPr>
            <p:ph idx="1" type="body"/>
          </p:nvPr>
        </p:nvSpPr>
        <p:spPr>
          <a:xfrm>
            <a:off x="672625" y="1905000"/>
            <a:ext cx="91479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1900">
                <a:solidFill>
                  <a:schemeClr val="dk1"/>
                </a:solidFill>
              </a:rPr>
              <a:t>K-Nearest Neighbor (KNN) Classifier: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Achieved 100% train accuracy and significantly better test accuracy of 86%.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Outperformed Naive Bayes and Decision Trees in overall performance.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Higher precision, recall, and F1-scores for specific classes.</a:t>
            </a:r>
            <a:endParaRPr b="1" sz="1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1900">
                <a:solidFill>
                  <a:schemeClr val="dk1"/>
                </a:solidFill>
              </a:rPr>
              <a:t>Variables Affecting Performance: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Bias-variance trade-off: Decision trees have high variance leading to overfitting, while Naive Bayes and KNNs exhibit good generalization.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Feature Representation: Algorithms' performance depends on the feature representation of text data.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Hyperparameter Tuning: Adjusting hyperparameters can further improve performance.</a:t>
            </a:r>
            <a:endParaRPr b="1" sz="19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21c0482b6_0_319"/>
          <p:cNvSpPr txBox="1"/>
          <p:nvPr>
            <p:ph type="title"/>
          </p:nvPr>
        </p:nvSpPr>
        <p:spPr>
          <a:xfrm>
            <a:off x="677334" y="533400"/>
            <a:ext cx="9762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Results: </a:t>
            </a:r>
            <a:endParaRPr b="1"/>
          </a:p>
        </p:txBody>
      </p:sp>
      <p:sp>
        <p:nvSpPr>
          <p:cNvPr id="113" name="Google Shape;113;g2d21c0482b6_0_319"/>
          <p:cNvSpPr txBox="1"/>
          <p:nvPr>
            <p:ph idx="1" type="body"/>
          </p:nvPr>
        </p:nvSpPr>
        <p:spPr>
          <a:xfrm>
            <a:off x="672625" y="1905000"/>
            <a:ext cx="91479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➢"/>
            </a:pPr>
            <a:r>
              <a:rPr b="1" lang="en-US" sz="1900">
                <a:solidFill>
                  <a:schemeClr val="dk1"/>
                </a:solidFill>
              </a:rPr>
              <a:t>Techniques for Improvement: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Feature Engineering: Explore advanced techniques like TF-IDF, n-grams, or topic modeling.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Ensemble Methods: Combine models using bagging, boosting, or stacking.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Hyperparameter Tuning: Optimize hyperparameters using methods like grid search or random search.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Advanced Algorithms: Consider advanced algorithms like Support Vector Machines (SVMs), deep neural networks, or transformer-based models (e.g., BERT).</a:t>
            </a:r>
            <a:endParaRPr b="1" sz="1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900">
                <a:solidFill>
                  <a:schemeClr val="dk1"/>
                </a:solidFill>
              </a:rPr>
              <a:t>Data Enhancements: Use techniques like data augmentation, translation, or synthetic data generation to enhance the dataset.</a:t>
            </a:r>
            <a:endParaRPr b="1" sz="19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20b09abb0_1_0"/>
          <p:cNvSpPr txBox="1"/>
          <p:nvPr>
            <p:ph type="title"/>
          </p:nvPr>
        </p:nvSpPr>
        <p:spPr>
          <a:xfrm>
            <a:off x="677334" y="609600"/>
            <a:ext cx="999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Discussion: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g2d20b09abb0_1_0"/>
          <p:cNvSpPr txBox="1"/>
          <p:nvPr>
            <p:ph idx="1" type="body"/>
          </p:nvPr>
        </p:nvSpPr>
        <p:spPr>
          <a:xfrm>
            <a:off x="359075" y="1470607"/>
            <a:ext cx="104394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Discussion:</a:t>
            </a:r>
            <a:endParaRPr b="1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Superior performance of In-Context Cross-Lingual Transfer (IC-XLT) demonstrated compared to other basic approaches.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IC-XLT's capability to navigate situations with restricted resources highlighted.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More effective than gradient-based strategies like 1S-XLT and traditional methods such as Zero-Shot Cross-Lingual Transfer (ZS-XLT).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Advantage becomes more apparent in situations with inadequate training data for the source language.</a:t>
            </a:r>
            <a:endParaRPr b="1" sz="16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Use of IC-XLT gradient enhances output to different languages by adding annotations to the target language in a specific context.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	Integration with Prior Research:</a:t>
            </a:r>
            <a:endParaRPr b="1"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Adds to existing knowledge on transfer learning across different languages and learning methods.</a:t>
            </a:r>
            <a:endParaRPr b="1"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Examination of IC-XLT in comparison to acknowledged fundamental approaches aligns with current research on cross-lingual transfer methods.</a:t>
            </a:r>
            <a:endParaRPr b="1"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-US" sz="1600">
                <a:solidFill>
                  <a:schemeClr val="dk1"/>
                </a:solidFill>
              </a:rPr>
              <a:t>Expands the use of in-context teaching for multilingual transfer assignments, providing valuable perspectives on its efficiency.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2021-03-29T08:13:56Z</dcterms:created>
  <dc:creator>Mr.</dc:creator>
</cp:coreProperties>
</file>