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ibre Baskerville"/>
      <p:regular r:id="rId15"/>
      <p:bold r:id="rId16"/>
      <p:italic r:id="rId17"/>
    </p:embeddedFont>
    <p:embeddedFont>
      <p:font typeface="Oswald"/>
      <p:regular r:id="rId18"/>
      <p:bold r:id="rId19"/>
    </p:embeddedFont>
    <p:embeddedFont>
      <p:font typeface="DM Serif Display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rtkmFUVSxn7A30REjnxw50OR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Display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DMSerif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Baskerville-regular.fntdata"/><Relationship Id="rId14" Type="http://schemas.openxmlformats.org/officeDocument/2006/relationships/slide" Target="slides/slide9.xml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ffe7132d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cffe7132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ffe7132d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cffe7132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ffe7132d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2cffe7132d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9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9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9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33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45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9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9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9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9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9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66" name="Google Shape;166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9" name="Google Shape;169;p1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1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85" name="Google Shape;185;p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8" name="Google Shape;188;p1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1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ategory">
  <p:cSld name="5 Category">
    <p:bg>
      <p:bgPr>
        <a:solidFill>
          <a:schemeClr val="accen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2" name="Google Shape;202;p2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5" name="Google Shape;205;p2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0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0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0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7" name="Google Shape;217;p20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20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3 Section">
  <p:cSld name="Photo + 3 Section"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1" name="Google Shape;231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32" name="Google Shape;232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5" name="Google Shape;235;p2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2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1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1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+ Text">
  <p:cSld name="Photo + Text">
    <p:bg>
      <p:bgPr>
        <a:solidFill>
          <a:schemeClr val="accen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0" name="Google Shape;250;p2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1" name="Google Shape;251;p2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54" name="Google Shape;254;p2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2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2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68" name="Google Shape;268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1" name="Google Shape;271;p2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2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3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accen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85" name="Google Shape;285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88" name="Google Shape;288;p2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3" name="Google Shape;293;p24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5"/>
          <p:cNvGrpSpPr/>
          <p:nvPr/>
        </p:nvGrpSpPr>
        <p:grpSpPr>
          <a:xfrm>
            <a:off x="2" y="0"/>
            <a:ext cx="6881966" cy="6858874"/>
            <a:chOff x="-5321" y="1096"/>
            <a:chExt cx="5924073" cy="5904197"/>
          </a:xfrm>
        </p:grpSpPr>
        <p:sp>
          <p:nvSpPr>
            <p:cNvPr id="300" name="Google Shape;300;p25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5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2">
  <p:cSld name="Thank You 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6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6"/>
          <p:cNvSpPr/>
          <p:nvPr/>
        </p:nvSpPr>
        <p:spPr>
          <a:xfrm rot="-8100000">
            <a:off x="-729899" y="-1215856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/>
          <p:nvPr/>
        </p:nvSpPr>
        <p:spPr>
          <a:xfrm>
            <a:off x="1" y="12721"/>
            <a:ext cx="12192255" cy="6845300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0196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733" u="none" cap="none" strike="noStrik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57" name="Google Shape;57;p10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10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60" name="Google Shape;60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1" y="0"/>
            <a:ext cx="12192255" cy="68580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8039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>
            <p:ph type="ctrTitle"/>
          </p:nvPr>
        </p:nvSpPr>
        <p:spPr>
          <a:xfrm>
            <a:off x="1584967" y="3171133"/>
            <a:ext cx="9022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21" name="Google Shape;321;p28"/>
          <p:cNvSpPr txBox="1"/>
          <p:nvPr>
            <p:ph idx="1" type="subTitle"/>
          </p:nvPr>
        </p:nvSpPr>
        <p:spPr>
          <a:xfrm>
            <a:off x="1584967" y="5040404"/>
            <a:ext cx="9022000" cy="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t 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1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71" name="Google Shape;71;p11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1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 flipH="1" rot="-5400000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76" name="Google Shape;76;p1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1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2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89" name="Google Shape;89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2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92" name="Google Shape;92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03" name="Google Shape;103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 + Text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23" name="Google Shape;123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3" name="Google Shape;133;p1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34" name="Google Shape;134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37" name="Google Shape;13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9" name="Google Shape;149;p1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50" name="Google Shape;150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3" name="Google Shape;153;p1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33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 flipH="1" rot="10800000">
              <a:off x="-1" y="1357409"/>
              <a:ext cx="12192001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"/>
          <p:cNvSpPr txBox="1"/>
          <p:nvPr>
            <p:ph type="ctrTitle"/>
          </p:nvPr>
        </p:nvSpPr>
        <p:spPr>
          <a:xfrm>
            <a:off x="3850548" y="88083"/>
            <a:ext cx="5704513" cy="9605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i="1"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- 2024</a:t>
            </a:r>
            <a:b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CSE438</a:t>
            </a:r>
            <a:br>
              <a:rPr lang="en-US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"/>
          <p:cNvSpPr txBox="1"/>
          <p:nvPr>
            <p:ph idx="1" type="subTitle"/>
          </p:nvPr>
        </p:nvSpPr>
        <p:spPr>
          <a:xfrm>
            <a:off x="2814520" y="939024"/>
            <a:ext cx="7327800" cy="5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BanglaNewsClassifier: A Machine Learning Approach for News Classification in Bengali Newspapers.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Submission Date: 24/04/2024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Group: A21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20301154-Tanzir Hossain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20301164-Ar-Rafi Islam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0350" y="-1"/>
            <a:ext cx="1771650" cy="161766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330" name="Google Shape;330;p1"/>
          <p:cNvSpPr txBox="1"/>
          <p:nvPr/>
        </p:nvSpPr>
        <p:spPr>
          <a:xfrm>
            <a:off x="2814500" y="2166999"/>
            <a:ext cx="73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"/>
          <p:cNvSpPr txBox="1"/>
          <p:nvPr>
            <p:ph type="title"/>
          </p:nvPr>
        </p:nvSpPr>
        <p:spPr>
          <a:xfrm>
            <a:off x="1006675" y="559500"/>
            <a:ext cx="5089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Introduction(Objectives)</a:t>
            </a:r>
            <a:endParaRPr sz="3500"/>
          </a:p>
        </p:txBody>
      </p:sp>
      <p:sp>
        <p:nvSpPr>
          <p:cNvPr id="337" name="Google Shape;337;p2"/>
          <p:cNvSpPr txBox="1"/>
          <p:nvPr>
            <p:ph idx="1" type="body"/>
          </p:nvPr>
        </p:nvSpPr>
        <p:spPr>
          <a:xfrm>
            <a:off x="1006679" y="1790433"/>
            <a:ext cx="100548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75">
              <a:solidFill>
                <a:schemeClr val="lt1"/>
              </a:solidFill>
            </a:endParaRPr>
          </a:p>
          <a:p>
            <a:pPr indent="-3314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4366"/>
              <a:buChar char="●"/>
            </a:pP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Critically </a:t>
            </a: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Bangla media on various issues including international sports, technology, country, economy, and entertainment.</a:t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4366"/>
              <a:buChar char="●"/>
            </a:pP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in-depth content analysis to identify diversity, emotional differences, biases, and linguistic features.</a:t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4366"/>
              <a:buChar char="●"/>
            </a:pP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Investigating objectivity and potential bias in news coverage across groups and locations.</a:t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4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84366"/>
              <a:buChar char="●"/>
            </a:pP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</a:t>
            </a:r>
            <a:r>
              <a:rPr lang="en-US" sz="767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comprehensive, data-driven understanding of the Bangla media landscape.</a:t>
            </a:r>
            <a:endParaRPr sz="767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9565"/>
              <a:buNone/>
            </a:pPr>
            <a:r>
              <a:t/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695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9047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9047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27272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/>
          <p:nvPr>
            <p:ph type="title"/>
          </p:nvPr>
        </p:nvSpPr>
        <p:spPr>
          <a:xfrm>
            <a:off x="831849" y="177553"/>
            <a:ext cx="80103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Design and Architecture:</a:t>
            </a:r>
            <a:endParaRPr sz="3300"/>
          </a:p>
        </p:txBody>
      </p:sp>
      <p:sp>
        <p:nvSpPr>
          <p:cNvPr id="344" name="Google Shape;344;p3"/>
          <p:cNvSpPr txBox="1"/>
          <p:nvPr>
            <p:ph idx="1" type="body"/>
          </p:nvPr>
        </p:nvSpPr>
        <p:spPr>
          <a:xfrm>
            <a:off x="831849" y="1577131"/>
            <a:ext cx="10655855" cy="489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3"/>
          <p:cNvSpPr txBox="1"/>
          <p:nvPr/>
        </p:nvSpPr>
        <p:spPr>
          <a:xfrm>
            <a:off x="1006679" y="1577130"/>
            <a:ext cx="10054898" cy="4446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of machine learning models from scikit-learn library: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Trees: For content classification and sensitivity analysis.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classifiers: For text classification and sentiment analysis.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Forests: To improve robustness and accuracy of content classification.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training approach for balanced categories and sensitivities.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 methods to check model performance and prevent overfitting.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b="0" i="0" sz="21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"/>
          <p:cNvSpPr txBox="1"/>
          <p:nvPr>
            <p:ph type="title"/>
          </p:nvPr>
        </p:nvSpPr>
        <p:spPr>
          <a:xfrm>
            <a:off x="595951" y="301855"/>
            <a:ext cx="8457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US" sz="3300">
                <a:latin typeface="Arial"/>
                <a:ea typeface="Arial"/>
                <a:cs typeface="Arial"/>
                <a:sym typeface="Arial"/>
              </a:rPr>
              <a:t>Data Collection: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t/>
            </a:r>
            <a:endParaRPr sz="3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"/>
          <p:cNvSpPr txBox="1"/>
          <p:nvPr/>
        </p:nvSpPr>
        <p:spPr>
          <a:xfrm>
            <a:off x="1177451" y="1380300"/>
            <a:ext cx="10725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collected through web scraping using Selenium.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interval method used during scraping to prevent bot detection.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contains news stories from six categories: International, Sports, Technology, Country, Economy, and Entertainment.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overview: 98,884 rows, saved in a CSV file with class and media description columns.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ffe7132dd_0_6"/>
          <p:cNvSpPr txBox="1"/>
          <p:nvPr>
            <p:ph idx="4294967295" type="title"/>
          </p:nvPr>
        </p:nvSpPr>
        <p:spPr>
          <a:xfrm>
            <a:off x="1019361" y="656947"/>
            <a:ext cx="9861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b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sz="33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2cffe7132dd_0_6"/>
          <p:cNvSpPr txBox="1"/>
          <p:nvPr/>
        </p:nvSpPr>
        <p:spPr>
          <a:xfrm>
            <a:off x="884767" y="2074803"/>
            <a:ext cx="10130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processing required due to high-quality newspaper articles.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Bangla stop words using bangla-stemmer library.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-U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punctuation marks for text cleanliness.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g2cffe7132dd_0_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idx="4294967295" type="title"/>
          </p:nvPr>
        </p:nvSpPr>
        <p:spPr>
          <a:xfrm>
            <a:off x="483261" y="656947"/>
            <a:ext cx="98616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en-US" sz="33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(Exploratory Data Analysis):</a:t>
            </a:r>
            <a:endParaRPr sz="33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"/>
          <p:cNvSpPr txBox="1"/>
          <p:nvPr/>
        </p:nvSpPr>
        <p:spPr>
          <a:xfrm>
            <a:off x="328450" y="2064675"/>
            <a:ext cx="6327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Category Distribution: </a:t>
            </a:r>
            <a:r>
              <a:rPr lang="en-US" sz="1600">
                <a:solidFill>
                  <a:schemeClr val="lt1"/>
                </a:solidFill>
              </a:rPr>
              <a:t>We Analyze the distribution of news articles across the six categories to understand the dataset's balance or skewness.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Text Length Analysis: </a:t>
            </a:r>
            <a:r>
              <a:rPr lang="en-US" sz="1600">
                <a:solidFill>
                  <a:schemeClr val="lt1"/>
                </a:solidFill>
              </a:rPr>
              <a:t>Investigating the length of news descriptions by calculating summary statistics and visualize the distribution using histograms or box plots.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5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750" y="2019125"/>
            <a:ext cx="5145200" cy="34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"/>
          <p:cNvSpPr txBox="1"/>
          <p:nvPr/>
        </p:nvSpPr>
        <p:spPr>
          <a:xfrm>
            <a:off x="7424450" y="5735225"/>
            <a:ext cx="389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Text Length Histogram of news articles in the dataset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 txBox="1"/>
          <p:nvPr>
            <p:ph idx="4294967295" type="title"/>
          </p:nvPr>
        </p:nvSpPr>
        <p:spPr>
          <a:xfrm>
            <a:off x="1030599" y="727969"/>
            <a:ext cx="11896077" cy="8712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t/>
            </a:r>
            <a:endParaRPr sz="2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Preprocessing and Vectorization</a:t>
            </a: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1030599" y="2177041"/>
            <a:ext cx="101307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Tokenization: News descriptions divided into individual words or tokens.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or Lemmatization: Reduction of word inflections.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Vectorization: Conversion of preprocessed text data into numerical vectors using methods like TF-IDF.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6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ffe7132dd_0_19"/>
          <p:cNvSpPr txBox="1"/>
          <p:nvPr>
            <p:ph idx="4294967295" type="title"/>
          </p:nvPr>
        </p:nvSpPr>
        <p:spPr>
          <a:xfrm>
            <a:off x="352899" y="262675"/>
            <a:ext cx="54039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t/>
            </a:r>
            <a:endParaRPr sz="33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b="1" lang="en-US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Exploratory Visualization</a:t>
            </a:r>
            <a:endParaRPr sz="33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g2cffe7132dd_0_19"/>
          <p:cNvSpPr txBox="1"/>
          <p:nvPr/>
        </p:nvSpPr>
        <p:spPr>
          <a:xfrm>
            <a:off x="352901" y="1646475"/>
            <a:ext cx="5220600" cy="4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distribution visualization: Dataset is close to balance.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subcategories for most frequently used words in the dataset.</a:t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g2cffe7132dd_0_19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g2cffe7132d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525" y="118675"/>
            <a:ext cx="4656500" cy="32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2cffe7132dd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525" y="3429000"/>
            <a:ext cx="2230250" cy="34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cffe7132dd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0775" y="3429000"/>
            <a:ext cx="2230250" cy="34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ffe7132dd_0_33"/>
          <p:cNvSpPr txBox="1"/>
          <p:nvPr>
            <p:ph type="title"/>
          </p:nvPr>
        </p:nvSpPr>
        <p:spPr>
          <a:xfrm>
            <a:off x="831850" y="177554"/>
            <a:ext cx="10229700" cy="6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415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rPr b="0" lang="en-US" sz="48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392" name="Google Shape;392;g2cffe7132dd_0_33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g2cffe7132dd_0_33"/>
          <p:cNvSpPr txBox="1"/>
          <p:nvPr/>
        </p:nvSpPr>
        <p:spPr>
          <a:xfrm>
            <a:off x="1006679" y="1577130"/>
            <a:ext cx="100548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2021-12-30T15:23:00Z</dcterms:created>
  <dc:creator>RISHIKESH DAS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