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Libre Baskerville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21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ibreBaskervill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1f552b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a1f552b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5414e4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5414e4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5414e455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5414e455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f0a0096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f0a0096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cf0a00968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cf0a00968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cf0a0096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cf0a0096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_1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_1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2" type="title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_1_2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2" type="title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2_1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7" name="Google Shape;127;p19"/>
          <p:cNvSpPr txBox="1"/>
          <p:nvPr>
            <p:ph hasCustomPrompt="1" idx="2" type="title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20"/>
          <p:cNvSpPr txBox="1"/>
          <p:nvPr>
            <p:ph idx="2" type="title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7" name="Google Shape;137;p20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5" type="subTitle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9" name="Google Shape;139;p20"/>
          <p:cNvSpPr txBox="1"/>
          <p:nvPr>
            <p:ph idx="6" type="title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20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9" name="Google Shape;149;p21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1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1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21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1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SECTION_HEADER_1_3_2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2" type="title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3" type="subTitle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8" name="Google Shape;168;p22"/>
          <p:cNvSpPr txBox="1"/>
          <p:nvPr>
            <p:ph idx="4" type="title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hasCustomPrompt="1" idx="5" type="title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2"/>
          <p:cNvSpPr txBox="1"/>
          <p:nvPr>
            <p:ph idx="6" type="subTitle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" name="Google Shape;171;p22"/>
          <p:cNvSpPr txBox="1"/>
          <p:nvPr>
            <p:ph idx="7" type="title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hasCustomPrompt="1" idx="8" type="title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2"/>
          <p:cNvSpPr txBox="1"/>
          <p:nvPr>
            <p:ph idx="9" type="subTitle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4" name="Google Shape;174;p22"/>
          <p:cNvSpPr txBox="1"/>
          <p:nvPr>
            <p:ph idx="13" type="title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2">
            <a:hlinkClick/>
          </p:cNvPr>
          <p:cNvSpPr txBox="1"/>
          <p:nvPr>
            <p:ph hasCustomPrompt="1" idx="14" type="title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2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6" type="subTitle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8" name="Google Shape;178;p22"/>
          <p:cNvSpPr txBox="1"/>
          <p:nvPr>
            <p:ph idx="17" type="title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2">
            <a:hlinkClick/>
          </p:cNvPr>
          <p:cNvSpPr txBox="1"/>
          <p:nvPr>
            <p:ph hasCustomPrompt="1" idx="18" type="title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SECTION_HEADER_1_1_1_1_2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6" name="Google Shape;186;p23"/>
          <p:cNvSpPr txBox="1"/>
          <p:nvPr>
            <p:ph idx="2" type="subTitle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3" type="title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4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SECTION_HEADER_1_1_1_1_2_1"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SECTION_HEADER_1_1_1_1_2_1_1"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2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2" type="subTitle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ubTitle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HEADER_1_1_1_1">
    <p:bg>
      <p:bgPr>
        <a:solidFill>
          <a:schemeClr val="l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" name="Google Shape;218;p2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9" name="Google Shape;219;p2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4" name="Google Shape;224;p2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HEADER_1_1_1_1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0" name="Google Shape;230;p27"/>
          <p:cNvSpPr txBox="1"/>
          <p:nvPr>
            <p:ph idx="2" type="subTitle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1" name="Google Shape;231;p27"/>
          <p:cNvSpPr txBox="1"/>
          <p:nvPr>
            <p:ph idx="3" type="subTitle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4" type="title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5" type="title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6" name="Google Shape;236;p2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HEADER_1_2_1">
    <p:bg>
      <p:bgPr>
        <a:solidFill>
          <a:schemeClr val="l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3" name="Google Shape;243;p28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7" name="Google Shape;247;p28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28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0" name="Google Shape;250;p2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SECTION_HEADER_1_2_3_1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2" type="title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29"/>
          <p:cNvSpPr txBox="1"/>
          <p:nvPr>
            <p:ph idx="1" type="subTitle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3" type="title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29"/>
          <p:cNvSpPr txBox="1"/>
          <p:nvPr>
            <p:ph idx="4" type="subTitle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5" type="title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29"/>
          <p:cNvSpPr txBox="1"/>
          <p:nvPr>
            <p:ph idx="6" type="subTitle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7" type="title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9"/>
          <p:cNvSpPr txBox="1"/>
          <p:nvPr>
            <p:ph idx="8" type="subTitle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31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0" name="Google Shape;280;p31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3" name="Google Shape;283;p31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4" name="Google Shape;284;p31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5" name="Google Shape;285;p31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6" name="Google Shape;286;p31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7" name="Google Shape;287;p31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8" name="Google Shape;288;p31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SECTION_HEADER_1_1_1_1_1_1"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6" name="Google Shape;296;p3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SECTION_HEADER_1_1_1_1_1_1_1"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2" name="Google Shape;302;p3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SECTION_HEADER_1_1_1_1_1_1_1_1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6" name="Google Shape;306;p3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SECTION_HEADER_1_1_1_1_1_1_1_1_1"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3" name="Google Shape;313;p3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SECTION_HEADER_1_1_1_1_1_1_1_1_2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3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SECTION_HEADER_1_1_1_1_1_1_1_1_1_1"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4" name="Google Shape;324;p3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SECTION_HEADER_1_1_1_1_1_1_1_2"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0" name="Google Shape;330;p3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SECTION_HEADER_1_1_1_1_1_1_1_1_1_1_2"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3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SECTION_HEADER_1_1_1_1_1_1_1_2_1"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2" name="Google Shape;342;p4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48" name="Google Shape;348;p41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41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50" name="Google Shape;350;p41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41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52" name="Google Shape;352;p41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41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SECTION_HEADER_1_3_1_2">
    <p:bg>
      <p:bgPr>
        <a:solidFill>
          <a:schemeClr val="l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42"/>
          <p:cNvSpPr txBox="1"/>
          <p:nvPr>
            <p:ph hasCustomPrompt="1" idx="2" type="title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1" name="Google Shape;361;p42"/>
          <p:cNvSpPr txBox="1"/>
          <p:nvPr>
            <p:ph idx="1" type="subTitle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62" name="Google Shape;362;p42"/>
          <p:cNvSpPr txBox="1"/>
          <p:nvPr>
            <p:ph hasCustomPrompt="1" idx="3" type="title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42"/>
          <p:cNvSpPr txBox="1"/>
          <p:nvPr>
            <p:ph idx="4" type="subTitle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68" name="Google Shape;368;p43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9" name="Google Shape;369;p4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ctrTitle"/>
          </p:nvPr>
        </p:nvSpPr>
        <p:spPr>
          <a:xfrm>
            <a:off x="945925" y="1543375"/>
            <a:ext cx="77229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          </a:t>
            </a:r>
            <a:r>
              <a:rPr lang="en" sz="5100"/>
              <a:t>CSE 438</a:t>
            </a:r>
            <a:br>
              <a:rPr lang="en" sz="5100"/>
            </a:br>
            <a:endParaRPr sz="5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720707" y="35888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6"/>
          <p:cNvSpPr/>
          <p:nvPr/>
        </p:nvSpPr>
        <p:spPr>
          <a:xfrm>
            <a:off x="8790593" y="-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6"/>
          <p:cNvSpPr txBox="1"/>
          <p:nvPr/>
        </p:nvSpPr>
        <p:spPr>
          <a:xfrm>
            <a:off x="796900" y="2518675"/>
            <a:ext cx="75861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BanglaNewsClassifier: A Machine Learning Approach for News Classification in Bengali Newspapers.</a:t>
            </a:r>
            <a:endParaRPr b="1"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835500" y="695675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Group Members</a:t>
            </a:r>
            <a:endParaRPr u="sng"/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714000" y="1064375"/>
            <a:ext cx="7716000" cy="26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Tanzir Hossain (20301154)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Ar-Rafi Islam(20301164)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96" name="Google Shape;39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Research</a:t>
            </a:r>
            <a:endParaRPr/>
          </a:p>
        </p:txBody>
      </p:sp>
      <p:sp>
        <p:nvSpPr>
          <p:cNvPr id="402" name="Google Shape;402;p48"/>
          <p:cNvSpPr txBox="1"/>
          <p:nvPr/>
        </p:nvSpPr>
        <p:spPr>
          <a:xfrm>
            <a:off x="394475" y="1486925"/>
            <a:ext cx="40284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Challenges in news article classification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Dealing with diverse topics and categories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Handling long and noisy text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Importance of contextual understanding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Techniques for low-resource languages like Bangla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Transfer learning from high-resource languages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Semi-supervised and unsupervised methods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Data augmentation approaches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5151123" y="1471434"/>
            <a:ext cx="33381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Existing work on Bangla text classification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Rule-based and dictionary based approaches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Statistical machine learning models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Recent deep learning models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Importance of news classification systems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Content organization and retrieval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Personalized news recommendations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Media monitoring and analysis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9"/>
          <p:cNvSpPr txBox="1"/>
          <p:nvPr/>
        </p:nvSpPr>
        <p:spPr>
          <a:xfrm>
            <a:off x="409650" y="1403450"/>
            <a:ext cx="78213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Convolutional Neural Networks for Sentence Classification: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CNNs have achieved remarkable success in computer vision (Krizhevsky et al., 2012) and speech recognition (Graves et al., 2013)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Early work applied CNNs to NLP by learning word vectors and composing with convolutional layers (Collobert et al., 2011)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Using pre-trained word embeddings from unsupervised neural language models as inputs has been explored (Bengio et al., 2003; Mikolov et al., 2013)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Encodes semantic information by having similar words close in vector space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Used on top of recursive autoencoders for sentiment analysis (Socher et al., 2011)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Used in dynamic CNN with k-max pooling (Kalchbrenner et al., 2014)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553825" y="650625"/>
            <a:ext cx="8405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CNN models capitalizing on pre-trained word vectors: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Collobert et al. (2011) used word vectors from Turian et al. (2010)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Kim (2014) evaluated static and fine-tuned vectors across NLP tasks like sentiment (Pang &amp; Lee, 2005; Socher et al., 2013) and question classification (Li &amp; Roth, 2002)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Outperformed complex methods like recursive NNs (Socher et al., 2013) and combinatorial category autoencoders (Hermann &amp; Blunsom, 2013)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Proposed multichannel architecture for static and fine-tuned vectors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Other CNN architectures/techniques for NLP: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Very deep CNN with compressive transformation for sentiment (Hu et al., 2014)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Parallel CNN deriving sentence representations horizontally and vertically (Lai et al., 2015)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Character-level language models using CNNs, LSTMs, hybrids (Zhang et al., 2015; Conneau et al., 2016)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CNNs have become prominent for NLP sentiment analysis and text classification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Pre-trained word embeddings and fine-tuning effective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Scope for new CNN architectures and auxiliary training for different NLP tasks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/>
        </p:nvSpPr>
        <p:spPr>
          <a:xfrm>
            <a:off x="341400" y="644825"/>
            <a:ext cx="8580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BERT: Pre-training of Deep Bidirectional Transformers for Language Understanding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BERT (Bidirectional Encoder Representations from Transformers) is a groundbreaking language representation model introduced by Jacob Devlin, Ming-Wei Chang, Kenton Lee, and Kristina Toutanova from Google AI Language .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BERT is designed to pretrain deep bidirectional representations from unlabeled text, enabling it to capture complex language patterns and relationships effectively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model architecture of BERT involves bidirectional transformers that can be fine-tuned for various natural language processing tasks without requiring significant task-specific modifications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BERT has been successfully applied to a wide range of NLP tasks, including sentiment analysis, linguistic acceptability classification, and semantic textual similarity benchmarking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General Language Understanding Evaluation (GLUE) benchmark is a collection of diverse NLP tasks used to evaluate the performance of models like BERT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BERT fine-tuning results have been reported on 11 NLP tasks, showcasing its effectiveness in achieving high performance across different domains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Previous research works, such as the One Billion Word Benchmark and Quora question pairs dataset, have contributed to the development and evaluation of language models like BERT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BERT's ability to capture contextual information bidirectionally and its efficient pretraining process have made it a popular choice for various NLP applications and research studies in recent years.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/>
        </p:nvSpPr>
        <p:spPr>
          <a:xfrm>
            <a:off x="282000" y="644825"/>
            <a:ext cx="85800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Exploring the Limits of Transfer Learning with a Unified Text-to-Text Transformer: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use of dropout as a technique to prevent overfitting in neural networks has been extensively studied .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Large scale multi-task learning has been explored for learning general-purpose distributed sentence representations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Sequence-to-sequence learning with neural networks has shown promising results in various applications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bitter lesson by Richard S. Sutton emphasizes the importance of computational power and data in machine learning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Transfer learning has been a topic of interest, exploring the limits and capabilities of pre-trained models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Neural network acceptability judgments have been studied for evaluating the performance of models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Continual learning algorithms for fully recurrent neural networks have been proposed in the past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Google's neural machine translation system has bridged the gap between human and machine translation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/>
        </p:nvSpPr>
        <p:spPr>
          <a:xfrm>
            <a:off x="282000" y="644825"/>
            <a:ext cx="85800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XLNet, a generalized autoregressive pretraining model, has shown advancements in language understanding tasks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GLUE, a multi-task benchmark platform, has been used for evaluating natural language understanding models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Recent research has focused on sentence-level pretraining beyond language modeling for improved performance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Defending against neural fake news and enhancing commonsense reading comprehension have been active areas of research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Adversarial training methods have been proposed for improving language understanding models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Aligning books and movies for story-like visual explanations has been explored in computer vision research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The transformer model, introduced in "Attention is all you need," has revolutionized natural language processing tasks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Studies on the evolution of representations in transformers have provided insights into their effectiveness in machine translation and language modeling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35" name="Google Shape;43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/>
        </p:nvSpPr>
        <p:spPr>
          <a:xfrm>
            <a:off x="2769000" y="1975250"/>
            <a:ext cx="44760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5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