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Oswald"/>
      <p:regular r:id="rId13"/>
      <p:bold r:id="rId14"/>
    </p:embeddedFont>
    <p:embeddedFont>
      <p:font typeface="DM Serif Display"/>
      <p:regular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iP5ZpS1pfkt90uDFPB2REz3ZCN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MSerifDisplay-regular.fntdata"/><Relationship Id="rId14" Type="http://schemas.openxmlformats.org/officeDocument/2006/relationships/font" Target="fonts/Oswald-bold.fntdata"/><Relationship Id="rId17" Type="http://customschemas.google.com/relationships/presentationmetadata" Target="metadata"/><Relationship Id="rId16" Type="http://schemas.openxmlformats.org/officeDocument/2006/relationships/font" Target="fonts/DMSerif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9"/>
          <p:cNvGrpSpPr/>
          <p:nvPr/>
        </p:nvGrpSpPr>
        <p:grpSpPr>
          <a:xfrm>
            <a:off x="-2269807" y="-751383"/>
            <a:ext cx="14461808" cy="7609383"/>
            <a:chOff x="-2269807" y="-751383"/>
            <a:chExt cx="14461808" cy="7609383"/>
          </a:xfrm>
        </p:grpSpPr>
        <p:grpSp>
          <p:nvGrpSpPr>
            <p:cNvPr id="30" name="Google Shape;30;p9"/>
            <p:cNvGrpSpPr/>
            <p:nvPr/>
          </p:nvGrpSpPr>
          <p:grpSpPr>
            <a:xfrm>
              <a:off x="-16299" y="0"/>
              <a:ext cx="12208300" cy="6858000"/>
              <a:chOff x="-16299" y="0"/>
              <a:chExt cx="12208300" cy="6858000"/>
            </a:xfrm>
          </p:grpSpPr>
          <p:sp>
            <p:nvSpPr>
              <p:cNvPr id="31" name="Google Shape;31;p9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rect b="b" l="l" r="r" t="t"/>
                <a:pathLst>
                  <a:path extrusionOk="0" h="6858000" w="12208298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372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9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9"/>
              <p:cNvSpPr/>
              <p:nvPr/>
            </p:nvSpPr>
            <p:spPr>
              <a:xfrm rot="5400000">
                <a:off x="24625" y="-4746"/>
                <a:ext cx="2819399" cy="2828891"/>
              </a:xfrm>
              <a:prstGeom prst="rtTriangle">
                <a:avLst/>
              </a:pr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 rot="5400000">
                <a:off x="4418" y="-4422"/>
                <a:ext cx="2627088" cy="2635933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9"/>
              <p:cNvSpPr/>
              <p:nvPr/>
            </p:nvSpPr>
            <p:spPr>
              <a:xfrm rot="5400000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784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9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rgbClr val="003252">
                  <a:alpha val="8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37;p9"/>
            <p:cNvSpPr/>
            <p:nvPr/>
          </p:nvSpPr>
          <p:spPr>
            <a:xfrm flipH="1" rot="-2700000">
              <a:off x="-1604709" y="1397837"/>
              <a:ext cx="3211378" cy="3211378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9"/>
            <p:cNvSpPr/>
            <p:nvPr/>
          </p:nvSpPr>
          <p:spPr>
            <a:xfrm rot="-2700000">
              <a:off x="-861777" y="-3756"/>
              <a:ext cx="2676646" cy="1356876"/>
            </a:xfrm>
            <a:custGeom>
              <a:rect b="b" l="l" r="r" t="t"/>
              <a:pathLst>
                <a:path extrusionOk="0" h="1356876" w="267664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9"/>
            <p:cNvSpPr/>
            <p:nvPr/>
          </p:nvSpPr>
          <p:spPr>
            <a:xfrm rot="-8100000">
              <a:off x="-1226102" y="1737462"/>
              <a:ext cx="2416016" cy="2416016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40;p9"/>
            <p:cNvGrpSpPr/>
            <p:nvPr/>
          </p:nvGrpSpPr>
          <p:grpSpPr>
            <a:xfrm>
              <a:off x="-1075376" y="4357967"/>
              <a:ext cx="2150753" cy="2150753"/>
              <a:chOff x="-2269807" y="2347782"/>
              <a:chExt cx="4541574" cy="4541574"/>
            </a:xfrm>
          </p:grpSpPr>
          <p:sp>
            <p:nvSpPr>
              <p:cNvPr id="41" name="Google Shape;41;p9"/>
              <p:cNvSpPr/>
              <p:nvPr/>
            </p:nvSpPr>
            <p:spPr>
              <a:xfrm flipH="1" rot="-2700000">
                <a:off x="-1604709" y="3012880"/>
                <a:ext cx="3211378" cy="3211378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9"/>
              <p:cNvSpPr/>
              <p:nvPr/>
            </p:nvSpPr>
            <p:spPr>
              <a:xfrm rot="-8100000">
                <a:off x="-1226102" y="3352505"/>
                <a:ext cx="2416016" cy="2416016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7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" name="Google Shape;43;p9"/>
          <p:cNvSpPr txBox="1"/>
          <p:nvPr>
            <p:ph type="ctrTitle"/>
          </p:nvPr>
        </p:nvSpPr>
        <p:spPr>
          <a:xfrm>
            <a:off x="2761488" y="2395728"/>
            <a:ext cx="7077456" cy="1243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  <a:defRPr b="1" sz="6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761488" y="3721608"/>
            <a:ext cx="7077456" cy="86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solidFill>
          <a:schemeClr val="accen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5" name="Google Shape;165;p18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66" name="Google Shape;166;p1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18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9" name="Google Shape;169;p18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18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44450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4" name="Google Shape;174;p18"/>
          <p:cNvSpPr txBox="1"/>
          <p:nvPr>
            <p:ph idx="2" type="body"/>
          </p:nvPr>
        </p:nvSpPr>
        <p:spPr>
          <a:xfrm>
            <a:off x="6500812" y="1681163"/>
            <a:ext cx="515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18"/>
          <p:cNvSpPr txBox="1"/>
          <p:nvPr>
            <p:ph idx="3" type="body"/>
          </p:nvPr>
        </p:nvSpPr>
        <p:spPr>
          <a:xfrm>
            <a:off x="44450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4" type="body"/>
          </p:nvPr>
        </p:nvSpPr>
        <p:spPr>
          <a:xfrm>
            <a:off x="647541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accent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4" name="Google Shape;184;p19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85" name="Google Shape;185;p1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19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8" name="Google Shape;188;p19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19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443365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2" type="body"/>
          </p:nvPr>
        </p:nvSpPr>
        <p:spPr>
          <a:xfrm>
            <a:off x="6474163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ategory">
  <p:cSld name="5 Category">
    <p:bg>
      <p:bgPr>
        <a:solidFill>
          <a:schemeClr val="accent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1" name="Google Shape;201;p20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02" name="Google Shape;202;p2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20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05" name="Google Shape;205;p20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20"/>
          <p:cNvSpPr/>
          <p:nvPr>
            <p:ph idx="2" type="pic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0"/>
          <p:cNvSpPr/>
          <p:nvPr>
            <p:ph idx="3" type="pic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0"/>
          <p:cNvSpPr/>
          <p:nvPr>
            <p:ph idx="4" type="pic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0"/>
          <p:cNvSpPr/>
          <p:nvPr>
            <p:ph idx="5" type="pic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0"/>
          <p:cNvSpPr/>
          <p:nvPr>
            <p:ph idx="6" type="pic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719894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20"/>
          <p:cNvSpPr txBox="1"/>
          <p:nvPr>
            <p:ph idx="7" type="body"/>
          </p:nvPr>
        </p:nvSpPr>
        <p:spPr>
          <a:xfrm>
            <a:off x="2963912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20"/>
          <p:cNvSpPr txBox="1"/>
          <p:nvPr>
            <p:ph idx="8" type="body"/>
          </p:nvPr>
        </p:nvSpPr>
        <p:spPr>
          <a:xfrm>
            <a:off x="5207930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20"/>
          <p:cNvSpPr txBox="1"/>
          <p:nvPr>
            <p:ph idx="9" type="body"/>
          </p:nvPr>
        </p:nvSpPr>
        <p:spPr>
          <a:xfrm>
            <a:off x="7451948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20"/>
          <p:cNvSpPr txBox="1"/>
          <p:nvPr>
            <p:ph idx="13" type="body"/>
          </p:nvPr>
        </p:nvSpPr>
        <p:spPr>
          <a:xfrm>
            <a:off x="9695965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17" name="Google Shape;217;p20"/>
          <p:cNvCxnSpPr/>
          <p:nvPr/>
        </p:nvCxnSpPr>
        <p:spPr>
          <a:xfrm>
            <a:off x="1242354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" name="Google Shape;218;p20"/>
          <p:cNvCxnSpPr/>
          <p:nvPr/>
        </p:nvCxnSpPr>
        <p:spPr>
          <a:xfrm>
            <a:off x="3486372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Google Shape;219;p20"/>
          <p:cNvCxnSpPr/>
          <p:nvPr/>
        </p:nvCxnSpPr>
        <p:spPr>
          <a:xfrm>
            <a:off x="5730390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20"/>
          <p:cNvCxnSpPr/>
          <p:nvPr/>
        </p:nvCxnSpPr>
        <p:spPr>
          <a:xfrm>
            <a:off x="7974408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" name="Google Shape;221;p20"/>
          <p:cNvCxnSpPr/>
          <p:nvPr/>
        </p:nvCxnSpPr>
        <p:spPr>
          <a:xfrm>
            <a:off x="10218425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20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0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+ 3 Section">
  <p:cSld name="Photo + 3 Section">
    <p:bg>
      <p:bgPr>
        <a:solidFill>
          <a:schemeClr val="accent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1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1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1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1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1" name="Google Shape;231;p21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32" name="Google Shape;232;p2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21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35" name="Google Shape;235;p2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1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21"/>
          <p:cNvSpPr txBox="1"/>
          <p:nvPr>
            <p:ph idx="1" type="body"/>
          </p:nvPr>
        </p:nvSpPr>
        <p:spPr>
          <a:xfrm>
            <a:off x="54209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21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1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21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1"/>
          <p:cNvSpPr txBox="1"/>
          <p:nvPr>
            <p:ph idx="3" type="body"/>
          </p:nvPr>
        </p:nvSpPr>
        <p:spPr>
          <a:xfrm>
            <a:off x="4444169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21"/>
          <p:cNvSpPr txBox="1"/>
          <p:nvPr>
            <p:ph idx="4" type="body"/>
          </p:nvPr>
        </p:nvSpPr>
        <p:spPr>
          <a:xfrm>
            <a:off x="834624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+ Text">
  <p:cSld name="Photo + Text">
    <p:bg>
      <p:bgPr>
        <a:solidFill>
          <a:schemeClr val="accent2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2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2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2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2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0" name="Google Shape;250;p22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51" name="Google Shape;251;p2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22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54" name="Google Shape;254;p2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2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22"/>
          <p:cNvSpPr txBox="1"/>
          <p:nvPr>
            <p:ph idx="1" type="body"/>
          </p:nvPr>
        </p:nvSpPr>
        <p:spPr>
          <a:xfrm>
            <a:off x="542094" y="4240093"/>
            <a:ext cx="94020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22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22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bg>
      <p:bgPr>
        <a:solidFill>
          <a:schemeClr val="accent2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3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3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3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7" name="Google Shape;267;p23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68" name="Google Shape;268;p2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23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71" name="Google Shape;271;p23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23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23"/>
          <p:cNvSpPr/>
          <p:nvPr>
            <p:ph idx="2" type="pic"/>
          </p:nvPr>
        </p:nvSpPr>
        <p:spPr>
          <a:xfrm>
            <a:off x="4110087" y="1444649"/>
            <a:ext cx="7548513" cy="4579079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23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bg>
      <p:bgPr>
        <a:solidFill>
          <a:schemeClr val="accent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4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4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4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4" name="Google Shape;284;p24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85" name="Google Shape;285;p2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4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24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88" name="Google Shape;288;p2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4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24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24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93" name="Google Shape;293;p24"/>
          <p:cNvSpPr txBox="1"/>
          <p:nvPr>
            <p:ph idx="2" type="body"/>
          </p:nvPr>
        </p:nvSpPr>
        <p:spPr>
          <a:xfrm>
            <a:off x="3964290" y="1444649"/>
            <a:ext cx="7694310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1">
  <p:cSld name="Thank You 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5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5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5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25"/>
          <p:cNvGrpSpPr/>
          <p:nvPr/>
        </p:nvGrpSpPr>
        <p:grpSpPr>
          <a:xfrm>
            <a:off x="1" y="0"/>
            <a:ext cx="6881966" cy="6858875"/>
            <a:chOff x="-5321" y="1096"/>
            <a:chExt cx="5924073" cy="5904197"/>
          </a:xfrm>
        </p:grpSpPr>
        <p:sp>
          <p:nvSpPr>
            <p:cNvPr id="300" name="Google Shape;300;p25"/>
            <p:cNvSpPr/>
            <p:nvPr/>
          </p:nvSpPr>
          <p:spPr>
            <a:xfrm rot="5400000">
              <a:off x="4618" y="-8842"/>
              <a:ext cx="5904196" cy="5924073"/>
            </a:xfrm>
            <a:prstGeom prst="rtTriangle">
              <a:avLst/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5"/>
            <p:cNvSpPr/>
            <p:nvPr/>
          </p:nvSpPr>
          <p:spPr>
            <a:xfrm rot="5400000">
              <a:off x="3941" y="-8164"/>
              <a:ext cx="5501471" cy="551999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5"/>
            <p:cNvSpPr/>
            <p:nvPr/>
          </p:nvSpPr>
          <p:spPr>
            <a:xfrm rot="5400000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25"/>
          <p:cNvSpPr txBox="1"/>
          <p:nvPr>
            <p:ph type="ctrTitle"/>
          </p:nvPr>
        </p:nvSpPr>
        <p:spPr>
          <a:xfrm>
            <a:off x="5217242" y="2807208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2">
  <p:cSld name="Thank You 2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6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6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6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6"/>
          <p:cNvSpPr txBox="1"/>
          <p:nvPr>
            <p:ph type="ctrTitle"/>
          </p:nvPr>
        </p:nvSpPr>
        <p:spPr>
          <a:xfrm>
            <a:off x="6360242" y="3429000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6"/>
          <p:cNvSpPr/>
          <p:nvPr/>
        </p:nvSpPr>
        <p:spPr>
          <a:xfrm rot="-8100000">
            <a:off x="-729899" y="-1215856"/>
            <a:ext cx="6043521" cy="8427077"/>
          </a:xfrm>
          <a:custGeom>
            <a:rect b="b" l="l" r="r" t="t"/>
            <a:pathLst>
              <a:path extrusionOk="0" h="8427077" w="6043521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6"/>
          <p:cNvSpPr/>
          <p:nvPr/>
        </p:nvSpPr>
        <p:spPr>
          <a:xfrm rot="-8100000">
            <a:off x="-1145231" y="-2123853"/>
            <a:ext cx="6043521" cy="9008880"/>
          </a:xfrm>
          <a:custGeom>
            <a:rect b="b" l="l" r="r" t="t"/>
            <a:pathLst>
              <a:path extrusionOk="0" h="9008880" w="6043521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6"/>
          <p:cNvSpPr/>
          <p:nvPr/>
        </p:nvSpPr>
        <p:spPr>
          <a:xfrm flipH="1" rot="-2700000">
            <a:off x="-2681153" y="-465959"/>
            <a:ext cx="8639119" cy="5739762"/>
          </a:xfrm>
          <a:custGeom>
            <a:rect b="b" l="l" r="r" t="t"/>
            <a:pathLst>
              <a:path extrusionOk="0" h="5739762" w="8639119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rgbClr val="003252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1" type="blank">
  <p:cSld name="BLANK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/>
          <p:nvPr/>
        </p:nvSpPr>
        <p:spPr>
          <a:xfrm>
            <a:off x="1" y="12721"/>
            <a:ext cx="12192255" cy="6845300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0588"/>
            </a:srgbClr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7"/>
          <p:cNvSpPr txBox="1"/>
          <p:nvPr>
            <p:ph idx="12" type="sldNum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733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733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733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733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733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733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733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733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733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0"/>
          <p:cNvSpPr/>
          <p:nvPr/>
        </p:nvSpPr>
        <p:spPr>
          <a:xfrm>
            <a:off x="0" y="0"/>
            <a:ext cx="12192000" cy="6862745"/>
          </a:xfrm>
          <a:custGeom>
            <a:rect b="b" l="l" r="r" t="t"/>
            <a:pathLst>
              <a:path extrusionOk="0" h="6849743" w="1219200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0"/>
          <p:cNvSpPr/>
          <p:nvPr/>
        </p:nvSpPr>
        <p:spPr>
          <a:xfrm flipH="1" rot="5400000">
            <a:off x="2626805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/>
          <p:nvPr/>
        </p:nvSpPr>
        <p:spPr>
          <a:xfrm flipH="1" rot="-5400000">
            <a:off x="5851010" y="-10649"/>
            <a:ext cx="6326154" cy="6347453"/>
          </a:xfrm>
          <a:prstGeom prst="rtTriangle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0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/>
          <p:nvPr/>
        </p:nvSpPr>
        <p:spPr>
          <a:xfrm rot="2700000">
            <a:off x="9668984" y="1404392"/>
            <a:ext cx="4406148" cy="5299239"/>
          </a:xfrm>
          <a:custGeom>
            <a:rect b="b" l="l" r="r" t="t"/>
            <a:pathLst>
              <a:path extrusionOk="0" h="5299239" w="4406148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"/>
          <p:cNvSpPr/>
          <p:nvPr/>
        </p:nvSpPr>
        <p:spPr>
          <a:xfrm flipH="1" rot="8100000">
            <a:off x="9583575" y="1088097"/>
            <a:ext cx="5072180" cy="4843502"/>
          </a:xfrm>
          <a:custGeom>
            <a:rect b="b" l="l" r="r" t="t"/>
            <a:pathLst>
              <a:path extrusionOk="0" h="4843502" w="507218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0"/>
          <p:cNvGrpSpPr/>
          <p:nvPr/>
        </p:nvGrpSpPr>
        <p:grpSpPr>
          <a:xfrm rot="-5400000">
            <a:off x="115697" y="-1233313"/>
            <a:ext cx="2166577" cy="2458370"/>
            <a:chOff x="10225382" y="6572118"/>
            <a:chExt cx="3924857" cy="4453454"/>
          </a:xfrm>
        </p:grpSpPr>
        <p:sp>
          <p:nvSpPr>
            <p:cNvPr id="57" name="Google Shape;57;p10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10"/>
          <p:cNvGrpSpPr/>
          <p:nvPr/>
        </p:nvGrpSpPr>
        <p:grpSpPr>
          <a:xfrm rot="-5400000">
            <a:off x="1826158" y="-663912"/>
            <a:ext cx="1157389" cy="1319566"/>
            <a:chOff x="10431417" y="6819549"/>
            <a:chExt cx="3512798" cy="4005019"/>
          </a:xfrm>
        </p:grpSpPr>
        <p:sp>
          <p:nvSpPr>
            <p:cNvPr id="60" name="Google Shape;60;p1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10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/>
          <p:nvPr/>
        </p:nvSpPr>
        <p:spPr>
          <a:xfrm>
            <a:off x="1" y="0"/>
            <a:ext cx="12192255" cy="68580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8431"/>
            </a:srgbClr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8"/>
          <p:cNvSpPr txBox="1"/>
          <p:nvPr>
            <p:ph type="ctrTitle"/>
          </p:nvPr>
        </p:nvSpPr>
        <p:spPr>
          <a:xfrm>
            <a:off x="1584967" y="3171133"/>
            <a:ext cx="90220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6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321" name="Google Shape;321;p28"/>
          <p:cNvSpPr txBox="1"/>
          <p:nvPr>
            <p:ph idx="1" type="subTitle"/>
          </p:nvPr>
        </p:nvSpPr>
        <p:spPr>
          <a:xfrm>
            <a:off x="1584967" y="5040404"/>
            <a:ext cx="9022000" cy="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2" name="Google Shape;322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 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11"/>
          <p:cNvGrpSpPr/>
          <p:nvPr/>
        </p:nvGrpSpPr>
        <p:grpSpPr>
          <a:xfrm>
            <a:off x="9141047" y="1176875"/>
            <a:ext cx="5836234" cy="5812372"/>
            <a:chOff x="8440685" y="4125"/>
            <a:chExt cx="7184703" cy="7155327"/>
          </a:xfrm>
        </p:grpSpPr>
        <p:sp>
          <p:nvSpPr>
            <p:cNvPr id="71" name="Google Shape;71;p11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rect b="b" l="l" r="r" t="t"/>
              <a:pathLst>
                <a:path extrusionOk="0" h="5299239" w="4406148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 rot="8100000">
              <a:off x="9583575" y="1088097"/>
              <a:ext cx="5072180" cy="4843502"/>
            </a:xfrm>
            <a:custGeom>
              <a:rect b="b" l="l" r="r" t="t"/>
              <a:pathLst>
                <a:path extrusionOk="0" h="4843502" w="507218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1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1"/>
          <p:cNvGrpSpPr/>
          <p:nvPr/>
        </p:nvGrpSpPr>
        <p:grpSpPr>
          <a:xfrm flipH="1" rot="-5400000">
            <a:off x="9696647" y="6040936"/>
            <a:ext cx="1488421" cy="1643561"/>
            <a:chOff x="10225384" y="6572118"/>
            <a:chExt cx="3924856" cy="4333945"/>
          </a:xfrm>
        </p:grpSpPr>
        <p:sp>
          <p:nvSpPr>
            <p:cNvPr id="76" name="Google Shape;76;p11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1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chemeClr val="accen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12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89" name="Google Shape;89;p1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12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92" name="Google Shape;92;p1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2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13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03" name="Google Shape;103;p1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3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Quote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rgbClr val="003252"/>
          </a:solidFill>
          <a:ln cap="flat" cmpd="sng" w="76200">
            <a:solidFill>
              <a:schemeClr val="accent1">
                <a:alpha val="5490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956993" y="923305"/>
            <a:ext cx="1005115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AEFF"/>
              </a:buClr>
              <a:buSzPts val="18400"/>
              <a:buFont typeface="Trebuchet MS"/>
              <a:buNone/>
            </a:pPr>
            <a:r>
              <a:rPr b="0" i="0" lang="en-US" sz="18400">
                <a:solidFill>
                  <a:srgbClr val="2FAEF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533399" y="3200400"/>
            <a:ext cx="7551057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Title + Text">
    <p:bg>
      <p:bgPr>
        <a:solidFill>
          <a:schemeClr val="accen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2" name="Google Shape;122;p15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23" name="Google Shape;123;p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solidFill>
          <a:schemeClr val="accen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3" name="Google Shape;133;p16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34" name="Google Shape;134;p1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16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37" name="Google Shape;137;p16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6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1409700" y="1749570"/>
            <a:ext cx="9372600" cy="3358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accen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9" name="Google Shape;149;p17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50" name="Google Shape;150;p1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3" name="Google Shape;153;p17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7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443365" y="1825625"/>
            <a:ext cx="1121523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8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/>
          <p:nvPr/>
        </p:nvSpPr>
        <p:spPr>
          <a:xfrm>
            <a:off x="0" y="1"/>
            <a:ext cx="12192001" cy="6857999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8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8"/>
          <p:cNvSpPr txBox="1"/>
          <p:nvPr/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19" name="Google Shape;19;p8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0" name="Google Shape;20;p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8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3" name="Google Shape;23;p8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8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8"/>
          <p:cNvSpPr txBox="1"/>
          <p:nvPr/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"/>
          <p:cNvSpPr txBox="1"/>
          <p:nvPr>
            <p:ph type="ctrTitle"/>
          </p:nvPr>
        </p:nvSpPr>
        <p:spPr>
          <a:xfrm>
            <a:off x="3850548" y="88083"/>
            <a:ext cx="5704513" cy="9605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i="1" lang="en-US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 - 2024</a:t>
            </a:r>
            <a:br>
              <a:rPr lang="en-US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CSE442</a:t>
            </a:r>
            <a:br>
              <a:rPr lang="en-US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1"/>
          <p:cNvSpPr txBox="1"/>
          <p:nvPr>
            <p:ph idx="1" type="subTitle"/>
          </p:nvPr>
        </p:nvSpPr>
        <p:spPr>
          <a:xfrm>
            <a:off x="2814520" y="939024"/>
            <a:ext cx="7327800" cy="5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Enhancing Medical Question Answering with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Retrieval Augmentation and Reranking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Transformer Embeddings in Generative Language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Submission Date: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/04/202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Group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10: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20301005- Shabab Abdullah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20301154-Tanzir Hossain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20301164-Ar-Rafi Islam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20301193- Jannatul Ferdoshi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9" name="Google Shape;32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0350" y="-1"/>
            <a:ext cx="1771650" cy="1617662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330" name="Google Shape;330;p1"/>
          <p:cNvSpPr txBox="1"/>
          <p:nvPr/>
        </p:nvSpPr>
        <p:spPr>
          <a:xfrm>
            <a:off x="2814500" y="2166999"/>
            <a:ext cx="732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"/>
          <p:cNvSpPr txBox="1"/>
          <p:nvPr>
            <p:ph type="title"/>
          </p:nvPr>
        </p:nvSpPr>
        <p:spPr>
          <a:xfrm>
            <a:off x="1006679" y="559499"/>
            <a:ext cx="4621764" cy="923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</a:pPr>
            <a:r>
              <a:rPr lang="en-US" sz="3500" u="sng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500"/>
          </a:p>
        </p:txBody>
      </p:sp>
      <p:sp>
        <p:nvSpPr>
          <p:cNvPr id="337" name="Google Shape;337;p2"/>
          <p:cNvSpPr txBox="1"/>
          <p:nvPr>
            <p:ph idx="1" type="body"/>
          </p:nvPr>
        </p:nvSpPr>
        <p:spPr>
          <a:xfrm>
            <a:off x="1006679" y="2104008"/>
            <a:ext cx="10054898" cy="3919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our research is to create a Retrieval Augmented Generation (RAG) model specifically for the healthcare industry.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Large-scale language models combined with high-performance retrieval methods improve healthcare's text creation and query operations. 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"/>
          <p:cNvSpPr txBox="1"/>
          <p:nvPr>
            <p:ph type="title"/>
          </p:nvPr>
        </p:nvSpPr>
        <p:spPr>
          <a:xfrm>
            <a:off x="831849" y="177553"/>
            <a:ext cx="8010309" cy="1083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</a:pPr>
            <a:r>
              <a:rPr lang="en-US" sz="3300" u="sng">
                <a:latin typeface="Times New Roman"/>
                <a:ea typeface="Times New Roman"/>
                <a:cs typeface="Times New Roman"/>
                <a:sym typeface="Times New Roman"/>
              </a:rPr>
              <a:t>Retriever Component &amp; Architectures:</a:t>
            </a:r>
            <a:endParaRPr sz="2900"/>
          </a:p>
        </p:txBody>
      </p:sp>
      <p:sp>
        <p:nvSpPr>
          <p:cNvPr id="344" name="Google Shape;344;p3"/>
          <p:cNvSpPr txBox="1"/>
          <p:nvPr>
            <p:ph idx="1" type="body"/>
          </p:nvPr>
        </p:nvSpPr>
        <p:spPr>
          <a:xfrm>
            <a:off x="831849" y="1577131"/>
            <a:ext cx="10655855" cy="4899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p3"/>
          <p:cNvSpPr txBox="1"/>
          <p:nvPr/>
        </p:nvSpPr>
        <p:spPr>
          <a:xfrm>
            <a:off x="1006679" y="1577130"/>
            <a:ext cx="10054898" cy="4446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to examine a large amount of medical data contained in a vector database quickly and effectively.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cutting-edge dense retrieval techniques to look for semantic similarities.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solution: FAISS (Facebook AI Similarity Search) vector store for scalable and efficient retrieval.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Database Storage: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FAISS is used for effective clustering and similarity searches.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Storing embedded and chunked data for easy access.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Chunking and Embedding: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Utilizes 'intfloat/e5-large-v2' embedding model.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RecursiveCharacterTextSplitter method for text chunking.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better contextualization and alignment in the RAG model.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4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"/>
          <p:cNvSpPr txBox="1"/>
          <p:nvPr>
            <p:ph type="title"/>
          </p:nvPr>
        </p:nvSpPr>
        <p:spPr>
          <a:xfrm>
            <a:off x="595951" y="301855"/>
            <a:ext cx="8457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</a:pPr>
            <a:r>
              <a:rPr lang="en-US" sz="3300" u="sng">
                <a:latin typeface="Times New Roman"/>
                <a:ea typeface="Times New Roman"/>
                <a:cs typeface="Times New Roman"/>
                <a:sym typeface="Times New Roman"/>
              </a:rPr>
              <a:t>Generator Component </a:t>
            </a:r>
            <a:r>
              <a:rPr lang="en-US" sz="3300" u="sng">
                <a:latin typeface="Times New Roman"/>
                <a:ea typeface="Times New Roman"/>
                <a:cs typeface="Times New Roman"/>
                <a:sym typeface="Times New Roman"/>
              </a:rPr>
              <a:t>&amp; Architectures: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</a:pPr>
            <a:r>
              <a:t/>
            </a:r>
            <a:endParaRPr sz="3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4"/>
          <p:cNvSpPr txBox="1"/>
          <p:nvPr/>
        </p:nvSpPr>
        <p:spPr>
          <a:xfrm>
            <a:off x="1177451" y="1380300"/>
            <a:ext cx="10725000" cy="4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Accountable for gathering information and producing logical answers.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Utilizes Mistral 7B, optimized for medical text generation.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Specialized instruction using medical literature to gain a greater comprehension of the field.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Quantization: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'4-bit neural float' (nf4) quantization scheme for memory and computational efficiency.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Significant memory savings and improved computational efficiency.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Mixed Precision Training: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tensor cores to do calculations with poor accuracy.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Expedites the process of fine-tuning and training without compromising accuracy.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4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"/>
          <p:cNvSpPr txBox="1"/>
          <p:nvPr>
            <p:ph idx="4294967295" type="title"/>
          </p:nvPr>
        </p:nvSpPr>
        <p:spPr>
          <a:xfrm>
            <a:off x="1019361" y="656947"/>
            <a:ext cx="9861612" cy="9778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</a:pPr>
            <a:r>
              <a:rPr lang="en-US" sz="33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 (Exploratory Data Analysis):</a:t>
            </a:r>
            <a:endParaRPr sz="33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5"/>
          <p:cNvSpPr txBox="1"/>
          <p:nvPr/>
        </p:nvSpPr>
        <p:spPr>
          <a:xfrm>
            <a:off x="884767" y="2074803"/>
            <a:ext cx="101307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Extraction: Cleaned and processed 'Medeasy.csv' dataset to remove extraneous elements.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included HTML tag removal, URL removal, stop words removal, and irrelevant pattern removal.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Resulted in a high-quality dataset, 'processed_data.csv', ready for model development and evaluation.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5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"/>
          <p:cNvSpPr txBox="1"/>
          <p:nvPr>
            <p:ph idx="4294967295" type="title"/>
          </p:nvPr>
        </p:nvSpPr>
        <p:spPr>
          <a:xfrm>
            <a:off x="1030599" y="727969"/>
            <a:ext cx="11896077" cy="8712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</a:pPr>
            <a:r>
              <a:t/>
            </a:r>
            <a:endParaRPr sz="32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</a:pPr>
            <a:r>
              <a:rPr lang="en-US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 sz="4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6"/>
          <p:cNvSpPr txBox="1"/>
          <p:nvPr/>
        </p:nvSpPr>
        <p:spPr>
          <a:xfrm>
            <a:off x="1030599" y="2177041"/>
            <a:ext cx="10130700" cy="25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methodical methodology guarantees a solid base upon which to build a high-performing RAG model.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approach seeks to aid medical practitioners, researchers, and students by offering precise and pertinent medical information.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6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"/>
          <p:cNvSpPr txBox="1"/>
          <p:nvPr>
            <p:ph type="title"/>
          </p:nvPr>
        </p:nvSpPr>
        <p:spPr>
          <a:xfrm>
            <a:off x="831850" y="177554"/>
            <a:ext cx="10229700" cy="6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415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None/>
            </a:pPr>
            <a:r>
              <a:rPr b="0" lang="en-US" sz="4800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  <p:sp>
        <p:nvSpPr>
          <p:cNvPr id="373" name="Google Shape;373;p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7"/>
          <p:cNvSpPr txBox="1"/>
          <p:nvPr/>
        </p:nvSpPr>
        <p:spPr>
          <a:xfrm>
            <a:off x="1006679" y="1577130"/>
            <a:ext cx="10054800" cy="44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415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ans Symbols"/>
              <a:buNone/>
            </a:pPr>
            <a:r>
              <a:t/>
            </a:r>
            <a:endParaRPr sz="4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2021-12-30T15:23:00Z</dcterms:created>
  <dc:creator>RISHIKESH DAS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