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72" r:id="rId2"/>
    <p:sldId id="273" r:id="rId3"/>
    <p:sldId id="274" r:id="rId4"/>
    <p:sldId id="280" r:id="rId5"/>
    <p:sldId id="275" r:id="rId6"/>
    <p:sldId id="276" r:id="rId7"/>
    <p:sldId id="277" r:id="rId8"/>
    <p:sldId id="278" r:id="rId9"/>
    <p:sldId id="279" r:id="rId10"/>
    <p:sldId id="281" r:id="rId11"/>
    <p:sldId id="284" r:id="rId12"/>
    <p:sldId id="282" r:id="rId13"/>
    <p:sldId id="285" r:id="rId14"/>
    <p:sldId id="287" r:id="rId15"/>
    <p:sldId id="283" r:id="rId16"/>
    <p:sldId id="286" r:id="rId17"/>
    <p:sldId id="289" r:id="rId18"/>
    <p:sldId id="288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1/23/2018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1/23/2018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Hibernate Intro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data </a:t>
            </a:r>
            <a:r>
              <a:rPr lang="en-US" dirty="0" err="1" smtClean="0"/>
              <a:t>Informatika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Requirements for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Boleh Serializable, tapi tidak wajib</a:t>
            </a:r>
          </a:p>
          <a:p>
            <a:r>
              <a:rPr lang="id-ID" dirty="0"/>
              <a:t>Wajib jika passed by value (pada remote call)</a:t>
            </a:r>
          </a:p>
          <a:p>
            <a:endParaRPr lang="id-ID" dirty="0"/>
          </a:p>
          <a:p>
            <a:r>
              <a:rPr lang="id-ID" dirty="0"/>
              <a:t>Entities boleh extend  entity dan non-entity classes</a:t>
            </a:r>
          </a:p>
          <a:p>
            <a:endParaRPr lang="id-ID" dirty="0"/>
          </a:p>
          <a:p>
            <a:r>
              <a:rPr lang="id-ID" dirty="0"/>
              <a:t>Non-entity classes boleh extend entity classes</a:t>
            </a:r>
          </a:p>
          <a:p>
            <a:endParaRPr lang="id-ID" dirty="0"/>
          </a:p>
          <a:p>
            <a:r>
              <a:rPr lang="id-ID" dirty="0"/>
              <a:t>Persistent instance variables dideclared private, protected, or package-private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913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Extends </a:t>
            </a:r>
            <a:r>
              <a:rPr lang="id-ID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dirty="0" err="1" smtClean="0"/>
              <a:t>dapat</a:t>
            </a:r>
            <a:r>
              <a:rPr lang="en-US" dirty="0" smtClean="0"/>
              <a:t> extends </a:t>
            </a:r>
            <a:r>
              <a:rPr lang="en-US" dirty="0" err="1" smtClean="0"/>
              <a:t>kelas</a:t>
            </a:r>
            <a:r>
              <a:rPr lang="en-US" dirty="0" smtClean="0"/>
              <a:t> lain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id-ID" dirty="0"/>
              <a:t>@</a:t>
            </a:r>
            <a:r>
              <a:rPr lang="id-ID" dirty="0" smtClean="0"/>
              <a:t>MappedSuperclass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31" y="2754868"/>
            <a:ext cx="5267124" cy="3001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662" y="2666476"/>
            <a:ext cx="6249337" cy="28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6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dirty="0"/>
              <a:t>Identifier Generation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458788">
              <a:spcBef>
                <a:spcPts val="700"/>
              </a:spcBef>
              <a:buClr>
                <a:srgbClr val="A50021"/>
              </a:buClr>
              <a:buFont typeface="Times New Roman" pitchFamily="16" charset="0"/>
              <a:buChar char="•"/>
              <a:tabLst>
                <a:tab pos="458788" algn="l"/>
                <a:tab pos="1373188" algn="l"/>
                <a:tab pos="2287588" algn="l"/>
                <a:tab pos="3201988" algn="l"/>
                <a:tab pos="4116388" algn="l"/>
                <a:tab pos="5030788" algn="l"/>
                <a:tab pos="5945188" algn="l"/>
                <a:tab pos="6859588" algn="l"/>
                <a:tab pos="7773988" algn="l"/>
                <a:tab pos="8688388" algn="l"/>
                <a:tab pos="9602788" algn="l"/>
                <a:tab pos="10517188" algn="l"/>
              </a:tabLst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Identifiers 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bisa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 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di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generated 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oleh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database 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dengan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Droid Sans" charset="0"/>
                <a:cs typeface="Droid Sans" charset="0"/>
              </a:rPr>
              <a:t>@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Droid Sans" charset="0"/>
                <a:cs typeface="Droid Sans" charset="0"/>
              </a:rPr>
              <a:t>GeneratedValue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 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 </a:t>
            </a:r>
            <a:endParaRPr lang="en-US" sz="2800" dirty="0">
              <a:solidFill>
                <a:schemeClr val="tx2">
                  <a:lumMod val="50000"/>
                </a:schemeClr>
              </a:solidFill>
              <a:ea typeface="Droid Sans" charset="0"/>
              <a:cs typeface="Droid Sans" charset="0"/>
            </a:endParaRPr>
          </a:p>
          <a:p>
            <a:pPr marL="458788" indent="-458788">
              <a:spcBef>
                <a:spcPts val="700"/>
              </a:spcBef>
              <a:buClr>
                <a:srgbClr val="A50021"/>
              </a:buClr>
              <a:buFont typeface="Times New Roman" pitchFamily="16" charset="0"/>
              <a:buChar char="•"/>
              <a:tabLst>
                <a:tab pos="458788" algn="l"/>
                <a:tab pos="1373188" algn="l"/>
                <a:tab pos="2287588" algn="l"/>
                <a:tab pos="3201988" algn="l"/>
                <a:tab pos="4116388" algn="l"/>
                <a:tab pos="5030788" algn="l"/>
                <a:tab pos="5945188" algn="l"/>
                <a:tab pos="6859588" algn="l"/>
                <a:tab pos="7773988" algn="l"/>
                <a:tab pos="8688388" algn="l"/>
                <a:tab pos="9602788" algn="l"/>
                <a:tab pos="10517188" algn="l"/>
              </a:tabLst>
            </a:pPr>
            <a:r>
              <a:rPr lang="id-ID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4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 generation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strategies:</a:t>
            </a:r>
          </a:p>
          <a:p>
            <a:pPr marL="0" indent="0">
              <a:spcBef>
                <a:spcPts val="700"/>
              </a:spcBef>
              <a:buClr>
                <a:srgbClr val="A50021"/>
              </a:buClr>
              <a:buNone/>
              <a:tabLst>
                <a:tab pos="458788" algn="l"/>
                <a:tab pos="1373188" algn="l"/>
                <a:tab pos="2287588" algn="l"/>
                <a:tab pos="3201988" algn="l"/>
                <a:tab pos="4116388" algn="l"/>
                <a:tab pos="5030788" algn="l"/>
                <a:tab pos="5945188" algn="l"/>
                <a:tab pos="6859588" algn="l"/>
                <a:tab pos="7773988" algn="l"/>
                <a:tab pos="8688388" algn="l"/>
                <a:tab pos="9602788" algn="l"/>
                <a:tab pos="10517188" algn="l"/>
              </a:tabLst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    AUTO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, IDENTITY, SEQUENCE, TABLE </a:t>
            </a:r>
          </a:p>
          <a:p>
            <a:pPr marL="458788" indent="-458788">
              <a:spcBef>
                <a:spcPts val="700"/>
              </a:spcBef>
              <a:buClr>
                <a:srgbClr val="A50021"/>
              </a:buClr>
              <a:buFont typeface="Times New Roman" pitchFamily="16" charset="0"/>
              <a:buChar char="•"/>
              <a:tabLst>
                <a:tab pos="458788" algn="l"/>
                <a:tab pos="1373188" algn="l"/>
                <a:tab pos="2287588" algn="l"/>
                <a:tab pos="3201988" algn="l"/>
                <a:tab pos="4116388" algn="l"/>
                <a:tab pos="5030788" algn="l"/>
                <a:tab pos="5945188" algn="l"/>
                <a:tab pos="6859588" algn="l"/>
                <a:tab pos="7773988" algn="l"/>
                <a:tab pos="8688388" algn="l"/>
                <a:tab pos="9602788" algn="l"/>
                <a:tab pos="10517188" algn="l"/>
              </a:tabLst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Generators 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bisa sudah ada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 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atau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 generated</a:t>
            </a:r>
          </a:p>
          <a:p>
            <a:pPr marL="458788" indent="-458788">
              <a:spcBef>
                <a:spcPts val="700"/>
              </a:spcBef>
              <a:buClr>
                <a:srgbClr val="A50021"/>
              </a:buClr>
              <a:buFont typeface="Times New Roman" pitchFamily="16" charset="0"/>
              <a:buChar char="•"/>
              <a:tabLst>
                <a:tab pos="458788" algn="l"/>
                <a:tab pos="1373188" algn="l"/>
                <a:tab pos="2287588" algn="l"/>
                <a:tab pos="3201988" algn="l"/>
                <a:tab pos="4116388" algn="l"/>
                <a:tab pos="5030788" algn="l"/>
                <a:tab pos="5945188" algn="l"/>
                <a:tab pos="6859588" algn="l"/>
                <a:tab pos="7773988" algn="l"/>
                <a:tab pos="8688388" algn="l"/>
                <a:tab pos="9602788" algn="l"/>
                <a:tab pos="10517188" algn="l"/>
              </a:tabLst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AUTO </a:t>
            </a:r>
            <a:r>
              <a:rPr lang="id-ID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=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Droid Sans" charset="0"/>
                <a:cs typeface="Droid Sans" charset="0"/>
              </a:rPr>
              <a:t>provider will choose a strategy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120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Mulai</a:t>
            </a:r>
            <a:r>
              <a:rPr lang="en-US" dirty="0" smtClean="0"/>
              <a:t> !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41" y="2246673"/>
            <a:ext cx="4842456" cy="3754881"/>
          </a:xfrm>
        </p:spPr>
      </p:pic>
    </p:spTree>
    <p:extLst>
      <p:ext uri="{BB962C8B-B14F-4D97-AF65-F5344CB8AC3E}">
        <p14:creationId xmlns:p14="http://schemas.microsoft.com/office/powerpoint/2010/main" val="32856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Entity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374" y="2135939"/>
            <a:ext cx="6752770" cy="41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</a:t>
            </a:r>
            <a:r>
              <a:rPr lang="en-US" dirty="0" err="1" smtClean="0"/>
              <a:t>Config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042744"/>
            <a:ext cx="10170017" cy="376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0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</a:t>
            </a:r>
            <a:r>
              <a:rPr lang="en-US" dirty="0" err="1" smtClean="0"/>
              <a:t>Util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866" y="1935163"/>
            <a:ext cx="5630267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4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Class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779" y="1935163"/>
            <a:ext cx="5764441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0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81" y="1935163"/>
            <a:ext cx="4389437" cy="4389437"/>
          </a:xfrm>
        </p:spPr>
      </p:pic>
    </p:spTree>
    <p:extLst>
      <p:ext uri="{BB962C8B-B14F-4D97-AF65-F5344CB8AC3E}">
        <p14:creationId xmlns:p14="http://schemas.microsoft.com/office/powerpoint/2010/main" val="153834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81" y="1935163"/>
            <a:ext cx="4389437" cy="4389437"/>
          </a:xfrm>
        </p:spPr>
      </p:pic>
    </p:spTree>
    <p:extLst>
      <p:ext uri="{BB962C8B-B14F-4D97-AF65-F5344CB8AC3E}">
        <p14:creationId xmlns:p14="http://schemas.microsoft.com/office/powerpoint/2010/main" val="228491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 err="1" smtClean="0"/>
              <a:t>Fitur</a:t>
            </a:r>
            <a:r>
              <a:rPr lang="en-US" dirty="0" smtClean="0"/>
              <a:t> Hibernate </a:t>
            </a:r>
            <a:endParaRPr lang="en-US" dirty="0"/>
          </a:p>
          <a:p>
            <a:r>
              <a:rPr lang="en-US" dirty="0" smtClean="0"/>
              <a:t>Library</a:t>
            </a:r>
            <a:endParaRPr lang="en-US" dirty="0"/>
          </a:p>
          <a:p>
            <a:r>
              <a:rPr lang="en-US" dirty="0" err="1" smtClean="0"/>
              <a:t>Memulai</a:t>
            </a:r>
            <a:r>
              <a:rPr lang="en-US" dirty="0" smtClean="0"/>
              <a:t> Hibernate</a:t>
            </a:r>
            <a:endParaRPr lang="en-US" dirty="0"/>
          </a:p>
          <a:p>
            <a:r>
              <a:rPr lang="en-US" dirty="0"/>
              <a:t>Summarize</a:t>
            </a:r>
          </a:p>
          <a:p>
            <a:r>
              <a:rPr lang="en-US" dirty="0" err="1" smtClean="0"/>
              <a:t>Latihan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30 </a:t>
            </a:r>
            <a:r>
              <a:rPr lang="en-US" dirty="0" err="1" smtClean="0"/>
              <a:t>Menit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Departement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field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 smtClean="0"/>
          </a:p>
          <a:p>
            <a:r>
              <a:rPr lang="en-US" dirty="0" smtClean="0"/>
              <a:t>id (long)</a:t>
            </a:r>
          </a:p>
          <a:p>
            <a:r>
              <a:rPr lang="en-US" dirty="0" err="1" smtClean="0"/>
              <a:t>nama</a:t>
            </a:r>
            <a:r>
              <a:rPr lang="en-US" dirty="0" smtClean="0"/>
              <a:t> (String)</a:t>
            </a:r>
          </a:p>
          <a:p>
            <a:r>
              <a:rPr lang="en-US" dirty="0" err="1" smtClean="0"/>
              <a:t>idEntry</a:t>
            </a:r>
            <a:r>
              <a:rPr lang="en-US" dirty="0" smtClean="0"/>
              <a:t> (String)</a:t>
            </a:r>
          </a:p>
          <a:p>
            <a:r>
              <a:rPr lang="en-US" dirty="0" err="1" smtClean="0"/>
              <a:t>tglEntry</a:t>
            </a:r>
            <a:r>
              <a:rPr lang="en-US" dirty="0" smtClean="0"/>
              <a:t> (Timestamp)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359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49" y="2485623"/>
            <a:ext cx="8059389" cy="24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466" y="1950436"/>
            <a:ext cx="8025289" cy="25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Alternatif</a:t>
            </a:r>
            <a:r>
              <a:rPr lang="en-US" dirty="0" smtClean="0"/>
              <a:t> Update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788" y="2323486"/>
            <a:ext cx="8084482" cy="15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3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300" y="2437449"/>
            <a:ext cx="6826906" cy="185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0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81" y="1935163"/>
            <a:ext cx="4389437" cy="4389437"/>
          </a:xfrm>
        </p:spPr>
      </p:pic>
    </p:spTree>
    <p:extLst>
      <p:ext uri="{BB962C8B-B14F-4D97-AF65-F5344CB8AC3E}">
        <p14:creationId xmlns:p14="http://schemas.microsoft.com/office/powerpoint/2010/main" val="28864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Insert, update </a:t>
            </a:r>
            <a:r>
              <a:rPr lang="en-US" dirty="0" err="1" smtClean="0"/>
              <a:t>dan</a:t>
            </a:r>
            <a:r>
              <a:rPr lang="en-US" dirty="0" smtClean="0"/>
              <a:t> delete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Departement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13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Hibernate:</a:t>
            </a:r>
          </a:p>
          <a:p>
            <a:r>
              <a:rPr lang="en-US" i="1" dirty="0"/>
              <a:t>Hibernate was started in 2001 by Gavin King with colleagues from Cirrus Technologies as an alternative to using EJB2-style entity beans. The original goal was to offer better persistence capabilities than those offered by EJB2; by simplifying the complexities and supplementing certain missing features</a:t>
            </a:r>
            <a:r>
              <a:rPr lang="en-US" i="1" dirty="0" smtClean="0"/>
              <a:t>.</a:t>
            </a:r>
          </a:p>
          <a:p>
            <a:r>
              <a:rPr lang="en-US" i="1" dirty="0" err="1"/>
              <a:t>Opensource</a:t>
            </a:r>
            <a:r>
              <a:rPr lang="en-US" i="1" dirty="0"/>
              <a:t> (LGPL)</a:t>
            </a:r>
          </a:p>
          <a:p>
            <a:r>
              <a:rPr lang="en-US" i="1" dirty="0"/>
              <a:t>Mature</a:t>
            </a:r>
          </a:p>
          <a:p>
            <a:r>
              <a:rPr lang="en-US" i="1" dirty="0"/>
              <a:t>Popular (13 000 downloads/month)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Modern” ORM </a:t>
            </a:r>
            <a:r>
              <a:rPr lang="id-ID" dirty="0" smtClean="0"/>
              <a:t>Solutions</a:t>
            </a:r>
            <a:endParaRPr lang="en-US" dirty="0" smtClean="0"/>
          </a:p>
          <a:p>
            <a:r>
              <a:rPr lang="id-ID" dirty="0"/>
              <a:t>Transparent Persistence (POJO/JavaBeans)</a:t>
            </a:r>
          </a:p>
          <a:p>
            <a:r>
              <a:rPr lang="id-ID" dirty="0"/>
              <a:t>Persistent/transient instances</a:t>
            </a:r>
          </a:p>
          <a:p>
            <a:r>
              <a:rPr lang="id-ID" dirty="0"/>
              <a:t>Automatic Dirty Checking</a:t>
            </a:r>
          </a:p>
          <a:p>
            <a:r>
              <a:rPr lang="id-ID" dirty="0"/>
              <a:t>Transitive Persistence</a:t>
            </a:r>
          </a:p>
          <a:p>
            <a:r>
              <a:rPr lang="id-ID" dirty="0"/>
              <a:t>Lazy Fetching</a:t>
            </a:r>
          </a:p>
          <a:p>
            <a:r>
              <a:rPr lang="id-ID" dirty="0"/>
              <a:t>Outer Join Fetching</a:t>
            </a:r>
          </a:p>
          <a:p>
            <a:r>
              <a:rPr lang="id-ID" dirty="0"/>
              <a:t>Runtime SQL Generation</a:t>
            </a:r>
          </a:p>
          <a:p>
            <a:r>
              <a:rPr lang="id-ID" dirty="0"/>
              <a:t>Three Basic Inheritance Mapping Strategies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010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programming model</a:t>
            </a:r>
          </a:p>
          <a:p>
            <a:r>
              <a:rPr lang="en-US" dirty="0"/>
              <a:t>Minimize LOC</a:t>
            </a:r>
          </a:p>
          <a:p>
            <a:r>
              <a:rPr lang="en-US" dirty="0"/>
              <a:t>Code can be run and/or tested outside the “container”</a:t>
            </a:r>
          </a:p>
          <a:p>
            <a:r>
              <a:rPr lang="en-US" dirty="0"/>
              <a:t>Classes may be reused in “</a:t>
            </a:r>
            <a:r>
              <a:rPr lang="en-US" dirty="0" err="1"/>
              <a:t>nonpersistent</a:t>
            </a:r>
            <a:r>
              <a:rPr lang="en-US" dirty="0"/>
              <a:t>” context</a:t>
            </a:r>
          </a:p>
          <a:p>
            <a:r>
              <a:rPr lang="en-US" dirty="0"/>
              <a:t>Minimize database access with smart fetching strategies</a:t>
            </a:r>
          </a:p>
          <a:p>
            <a:r>
              <a:rPr lang="en-US" dirty="0"/>
              <a:t>Opportunities for aggressive caching</a:t>
            </a:r>
          </a:p>
          <a:p>
            <a:r>
              <a:rPr lang="en-US" dirty="0"/>
              <a:t>Structural mapping more robust when object/data model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Beans?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Transparent Persistence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Persistent/transient instances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Automatic Dirty Checking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Transitive Persistence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Lazy Fetching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Outer Join Fetching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Runtime SQL Generation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Three Basic Inheritance Mapping Strategies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Do It!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Persistent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Create Hibernate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Create Hibernate </a:t>
            </a:r>
            <a:r>
              <a:rPr lang="en-US" dirty="0" err="1" smtClean="0"/>
              <a:t>Util</a:t>
            </a:r>
            <a:endParaRPr lang="en-US" dirty="0" smtClean="0"/>
          </a:p>
          <a:p>
            <a:r>
              <a:rPr lang="en-US" dirty="0" smtClean="0"/>
              <a:t>Run!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Persistent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2149684"/>
            <a:ext cx="6444055" cy="400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@Entity, @Table, @Id …..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@Entity : </a:t>
            </a:r>
            <a:r>
              <a:rPr lang="en-US" dirty="0" smtClean="0"/>
              <a:t> plain </a:t>
            </a:r>
            <a:r>
              <a:rPr lang="en-US" dirty="0"/>
              <a:t>old java object (POJO)</a:t>
            </a:r>
          </a:p>
          <a:p>
            <a:pPr marL="0" indent="0">
              <a:buNone/>
            </a:pPr>
            <a:r>
              <a:rPr lang="en-US" dirty="0"/>
              <a:t>The Class </a:t>
            </a:r>
            <a:r>
              <a:rPr lang="en-US" dirty="0" smtClean="0"/>
              <a:t>represent table in relational </a:t>
            </a:r>
            <a:r>
              <a:rPr lang="en-US" dirty="0"/>
              <a:t>database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@Table : table properties in relational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@Id : unique identifier (primary </a:t>
            </a:r>
            <a:r>
              <a:rPr lang="en-US" dirty="0"/>
              <a:t>key), Persistent Identity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605</TotalTime>
  <Words>326</Words>
  <Application>Microsoft Office PowerPoint</Application>
  <PresentationFormat>Widescreen</PresentationFormat>
  <Paragraphs>93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Century Gothic</vt:lpstr>
      <vt:lpstr>Courier New</vt:lpstr>
      <vt:lpstr>Droid Sans</vt:lpstr>
      <vt:lpstr>Palatino Linotype</vt:lpstr>
      <vt:lpstr>Times New Roman</vt:lpstr>
      <vt:lpstr>Wingdings 2</vt:lpstr>
      <vt:lpstr>Presentation on brainstorming</vt:lpstr>
      <vt:lpstr>Hibernate Intro </vt:lpstr>
      <vt:lpstr>Agenda</vt:lpstr>
      <vt:lpstr>Overview</vt:lpstr>
      <vt:lpstr>Overview</vt:lpstr>
      <vt:lpstr>Why ?</vt:lpstr>
      <vt:lpstr>Entity Beans?</vt:lpstr>
      <vt:lpstr>Just Do It!</vt:lpstr>
      <vt:lpstr>Create Persistent Class</vt:lpstr>
      <vt:lpstr>@Entity, @Table, @Id …..</vt:lpstr>
      <vt:lpstr>Requirements for Entities</vt:lpstr>
      <vt:lpstr>Extends Entities</vt:lpstr>
      <vt:lpstr>Identifier Generation</vt:lpstr>
      <vt:lpstr>Mulai !</vt:lpstr>
      <vt:lpstr>Buat Entity</vt:lpstr>
      <vt:lpstr>Hibernate Config</vt:lpstr>
      <vt:lpstr>Hibernate Util</vt:lpstr>
      <vt:lpstr>Main Class</vt:lpstr>
      <vt:lpstr>Run </vt:lpstr>
      <vt:lpstr>Exercise</vt:lpstr>
      <vt:lpstr>Exercise 30 Menit</vt:lpstr>
      <vt:lpstr>Insert</vt:lpstr>
      <vt:lpstr>Update</vt:lpstr>
      <vt:lpstr>Alternatif Update</vt:lpstr>
      <vt:lpstr>Delete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Intro </dc:title>
  <dc:creator>HARI</dc:creator>
  <cp:lastModifiedBy>HARI</cp:lastModifiedBy>
  <cp:revision>34</cp:revision>
  <dcterms:created xsi:type="dcterms:W3CDTF">2018-01-19T10:39:55Z</dcterms:created>
  <dcterms:modified xsi:type="dcterms:W3CDTF">2018-01-23T09:09:29Z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