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41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A3585-0B96-4F52-A8BD-D214154DF03B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105B-13BD-4A75-87BE-78DB07B6DF3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466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After </a:t>
            </a:r>
            <a:r>
              <a:rPr lang="es-ES" dirty="0" err="1"/>
              <a:t>reviewing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12 </a:t>
            </a:r>
            <a:r>
              <a:rPr lang="es-ES" dirty="0" err="1"/>
              <a:t>months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data </a:t>
            </a:r>
            <a:r>
              <a:rPr lang="es-ES" dirty="0" err="1"/>
              <a:t>separately</a:t>
            </a:r>
            <a:r>
              <a:rPr lang="es-ES" dirty="0"/>
              <a:t>, I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. </a:t>
            </a:r>
            <a:r>
              <a:rPr lang="es-ES" b="1" i="1" dirty="0" err="1"/>
              <a:t>Member</a:t>
            </a:r>
            <a:r>
              <a:rPr lang="es-ES" b="1" i="1" dirty="0"/>
              <a:t> </a:t>
            </a:r>
            <a:r>
              <a:rPr lang="es-ES" b="0" i="0" dirty="0" err="1"/>
              <a:t>users</a:t>
            </a:r>
            <a:r>
              <a:rPr lang="es-ES" b="0" i="0" dirty="0"/>
              <a:t> </a:t>
            </a:r>
            <a:r>
              <a:rPr lang="es-ES" b="0" i="0" dirty="0" err="1"/>
              <a:t>took</a:t>
            </a:r>
            <a:r>
              <a:rPr lang="es-ES" b="0" i="0" dirty="0"/>
              <a:t> </a:t>
            </a:r>
            <a:r>
              <a:rPr lang="es-ES" b="0" i="0" dirty="0" err="1"/>
              <a:t>lots</a:t>
            </a:r>
            <a:r>
              <a:rPr lang="es-ES" b="0" i="0" dirty="0"/>
              <a:t> </a:t>
            </a:r>
            <a:r>
              <a:rPr lang="es-ES" b="0" i="0" dirty="0" err="1"/>
              <a:t>of</a:t>
            </a:r>
            <a:r>
              <a:rPr lang="es-ES" b="0" i="0" dirty="0"/>
              <a:t> </a:t>
            </a:r>
            <a:r>
              <a:rPr lang="es-ES" b="0" i="0" dirty="0" err="1"/>
              <a:t>shorter</a:t>
            </a:r>
            <a:r>
              <a:rPr lang="es-ES" b="0" i="0" dirty="0"/>
              <a:t> </a:t>
            </a:r>
            <a:r>
              <a:rPr lang="es-ES" b="0" i="0" dirty="0" err="1"/>
              <a:t>trips</a:t>
            </a:r>
            <a:r>
              <a:rPr lang="es-ES" b="0" i="0" dirty="0"/>
              <a:t>, and </a:t>
            </a:r>
            <a:r>
              <a:rPr lang="es-ES" b="1" i="1" dirty="0"/>
              <a:t>casual </a:t>
            </a:r>
            <a:r>
              <a:rPr lang="es-ES" b="0" i="0" dirty="0" err="1"/>
              <a:t>users</a:t>
            </a:r>
            <a:r>
              <a:rPr lang="es-ES" b="0" i="0" dirty="0"/>
              <a:t> </a:t>
            </a:r>
            <a:r>
              <a:rPr lang="es-ES" b="0" i="0" dirty="0" err="1"/>
              <a:t>did</a:t>
            </a:r>
            <a:r>
              <a:rPr lang="es-ES" b="0" i="0" dirty="0"/>
              <a:t> </a:t>
            </a:r>
            <a:r>
              <a:rPr lang="es-ES" b="0" i="0" dirty="0" err="1"/>
              <a:t>the</a:t>
            </a:r>
            <a:r>
              <a:rPr lang="es-ES" b="0" i="0" dirty="0"/>
              <a:t> </a:t>
            </a:r>
            <a:r>
              <a:rPr lang="es-ES" b="0" i="0" dirty="0" err="1"/>
              <a:t>exact</a:t>
            </a:r>
            <a:r>
              <a:rPr lang="es-ES" b="0" i="0" dirty="0"/>
              <a:t> </a:t>
            </a:r>
            <a:r>
              <a:rPr lang="es-ES" b="0" i="0" dirty="0" err="1"/>
              <a:t>opposite</a:t>
            </a:r>
            <a:r>
              <a:rPr lang="es-ES" b="0" i="0" dirty="0"/>
              <a:t>.</a:t>
            </a:r>
          </a:p>
          <a:p>
            <a:r>
              <a:rPr lang="es-ES" b="1" i="1" dirty="0" err="1"/>
              <a:t>Members</a:t>
            </a:r>
            <a:r>
              <a:rPr lang="es-ES" b="1" i="1" dirty="0"/>
              <a:t> </a:t>
            </a:r>
            <a:r>
              <a:rPr lang="es-ES" b="0" i="0" dirty="0" err="1"/>
              <a:t>tend</a:t>
            </a:r>
            <a:r>
              <a:rPr lang="es-ES" b="0" i="0" dirty="0"/>
              <a:t> </a:t>
            </a:r>
            <a:r>
              <a:rPr lang="es-ES" b="0" i="0" dirty="0" err="1"/>
              <a:t>to</a:t>
            </a:r>
            <a:r>
              <a:rPr lang="es-ES" b="0" i="0" dirty="0"/>
              <a:t> be local </a:t>
            </a:r>
            <a:r>
              <a:rPr lang="es-ES" b="0" i="0" dirty="0" err="1"/>
              <a:t>citizens</a:t>
            </a:r>
            <a:r>
              <a:rPr lang="es-ES" b="0" i="0" dirty="0"/>
              <a:t> </a:t>
            </a:r>
            <a:r>
              <a:rPr lang="es-ES" b="0" i="0" dirty="0" err="1"/>
              <a:t>who</a:t>
            </a:r>
            <a:r>
              <a:rPr lang="es-ES" b="0" i="0" dirty="0"/>
              <a:t> </a:t>
            </a:r>
            <a:r>
              <a:rPr lang="es-ES" b="0" i="0" dirty="0" err="1"/>
              <a:t>choose</a:t>
            </a:r>
            <a:r>
              <a:rPr lang="es-ES" b="0" i="0" dirty="0"/>
              <a:t> </a:t>
            </a:r>
            <a:r>
              <a:rPr lang="es-ES" b="0" i="0" dirty="0" err="1"/>
              <a:t>to</a:t>
            </a:r>
            <a:r>
              <a:rPr lang="es-ES" b="0" i="0" dirty="0"/>
              <a:t> use </a:t>
            </a:r>
            <a:r>
              <a:rPr lang="es-ES" b="0" i="0" dirty="0" err="1"/>
              <a:t>the</a:t>
            </a:r>
            <a:r>
              <a:rPr lang="es-ES" b="0" i="0" dirty="0"/>
              <a:t> </a:t>
            </a:r>
            <a:r>
              <a:rPr lang="es-ES" b="0" i="0" dirty="0" err="1"/>
              <a:t>service</a:t>
            </a:r>
            <a:r>
              <a:rPr lang="es-ES" b="0" i="0" dirty="0"/>
              <a:t> </a:t>
            </a:r>
            <a:r>
              <a:rPr lang="es-ES" b="0" i="0" dirty="0" err="1"/>
              <a:t>for</a:t>
            </a:r>
            <a:r>
              <a:rPr lang="es-ES" b="0" i="0" dirty="0"/>
              <a:t> ocasional </a:t>
            </a:r>
            <a:r>
              <a:rPr lang="es-ES" b="0" i="0" dirty="0" err="1"/>
              <a:t>transport</a:t>
            </a:r>
            <a:r>
              <a:rPr lang="es-ES" b="0" i="0" dirty="0"/>
              <a:t>, running </a:t>
            </a:r>
            <a:r>
              <a:rPr lang="es-ES" b="0" i="0" dirty="0" err="1"/>
              <a:t>errands</a:t>
            </a:r>
            <a:r>
              <a:rPr lang="es-ES" b="0" i="0" dirty="0"/>
              <a:t>, etc.</a:t>
            </a:r>
          </a:p>
          <a:p>
            <a:r>
              <a:rPr lang="es-ES" b="1" i="1" dirty="0" err="1"/>
              <a:t>Casuals</a:t>
            </a:r>
            <a:r>
              <a:rPr lang="es-ES" b="1" i="1" dirty="0"/>
              <a:t> </a:t>
            </a:r>
            <a:r>
              <a:rPr lang="es-ES" b="0" i="0" dirty="0" err="1"/>
              <a:t>might</a:t>
            </a:r>
            <a:r>
              <a:rPr lang="es-ES" b="0" i="0" dirty="0"/>
              <a:t> be </a:t>
            </a:r>
            <a:r>
              <a:rPr lang="es-ES" b="0" i="0" dirty="0" err="1"/>
              <a:t>tourists</a:t>
            </a:r>
            <a:r>
              <a:rPr lang="es-ES" b="0" i="0" dirty="0"/>
              <a:t> </a:t>
            </a:r>
            <a:r>
              <a:rPr lang="es-ES" b="0" i="0" dirty="0" err="1"/>
              <a:t>who</a:t>
            </a:r>
            <a:r>
              <a:rPr lang="es-ES" b="0" i="0" dirty="0"/>
              <a:t> </a:t>
            </a:r>
            <a:r>
              <a:rPr lang="es-ES" b="0" i="0" dirty="0" err="1"/>
              <a:t>chose</a:t>
            </a:r>
            <a:r>
              <a:rPr lang="es-ES" b="0" i="0" dirty="0"/>
              <a:t> </a:t>
            </a:r>
            <a:r>
              <a:rPr lang="es-ES" b="0" i="0" dirty="0" err="1"/>
              <a:t>the</a:t>
            </a:r>
            <a:r>
              <a:rPr lang="es-ES" b="0" i="0" dirty="0"/>
              <a:t> </a:t>
            </a:r>
            <a:r>
              <a:rPr lang="es-ES" b="0" i="0" dirty="0" err="1"/>
              <a:t>service</a:t>
            </a:r>
            <a:r>
              <a:rPr lang="es-ES" b="0" i="0" dirty="0"/>
              <a:t> </a:t>
            </a:r>
            <a:r>
              <a:rPr lang="es-ES" b="0" i="0" dirty="0" err="1"/>
              <a:t>to</a:t>
            </a:r>
            <a:r>
              <a:rPr lang="es-ES" b="0" i="0" dirty="0"/>
              <a:t> explore </a:t>
            </a:r>
            <a:r>
              <a:rPr lang="es-ES" b="0" i="0" dirty="0" err="1"/>
              <a:t>the</a:t>
            </a:r>
            <a:r>
              <a:rPr lang="es-ES" b="0" i="0" dirty="0"/>
              <a:t> </a:t>
            </a:r>
            <a:r>
              <a:rPr lang="es-ES" b="0" i="0" dirty="0" err="1"/>
              <a:t>city</a:t>
            </a:r>
            <a:r>
              <a:rPr lang="es-ES" b="0" i="0" dirty="0"/>
              <a:t> and </a:t>
            </a:r>
            <a:r>
              <a:rPr lang="es-ES" b="0" i="0" dirty="0" err="1"/>
              <a:t>sight</a:t>
            </a:r>
            <a:r>
              <a:rPr lang="es-ES" b="0" i="0" dirty="0"/>
              <a:t> </a:t>
            </a:r>
            <a:r>
              <a:rPr lang="es-ES" b="0" i="0" dirty="0" err="1"/>
              <a:t>see</a:t>
            </a:r>
            <a:r>
              <a:rPr lang="es-ES" b="0" i="0" dirty="0"/>
              <a:t>.</a:t>
            </a:r>
            <a:endParaRPr lang="es-AR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105B-13BD-4A75-87BE-78DB07B6DF30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444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6105B-13BD-4A75-87BE-78DB07B6DF30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513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38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342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17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832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489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43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868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1989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89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9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102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19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44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329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1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77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81A26B-1428-4ADD-A7CA-7A345EB7ED5A}" type="datetimeFigureOut">
              <a:rPr lang="es-AR" smtClean="0"/>
              <a:t>3/6/2024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A40F339-C6E5-489B-B299-386C5EB2A16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2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41E0-3997-4AC4-A71C-085647511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94733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Case </a:t>
            </a:r>
            <a:r>
              <a:rPr lang="es-ES" dirty="0" err="1"/>
              <a:t>Study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 err="1"/>
              <a:t>Cyclistic</a:t>
            </a:r>
            <a:r>
              <a:rPr lang="es-ES" dirty="0"/>
              <a:t> </a:t>
            </a:r>
            <a:r>
              <a:rPr lang="es-ES" dirty="0" err="1"/>
              <a:t>Bike</a:t>
            </a:r>
            <a:r>
              <a:rPr lang="es-ES" dirty="0"/>
              <a:t> Share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0B836-D5C8-40B5-B411-F30337A8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232" y="3124426"/>
            <a:ext cx="2001483" cy="304574"/>
          </a:xfrm>
        </p:spPr>
        <p:txBody>
          <a:bodyPr>
            <a:normAutofit/>
          </a:bodyPr>
          <a:lstStyle/>
          <a:p>
            <a:r>
              <a:rPr lang="es-ES" sz="1200" b="1" i="1" dirty="0" err="1"/>
              <a:t>By</a:t>
            </a:r>
            <a:r>
              <a:rPr lang="es-ES" sz="1200" b="1" i="1" dirty="0"/>
              <a:t> Cipriano </a:t>
            </a:r>
            <a:r>
              <a:rPr lang="es-ES" sz="1200" b="1" i="1" dirty="0" err="1"/>
              <a:t>arralde</a:t>
            </a:r>
            <a:endParaRPr lang="es-AR" sz="12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8D8E9-2638-40B7-AB24-D841B179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-1786" r="1702" b="-1786"/>
          <a:stretch/>
        </p:blipFill>
        <p:spPr>
          <a:xfrm>
            <a:off x="5220000" y="3024000"/>
            <a:ext cx="3020490" cy="2721854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285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A083-4DB2-44EC-975D-8A7D2CD6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Recommendations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2B82-E603-4048-988A-4D3660D2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24328"/>
            <a:ext cx="9534381" cy="339547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my </a:t>
            </a:r>
            <a:r>
              <a:rPr lang="es-ES" dirty="0" err="1"/>
              <a:t>hypothesis</a:t>
            </a:r>
            <a:r>
              <a:rPr lang="es-ES" dirty="0"/>
              <a:t> and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, my </a:t>
            </a:r>
            <a:r>
              <a:rPr lang="es-ES" dirty="0" err="1"/>
              <a:t>recommendations</a:t>
            </a:r>
            <a:r>
              <a:rPr lang="es-ES" dirty="0"/>
              <a:t> are:</a:t>
            </a:r>
          </a:p>
          <a:p>
            <a:endParaRPr lang="es-ES" dirty="0"/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offer</a:t>
            </a:r>
            <a:r>
              <a:rPr lang="es-ES" dirty="0"/>
              <a:t> </a:t>
            </a:r>
            <a:r>
              <a:rPr lang="es-ES" dirty="0" err="1"/>
              <a:t>discounts</a:t>
            </a:r>
            <a:r>
              <a:rPr lang="es-ES" dirty="0"/>
              <a:t> in </a:t>
            </a:r>
            <a:r>
              <a:rPr lang="es-ES" dirty="0" err="1"/>
              <a:t>plans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summer</a:t>
            </a:r>
            <a:endParaRPr lang="es-ES" dirty="0"/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benefits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decide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become</a:t>
            </a:r>
            <a:r>
              <a:rPr lang="es-ES" dirty="0"/>
              <a:t> </a:t>
            </a:r>
            <a:r>
              <a:rPr lang="es-ES" b="1" i="1" dirty="0" err="1"/>
              <a:t>member</a:t>
            </a:r>
            <a:r>
              <a:rPr lang="es-ES" b="1" i="1" dirty="0"/>
              <a:t> </a:t>
            </a:r>
            <a:r>
              <a:rPr lang="es-ES" dirty="0" err="1"/>
              <a:t>users</a:t>
            </a:r>
            <a:endParaRPr lang="es-ES" dirty="0"/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b="1" i="1" dirty="0" err="1"/>
              <a:t>weekly</a:t>
            </a:r>
            <a:r>
              <a:rPr lang="es-ES" b="1" i="1" dirty="0"/>
              <a:t> </a:t>
            </a:r>
            <a:r>
              <a:rPr lang="es-ES" b="1" i="1" dirty="0" err="1"/>
              <a:t>passes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encourage</a:t>
            </a:r>
            <a:r>
              <a:rPr lang="es-ES" dirty="0"/>
              <a:t> </a:t>
            </a:r>
            <a:r>
              <a:rPr lang="es-ES" b="1" i="1" dirty="0"/>
              <a:t>casual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depend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daily</a:t>
            </a:r>
            <a:r>
              <a:rPr lang="es-ES" dirty="0"/>
              <a:t> </a:t>
            </a:r>
            <a:r>
              <a:rPr lang="es-ES" dirty="0" err="1"/>
              <a:t>passes</a:t>
            </a:r>
            <a:endParaRPr lang="es-ES" dirty="0"/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offer</a:t>
            </a:r>
            <a:r>
              <a:rPr lang="es-ES" dirty="0"/>
              <a:t> </a:t>
            </a:r>
            <a:r>
              <a:rPr lang="es-ES" b="1" i="1" dirty="0" err="1"/>
              <a:t>weekend</a:t>
            </a:r>
            <a:r>
              <a:rPr lang="es-ES" b="1" i="1" dirty="0"/>
              <a:t> </a:t>
            </a:r>
            <a:r>
              <a:rPr lang="es-ES" b="1" i="1" dirty="0" err="1"/>
              <a:t>passes</a:t>
            </a:r>
            <a:r>
              <a:rPr lang="es-ES" b="1" i="1" dirty="0"/>
              <a:t> </a:t>
            </a:r>
            <a:r>
              <a:rPr lang="es-ES" dirty="0"/>
              <a:t>as </a:t>
            </a:r>
            <a:r>
              <a:rPr lang="es-ES" dirty="0" err="1"/>
              <a:t>well</a:t>
            </a:r>
            <a:r>
              <a:rPr lang="es-ES" dirty="0"/>
              <a:t>,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captivate</a:t>
            </a:r>
            <a:r>
              <a:rPr lang="es-ES" dirty="0"/>
              <a:t> </a:t>
            </a:r>
            <a:r>
              <a:rPr lang="es-ES" b="1" i="1" dirty="0"/>
              <a:t>casual </a:t>
            </a:r>
            <a:r>
              <a:rPr lang="es-ES" dirty="0" err="1"/>
              <a:t>users</a:t>
            </a:r>
            <a:r>
              <a:rPr lang="es-ES" dirty="0"/>
              <a:t> and </a:t>
            </a:r>
            <a:r>
              <a:rPr lang="es-ES" dirty="0" err="1"/>
              <a:t>encourage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more </a:t>
            </a:r>
            <a:r>
              <a:rPr lang="es-ES" dirty="0" err="1"/>
              <a:t>rides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D960B-82AB-401E-90BA-7661B7C2E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092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41E0-3997-4AC4-A71C-085647511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94733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Case </a:t>
            </a:r>
            <a:r>
              <a:rPr lang="es-ES" dirty="0" err="1"/>
              <a:t>Study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 err="1"/>
              <a:t>Cyclistic</a:t>
            </a:r>
            <a:r>
              <a:rPr lang="es-ES" dirty="0"/>
              <a:t> </a:t>
            </a:r>
            <a:r>
              <a:rPr lang="es-ES" dirty="0" err="1"/>
              <a:t>Bike</a:t>
            </a:r>
            <a:r>
              <a:rPr lang="es-ES" dirty="0"/>
              <a:t> Share</a:t>
            </a:r>
            <a:endParaRPr lang="es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4F6E9-8EFF-4EE7-AA60-EA87F2F50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1B516CE-9A46-4C09-A5C5-E3919D12E922}"/>
              </a:ext>
            </a:extLst>
          </p:cNvPr>
          <p:cNvSpPr txBox="1">
            <a:spLocks/>
          </p:cNvSpPr>
          <p:nvPr/>
        </p:nvSpPr>
        <p:spPr bwMode="gray">
          <a:xfrm>
            <a:off x="3513523" y="3925487"/>
            <a:ext cx="4666725" cy="598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b="1" i="1" dirty="0" err="1">
                <a:solidFill>
                  <a:schemeClr val="accent1"/>
                </a:solidFill>
              </a:rPr>
              <a:t>Thank</a:t>
            </a:r>
            <a:r>
              <a:rPr lang="es-ES" sz="3200" b="1" i="1" dirty="0">
                <a:solidFill>
                  <a:schemeClr val="accent1"/>
                </a:solidFill>
              </a:rPr>
              <a:t> you </a:t>
            </a:r>
            <a:r>
              <a:rPr lang="es-ES" sz="3200" b="1" i="1" dirty="0" err="1">
                <a:solidFill>
                  <a:schemeClr val="accent1"/>
                </a:solidFill>
              </a:rPr>
              <a:t>for</a:t>
            </a:r>
            <a:r>
              <a:rPr lang="es-ES" sz="3200" b="1" i="1" dirty="0">
                <a:solidFill>
                  <a:schemeClr val="accent1"/>
                </a:solidFill>
              </a:rPr>
              <a:t> </a:t>
            </a:r>
            <a:r>
              <a:rPr lang="es-ES" sz="3200" b="1" i="1" dirty="0" err="1">
                <a:solidFill>
                  <a:schemeClr val="accent1"/>
                </a:solidFill>
              </a:rPr>
              <a:t>listening</a:t>
            </a:r>
            <a:r>
              <a:rPr lang="es-ES" sz="3200" b="1" i="1" dirty="0">
                <a:solidFill>
                  <a:schemeClr val="accent1"/>
                </a:solidFill>
              </a:rPr>
              <a:t>!!</a:t>
            </a:r>
            <a:endParaRPr lang="es-AR" sz="3200" b="1" i="1" dirty="0">
              <a:solidFill>
                <a:schemeClr val="accent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93073DE-AF61-41D0-98CA-600819CB2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232" y="3124426"/>
            <a:ext cx="2001483" cy="304574"/>
          </a:xfrm>
        </p:spPr>
        <p:txBody>
          <a:bodyPr>
            <a:normAutofit/>
          </a:bodyPr>
          <a:lstStyle/>
          <a:p>
            <a:r>
              <a:rPr lang="es-ES" sz="1200" b="1" i="1" dirty="0" err="1"/>
              <a:t>By</a:t>
            </a:r>
            <a:r>
              <a:rPr lang="es-ES" sz="1200" b="1" i="1" dirty="0"/>
              <a:t> Cipriano </a:t>
            </a:r>
            <a:r>
              <a:rPr lang="es-ES" sz="1200" b="1" i="1" dirty="0" err="1"/>
              <a:t>arralde</a:t>
            </a:r>
            <a:endParaRPr lang="es-AR" sz="1200" b="1" i="1" dirty="0"/>
          </a:p>
        </p:txBody>
      </p:sp>
    </p:spTree>
    <p:extLst>
      <p:ext uri="{BB962C8B-B14F-4D97-AF65-F5344CB8AC3E}">
        <p14:creationId xmlns:p14="http://schemas.microsoft.com/office/powerpoint/2010/main" val="12002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2F0C-D260-4D46-A8BE-3808FF54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Scenario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C5AF-8FED-4EA5-A134-EF926DDC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502916"/>
            <a:ext cx="8761412" cy="408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</a:t>
            </a:r>
            <a:r>
              <a:rPr lang="es-AR" dirty="0" err="1"/>
              <a:t>yclistic</a:t>
            </a:r>
            <a:r>
              <a:rPr lang="es-AR" dirty="0"/>
              <a:t> </a:t>
            </a:r>
            <a:r>
              <a:rPr lang="es-AR" dirty="0" err="1"/>
              <a:t>Bike</a:t>
            </a:r>
            <a:r>
              <a:rPr lang="es-AR" dirty="0"/>
              <a:t> Share </a:t>
            </a:r>
            <a:r>
              <a:rPr lang="es-AR" dirty="0" err="1"/>
              <a:t>is</a:t>
            </a:r>
            <a:r>
              <a:rPr lang="es-AR" dirty="0"/>
              <a:t> a </a:t>
            </a:r>
            <a:r>
              <a:rPr lang="es-AR" dirty="0" err="1"/>
              <a:t>fictional</a:t>
            </a:r>
            <a:r>
              <a:rPr lang="es-AR" dirty="0"/>
              <a:t> </a:t>
            </a:r>
            <a:r>
              <a:rPr lang="es-AR" dirty="0" err="1"/>
              <a:t>company</a:t>
            </a:r>
            <a:r>
              <a:rPr lang="es-AR" dirty="0"/>
              <a:t> </a:t>
            </a:r>
            <a:r>
              <a:rPr lang="es-AR" dirty="0" err="1"/>
              <a:t>based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city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Chicago, Illinois.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company</a:t>
            </a:r>
            <a:r>
              <a:rPr lang="es-AR" dirty="0"/>
              <a:t> </a:t>
            </a:r>
            <a:r>
              <a:rPr lang="es-AR" dirty="0" err="1"/>
              <a:t>owns</a:t>
            </a:r>
            <a:r>
              <a:rPr lang="es-AR" dirty="0"/>
              <a:t> more </a:t>
            </a:r>
            <a:r>
              <a:rPr lang="es-AR" dirty="0" err="1"/>
              <a:t>than</a:t>
            </a:r>
            <a:r>
              <a:rPr lang="es-AR" dirty="0"/>
              <a:t> 5,800 </a:t>
            </a:r>
            <a:r>
              <a:rPr lang="es-AR" dirty="0" err="1"/>
              <a:t>bikes</a:t>
            </a:r>
            <a:r>
              <a:rPr lang="es-AR" dirty="0"/>
              <a:t>, 700 </a:t>
            </a:r>
            <a:r>
              <a:rPr lang="es-AR" dirty="0" err="1"/>
              <a:t>docking</a:t>
            </a:r>
            <a:r>
              <a:rPr lang="es-AR" dirty="0"/>
              <a:t> </a:t>
            </a:r>
            <a:r>
              <a:rPr lang="es-AR" dirty="0" err="1"/>
              <a:t>stations</a:t>
            </a:r>
            <a:r>
              <a:rPr lang="es-AR" dirty="0"/>
              <a:t> and has </a:t>
            </a:r>
            <a:r>
              <a:rPr lang="es-AR" dirty="0" err="1"/>
              <a:t>two</a:t>
            </a:r>
            <a:r>
              <a:rPr lang="es-AR" dirty="0"/>
              <a:t> </a:t>
            </a:r>
            <a:r>
              <a:rPr lang="es-AR" dirty="0" err="1"/>
              <a:t>types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users</a:t>
            </a:r>
            <a:r>
              <a:rPr lang="es-AR" dirty="0"/>
              <a:t>, </a:t>
            </a:r>
            <a:r>
              <a:rPr lang="es-AR" b="1" i="1" dirty="0" err="1"/>
              <a:t>member</a:t>
            </a:r>
            <a:r>
              <a:rPr lang="es-AR" b="1" i="1" dirty="0"/>
              <a:t> </a:t>
            </a:r>
            <a:r>
              <a:rPr lang="es-AR" dirty="0"/>
              <a:t>and </a:t>
            </a:r>
            <a:r>
              <a:rPr lang="es-AR" b="1" i="1" dirty="0"/>
              <a:t>casual</a:t>
            </a:r>
            <a:r>
              <a:rPr lang="es-AR" dirty="0"/>
              <a:t>.</a:t>
            </a:r>
          </a:p>
          <a:p>
            <a:pPr marL="0" indent="0">
              <a:buNone/>
            </a:pPr>
            <a:r>
              <a:rPr lang="es-AR" b="1" i="1" dirty="0"/>
              <a:t>Business </a:t>
            </a:r>
            <a:r>
              <a:rPr lang="es-AR" b="1" i="1" dirty="0" err="1"/>
              <a:t>questions</a:t>
            </a:r>
            <a:endParaRPr lang="es-AR" b="1" i="1" dirty="0"/>
          </a:p>
          <a:p>
            <a:r>
              <a:rPr lang="es-AR" i="1" dirty="0" err="1"/>
              <a:t>How</a:t>
            </a:r>
            <a:r>
              <a:rPr lang="es-AR" i="1" dirty="0"/>
              <a:t> do </a:t>
            </a:r>
            <a:r>
              <a:rPr lang="es-AR" i="1" dirty="0" err="1"/>
              <a:t>each</a:t>
            </a:r>
            <a:r>
              <a:rPr lang="es-AR" i="1" dirty="0"/>
              <a:t> </a:t>
            </a:r>
            <a:r>
              <a:rPr lang="es-AR" i="1" dirty="0" err="1"/>
              <a:t>user</a:t>
            </a:r>
            <a:r>
              <a:rPr lang="es-AR" i="1" dirty="0"/>
              <a:t> </a:t>
            </a:r>
            <a:r>
              <a:rPr lang="es-AR" i="1" dirty="0" err="1"/>
              <a:t>type</a:t>
            </a:r>
            <a:r>
              <a:rPr lang="es-AR" i="1" dirty="0"/>
              <a:t> use </a:t>
            </a:r>
            <a:r>
              <a:rPr lang="es-AR" i="1" dirty="0" err="1"/>
              <a:t>the</a:t>
            </a:r>
            <a:r>
              <a:rPr lang="es-AR" i="1" dirty="0"/>
              <a:t> </a:t>
            </a:r>
            <a:r>
              <a:rPr lang="es-AR" i="1" dirty="0" err="1"/>
              <a:t>bikes</a:t>
            </a:r>
            <a:r>
              <a:rPr lang="es-AR" i="1" dirty="0"/>
              <a:t> </a:t>
            </a:r>
            <a:r>
              <a:rPr lang="es-AR" i="1" dirty="0" err="1"/>
              <a:t>differently</a:t>
            </a:r>
            <a:r>
              <a:rPr lang="es-AR" i="1" dirty="0"/>
              <a:t>?</a:t>
            </a:r>
          </a:p>
          <a:p>
            <a:r>
              <a:rPr lang="es-AR" i="1" dirty="0" err="1"/>
              <a:t>Why</a:t>
            </a:r>
            <a:r>
              <a:rPr lang="es-AR" i="1" dirty="0"/>
              <a:t> </a:t>
            </a:r>
            <a:r>
              <a:rPr lang="es-AR" i="1" dirty="0" err="1"/>
              <a:t>would</a:t>
            </a:r>
            <a:r>
              <a:rPr lang="es-AR" i="1" dirty="0"/>
              <a:t> </a:t>
            </a:r>
            <a:r>
              <a:rPr lang="es-AR" b="1" i="1" dirty="0"/>
              <a:t>casual </a:t>
            </a:r>
            <a:r>
              <a:rPr lang="es-AR" i="1" dirty="0" err="1"/>
              <a:t>riders</a:t>
            </a:r>
            <a:r>
              <a:rPr lang="es-AR" i="1" dirty="0"/>
              <a:t> </a:t>
            </a:r>
            <a:r>
              <a:rPr lang="es-AR" i="1" dirty="0" err="1"/>
              <a:t>buy</a:t>
            </a:r>
            <a:r>
              <a:rPr lang="es-AR" i="1" dirty="0"/>
              <a:t> </a:t>
            </a:r>
            <a:r>
              <a:rPr lang="es-AR" i="1" dirty="0" err="1"/>
              <a:t>memberships</a:t>
            </a:r>
            <a:r>
              <a:rPr lang="es-AR" i="1" dirty="0"/>
              <a:t>?</a:t>
            </a:r>
          </a:p>
          <a:p>
            <a:r>
              <a:rPr lang="es-AR" i="1" dirty="0" err="1"/>
              <a:t>How</a:t>
            </a:r>
            <a:r>
              <a:rPr lang="es-AR" i="1" dirty="0"/>
              <a:t> can </a:t>
            </a:r>
            <a:r>
              <a:rPr lang="es-AR" i="1" dirty="0" err="1"/>
              <a:t>we</a:t>
            </a:r>
            <a:r>
              <a:rPr lang="es-AR" i="1" dirty="0"/>
              <a:t> use digital media </a:t>
            </a:r>
            <a:r>
              <a:rPr lang="es-AR" i="1" dirty="0" err="1"/>
              <a:t>to</a:t>
            </a:r>
            <a:r>
              <a:rPr lang="es-AR" i="1" dirty="0"/>
              <a:t> </a:t>
            </a:r>
            <a:r>
              <a:rPr lang="es-AR" i="1" dirty="0" err="1"/>
              <a:t>encourage</a:t>
            </a:r>
            <a:r>
              <a:rPr lang="es-AR" i="1" dirty="0"/>
              <a:t> </a:t>
            </a:r>
            <a:r>
              <a:rPr lang="es-AR" b="1" i="1" dirty="0" err="1"/>
              <a:t>casuals</a:t>
            </a:r>
            <a:r>
              <a:rPr lang="es-AR" i="1" dirty="0"/>
              <a:t> </a:t>
            </a:r>
            <a:r>
              <a:rPr lang="es-AR" i="1" dirty="0" err="1"/>
              <a:t>to</a:t>
            </a:r>
            <a:r>
              <a:rPr lang="es-AR" i="1" dirty="0"/>
              <a:t> </a:t>
            </a:r>
            <a:r>
              <a:rPr lang="es-AR" i="1" dirty="0" err="1"/>
              <a:t>become</a:t>
            </a:r>
            <a:r>
              <a:rPr lang="es-AR" i="1" dirty="0"/>
              <a:t> </a:t>
            </a:r>
            <a:r>
              <a:rPr lang="es-AR" b="1" i="1" dirty="0" err="1"/>
              <a:t>members</a:t>
            </a:r>
            <a:r>
              <a:rPr lang="es-AR" i="1" dirty="0"/>
              <a:t>?</a:t>
            </a:r>
          </a:p>
          <a:p>
            <a:pPr marL="0" indent="0">
              <a:buNone/>
            </a:pPr>
            <a:r>
              <a:rPr lang="es-AR" b="1" i="1" dirty="0" err="1"/>
              <a:t>My</a:t>
            </a:r>
            <a:r>
              <a:rPr lang="es-AR" b="1" i="1" dirty="0"/>
              <a:t> </a:t>
            </a:r>
            <a:r>
              <a:rPr lang="es-AR" b="1" i="1" dirty="0" err="1"/>
              <a:t>task</a:t>
            </a:r>
            <a:endParaRPr lang="es-AR" b="1" i="1" dirty="0"/>
          </a:p>
          <a:p>
            <a:r>
              <a:rPr lang="es-AR" dirty="0"/>
              <a:t>Determine </a:t>
            </a:r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b="1" i="1" dirty="0" err="1"/>
              <a:t>member</a:t>
            </a:r>
            <a:r>
              <a:rPr lang="es-AR" b="1" i="1" dirty="0"/>
              <a:t> </a:t>
            </a:r>
            <a:r>
              <a:rPr lang="es-AR" dirty="0"/>
              <a:t>and </a:t>
            </a:r>
            <a:r>
              <a:rPr lang="es-AR" b="1" i="1" dirty="0"/>
              <a:t>casual</a:t>
            </a:r>
            <a:r>
              <a:rPr lang="es-AR" b="1" dirty="0"/>
              <a:t> </a:t>
            </a:r>
            <a:r>
              <a:rPr lang="es-AR" dirty="0" err="1"/>
              <a:t>users</a:t>
            </a:r>
            <a:r>
              <a:rPr lang="es-AR" b="1" dirty="0"/>
              <a:t> </a:t>
            </a:r>
            <a:r>
              <a:rPr lang="es-AR" dirty="0" err="1"/>
              <a:t>differ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service</a:t>
            </a:r>
            <a:r>
              <a:rPr lang="es-AR" dirty="0"/>
              <a:t>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C9313-9DD4-4F27-BE7B-1ABB8E714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5763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C011-4F0B-493D-B09B-43EFEE46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Source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4CB4-8AAD-4147-A35E-2C2A29CE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512060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case </a:t>
            </a:r>
            <a:r>
              <a:rPr lang="es-ES" dirty="0" err="1"/>
              <a:t>study</a:t>
            </a:r>
            <a:r>
              <a:rPr lang="es-ES" dirty="0"/>
              <a:t> guide. </a:t>
            </a:r>
          </a:p>
          <a:p>
            <a:pPr marL="0" indent="0">
              <a:buNone/>
            </a:pPr>
            <a:r>
              <a:rPr lang="es-ES" sz="1200" i="1" u="sng" dirty="0"/>
              <a:t>(https://divvy-tripdata.s3.amazonaws.com/index.html)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Represents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rides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 2021</a:t>
            </a:r>
          </a:p>
          <a:p>
            <a:r>
              <a:rPr lang="es-ES" dirty="0" err="1"/>
              <a:t>Provided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b="1" i="1" dirty="0" err="1"/>
              <a:t>Motivate</a:t>
            </a:r>
            <a:r>
              <a:rPr lang="es-ES" b="1" i="1" dirty="0"/>
              <a:t> International Inc.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operates</a:t>
            </a:r>
            <a:r>
              <a:rPr lang="es-ES" dirty="0"/>
              <a:t> in </a:t>
            </a:r>
            <a:r>
              <a:rPr lang="es-ES" dirty="0" err="1"/>
              <a:t>Chicago’s</a:t>
            </a:r>
            <a:r>
              <a:rPr lang="es-ES" dirty="0"/>
              <a:t> </a:t>
            </a:r>
            <a:r>
              <a:rPr lang="es-ES" b="1" i="1" dirty="0" err="1"/>
              <a:t>Divvy</a:t>
            </a:r>
            <a:r>
              <a:rPr lang="es-ES" b="1" i="1" dirty="0"/>
              <a:t> </a:t>
            </a:r>
            <a:r>
              <a:rPr lang="es-ES" b="1" i="1" dirty="0" err="1"/>
              <a:t>Bicycle</a:t>
            </a:r>
            <a:r>
              <a:rPr lang="es-ES" b="1" i="1" dirty="0"/>
              <a:t> Share </a:t>
            </a:r>
            <a:r>
              <a:rPr lang="es-ES" dirty="0" err="1"/>
              <a:t>powered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b="1" i="1" dirty="0"/>
              <a:t>Lyft</a:t>
            </a:r>
            <a:endParaRPr lang="es-ES" dirty="0"/>
          </a:p>
          <a:p>
            <a:r>
              <a:rPr lang="es-ES" dirty="0" err="1"/>
              <a:t>Cited</a:t>
            </a:r>
            <a:r>
              <a:rPr lang="es-ES" dirty="0"/>
              <a:t> and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i="1" dirty="0"/>
              <a:t>Data </a:t>
            </a:r>
            <a:r>
              <a:rPr lang="es-ES" b="1" i="1" dirty="0" err="1"/>
              <a:t>License</a:t>
            </a:r>
            <a:r>
              <a:rPr lang="es-ES" b="1" i="1" dirty="0"/>
              <a:t> </a:t>
            </a:r>
            <a:r>
              <a:rPr lang="es-ES" b="1" i="1" dirty="0" err="1"/>
              <a:t>Agreement</a:t>
            </a:r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AC049-079C-473E-A416-6A2C74DEA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30849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A4A0-A7B0-4193-91F7-950D6D2F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Hypothesis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3A25-BC85-40E1-80BB-4A37161C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512060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use </a:t>
            </a:r>
            <a:r>
              <a:rPr lang="es-ES" dirty="0" err="1"/>
              <a:t>relies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i="1" dirty="0" err="1"/>
              <a:t>quantity</a:t>
            </a:r>
            <a:r>
              <a:rPr lang="es-ES" b="1" i="1" dirty="0"/>
              <a:t> </a:t>
            </a:r>
            <a:r>
              <a:rPr lang="es-ES" dirty="0"/>
              <a:t>and </a:t>
            </a:r>
            <a:r>
              <a:rPr lang="es-ES" b="1" i="1" dirty="0" err="1"/>
              <a:t>duration</a:t>
            </a:r>
            <a:r>
              <a:rPr lang="es-ES" b="1" i="1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trips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. </a:t>
            </a:r>
            <a:r>
              <a:rPr lang="es-ES" dirty="0" err="1"/>
              <a:t>Whereas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i="1" dirty="0" err="1"/>
              <a:t>Member</a:t>
            </a:r>
            <a:r>
              <a:rPr lang="es-ES" b="1" i="1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tend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more </a:t>
            </a:r>
            <a:r>
              <a:rPr lang="es-ES" dirty="0" err="1"/>
              <a:t>trips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shorter</a:t>
            </a:r>
            <a:r>
              <a:rPr lang="es-ES" dirty="0"/>
              <a:t> </a:t>
            </a:r>
            <a:r>
              <a:rPr lang="es-ES" dirty="0" err="1"/>
              <a:t>duration</a:t>
            </a:r>
            <a:endParaRPr lang="es-ES" dirty="0"/>
          </a:p>
          <a:p>
            <a:r>
              <a:rPr lang="es-ES" b="1" i="1" dirty="0"/>
              <a:t>Casual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tend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fewer</a:t>
            </a:r>
            <a:r>
              <a:rPr lang="es-ES" dirty="0"/>
              <a:t> </a:t>
            </a:r>
            <a:r>
              <a:rPr lang="es-ES" dirty="0" err="1"/>
              <a:t>trips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longer</a:t>
            </a:r>
            <a:r>
              <a:rPr lang="es-ES" dirty="0"/>
              <a:t> </a:t>
            </a:r>
            <a:r>
              <a:rPr lang="es-ES" dirty="0" err="1"/>
              <a:t>duration</a:t>
            </a:r>
            <a:endParaRPr lang="es-ES" dirty="0"/>
          </a:p>
          <a:p>
            <a:r>
              <a:rPr lang="es-ES" b="1" i="1" dirty="0" err="1"/>
              <a:t>Member</a:t>
            </a:r>
            <a:r>
              <a:rPr lang="es-ES" b="1" i="1" dirty="0"/>
              <a:t> </a:t>
            </a:r>
            <a:r>
              <a:rPr lang="es-ES" dirty="0" err="1"/>
              <a:t>users</a:t>
            </a:r>
            <a:r>
              <a:rPr lang="es-ES" dirty="0"/>
              <a:t> are </a:t>
            </a:r>
            <a:r>
              <a:rPr lang="es-ES" dirty="0" err="1"/>
              <a:t>locals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bikes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run </a:t>
            </a:r>
            <a:r>
              <a:rPr lang="es-ES" dirty="0" err="1"/>
              <a:t>errands</a:t>
            </a:r>
            <a:r>
              <a:rPr lang="es-ES" dirty="0"/>
              <a:t>, </a:t>
            </a:r>
            <a:r>
              <a:rPr lang="es-ES" dirty="0" err="1"/>
              <a:t>occasional</a:t>
            </a:r>
            <a:r>
              <a:rPr lang="es-ES" dirty="0"/>
              <a:t> </a:t>
            </a:r>
            <a:r>
              <a:rPr lang="es-ES" dirty="0" err="1"/>
              <a:t>transport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r>
              <a:rPr lang="es-ES" b="1" i="1" dirty="0"/>
              <a:t>Casual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tourists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ride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bikes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roam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city</a:t>
            </a:r>
            <a:r>
              <a:rPr lang="es-ES" dirty="0"/>
              <a:t> and </a:t>
            </a:r>
            <a:r>
              <a:rPr lang="es-ES" dirty="0" err="1"/>
              <a:t>sight</a:t>
            </a:r>
            <a:r>
              <a:rPr lang="es-ES" dirty="0"/>
              <a:t> </a:t>
            </a:r>
            <a:r>
              <a:rPr lang="es-ES" dirty="0" err="1"/>
              <a:t>see</a:t>
            </a:r>
            <a:endParaRPr lang="es-AR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4CB55-5519-49D0-9EE9-2F96623AD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3308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E2CE-00DB-4A7B-AAF1-88DCCA48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Manipulation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A4FC-F58E-44B9-A6C6-6CD362E9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57196"/>
            <a:ext cx="8761412" cy="394508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Used </a:t>
            </a:r>
            <a:r>
              <a:rPr lang="es-ES" b="1" i="1" dirty="0"/>
              <a:t>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wrangling</a:t>
            </a:r>
            <a:r>
              <a:rPr lang="es-ES" dirty="0"/>
              <a:t>, </a:t>
            </a:r>
            <a:r>
              <a:rPr lang="es-ES" dirty="0" err="1"/>
              <a:t>cleaning</a:t>
            </a:r>
            <a:r>
              <a:rPr lang="es-ES" dirty="0"/>
              <a:t> and </a:t>
            </a:r>
            <a:r>
              <a:rPr lang="es-ES" dirty="0" err="1"/>
              <a:t>analysis</a:t>
            </a:r>
            <a:r>
              <a:rPr lang="es-ES" dirty="0"/>
              <a:t>. </a:t>
            </a:r>
            <a:r>
              <a:rPr lang="es-ES" dirty="0" err="1"/>
              <a:t>What</a:t>
            </a:r>
            <a:r>
              <a:rPr lang="es-ES" dirty="0"/>
              <a:t> I </a:t>
            </a:r>
            <a:r>
              <a:rPr lang="es-ES" dirty="0" err="1"/>
              <a:t>did</a:t>
            </a:r>
            <a:r>
              <a:rPr lang="es-ES" dirty="0"/>
              <a:t>:</a:t>
            </a:r>
          </a:p>
          <a:p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b="1" i="1" dirty="0" err="1"/>
              <a:t>trip_duration</a:t>
            </a:r>
            <a:r>
              <a:rPr lang="es-ES" dirty="0"/>
              <a:t> </a:t>
            </a:r>
            <a:r>
              <a:rPr lang="es-ES" dirty="0" err="1"/>
              <a:t>column</a:t>
            </a:r>
            <a:endParaRPr lang="es-ES" dirty="0"/>
          </a:p>
          <a:p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b="1" i="1" dirty="0"/>
              <a:t>date </a:t>
            </a:r>
            <a:r>
              <a:rPr lang="es-ES" dirty="0" err="1"/>
              <a:t>column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extracted</a:t>
            </a:r>
            <a:r>
              <a:rPr lang="es-ES" dirty="0"/>
              <a:t> </a:t>
            </a:r>
            <a:r>
              <a:rPr lang="es-ES" b="1" i="1" dirty="0" err="1"/>
              <a:t>weekday</a:t>
            </a:r>
            <a:r>
              <a:rPr lang="es-ES" dirty="0"/>
              <a:t>, </a:t>
            </a:r>
            <a:r>
              <a:rPr lang="es-ES" b="1" i="1" dirty="0" err="1"/>
              <a:t>hour</a:t>
            </a:r>
            <a:r>
              <a:rPr lang="es-ES" dirty="0"/>
              <a:t>, </a:t>
            </a:r>
            <a:r>
              <a:rPr lang="es-ES" b="1" i="1" dirty="0" err="1"/>
              <a:t>day</a:t>
            </a:r>
            <a:r>
              <a:rPr lang="es-ES" dirty="0"/>
              <a:t>, </a:t>
            </a:r>
            <a:r>
              <a:rPr lang="es-ES" b="1" i="1" dirty="0" err="1"/>
              <a:t>month</a:t>
            </a:r>
            <a:r>
              <a:rPr lang="es-ES" b="1" i="1" dirty="0"/>
              <a:t> </a:t>
            </a:r>
            <a:r>
              <a:rPr lang="es-ES" dirty="0"/>
              <a:t>and </a:t>
            </a:r>
            <a:r>
              <a:rPr lang="es-ES" b="1" i="1" dirty="0" err="1"/>
              <a:t>year</a:t>
            </a:r>
            <a:endParaRPr lang="es-ES" b="1" i="1" dirty="0"/>
          </a:p>
          <a:p>
            <a:r>
              <a:rPr lang="es-ES" dirty="0"/>
              <a:t>Removed </a:t>
            </a:r>
            <a:r>
              <a:rPr lang="es-ES" dirty="0" err="1"/>
              <a:t>duplicate</a:t>
            </a:r>
            <a:r>
              <a:rPr lang="es-ES" dirty="0"/>
              <a:t>, </a:t>
            </a:r>
            <a:r>
              <a:rPr lang="es-ES" dirty="0" err="1"/>
              <a:t>blanks</a:t>
            </a:r>
            <a:r>
              <a:rPr lang="es-ES" dirty="0"/>
              <a:t> and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b="1" i="1" dirty="0" err="1"/>
              <a:t>trip_duration</a:t>
            </a:r>
            <a:r>
              <a:rPr lang="es-ES" b="1" i="1" dirty="0"/>
              <a:t> &lt;= 0</a:t>
            </a:r>
          </a:p>
          <a:p>
            <a:r>
              <a:rPr lang="es-ES" dirty="0" err="1"/>
              <a:t>Renamed</a:t>
            </a:r>
            <a:r>
              <a:rPr lang="es-ES" dirty="0"/>
              <a:t> and </a:t>
            </a:r>
            <a:r>
              <a:rPr lang="es-ES" dirty="0" err="1"/>
              <a:t>reorganized</a:t>
            </a:r>
            <a:r>
              <a:rPr lang="es-ES" dirty="0"/>
              <a:t> </a:t>
            </a:r>
            <a:r>
              <a:rPr lang="es-ES" dirty="0" err="1"/>
              <a:t>columns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A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F99AA-7BFC-47CD-BB69-55F489B7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93" y="4832027"/>
            <a:ext cx="7799732" cy="36010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B9CF767-8E2A-4321-A5E9-C5457321ED9B}"/>
              </a:ext>
            </a:extLst>
          </p:cNvPr>
          <p:cNvSpPr/>
          <p:nvPr/>
        </p:nvSpPr>
        <p:spPr>
          <a:xfrm>
            <a:off x="5206227" y="5324904"/>
            <a:ext cx="329432" cy="29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15903B-EF25-4976-AB04-B1F591CBB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12" y="5753240"/>
            <a:ext cx="5992061" cy="360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BB26F2-620C-4ABF-829B-E1684F14E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61626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D923-F7B2-4EFE-B45E-2EFCFEDE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Quick </a:t>
            </a:r>
            <a:r>
              <a:rPr lang="es-ES" dirty="0" err="1"/>
              <a:t>Stats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1E5-5855-4875-AB24-662C4126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512060"/>
            <a:ext cx="8761411" cy="34163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" b="1" i="1" dirty="0" err="1"/>
              <a:t>Member</a:t>
            </a:r>
            <a:r>
              <a:rPr lang="es-ES" b="1" i="1" dirty="0"/>
              <a:t> </a:t>
            </a:r>
            <a:r>
              <a:rPr lang="es-ES" b="1" i="1" dirty="0" err="1"/>
              <a:t>Users</a:t>
            </a:r>
            <a:endParaRPr lang="es-ES" b="1" i="1" dirty="0"/>
          </a:p>
          <a:p>
            <a:r>
              <a:rPr lang="es-ES" b="1" i="1" dirty="0"/>
              <a:t>3.060.457 (55%) </a:t>
            </a:r>
            <a:r>
              <a:rPr lang="es-ES" dirty="0" err="1"/>
              <a:t>rides</a:t>
            </a:r>
            <a:endParaRPr lang="es-ES" dirty="0"/>
          </a:p>
          <a:p>
            <a:r>
              <a:rPr lang="es-ES" b="1" i="1" dirty="0"/>
              <a:t>13 min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b="1" i="1" dirty="0" err="1"/>
              <a:t>trip_duration</a:t>
            </a:r>
            <a:endParaRPr lang="es-ES" b="1" i="1" dirty="0"/>
          </a:p>
          <a:p>
            <a:r>
              <a:rPr lang="es-ES" b="1" i="1" dirty="0" err="1"/>
              <a:t>Wednesday</a:t>
            </a:r>
            <a:r>
              <a:rPr lang="es-ES" b="1" i="1" dirty="0"/>
              <a:t> </a:t>
            </a:r>
            <a:r>
              <a:rPr lang="es-ES" i="1" dirty="0" err="1"/>
              <a:t>busiest</a:t>
            </a:r>
            <a:r>
              <a:rPr lang="es-ES" i="1" dirty="0"/>
              <a:t> </a:t>
            </a:r>
            <a:r>
              <a:rPr lang="es-ES" i="1" dirty="0" err="1"/>
              <a:t>day</a:t>
            </a:r>
            <a:endParaRPr lang="es-ES" i="1" dirty="0"/>
          </a:p>
          <a:p>
            <a:r>
              <a:rPr lang="es-ES" b="1" i="1" dirty="0" err="1"/>
              <a:t>July</a:t>
            </a:r>
            <a:r>
              <a:rPr lang="es-ES" b="1" i="1" dirty="0"/>
              <a:t> </a:t>
            </a:r>
            <a:r>
              <a:rPr lang="es-ES" dirty="0" err="1"/>
              <a:t>busiest</a:t>
            </a:r>
            <a:r>
              <a:rPr lang="es-ES" dirty="0"/>
              <a:t> </a:t>
            </a:r>
            <a:r>
              <a:rPr lang="es-ES" dirty="0" err="1"/>
              <a:t>month</a:t>
            </a:r>
            <a:endParaRPr lang="es-ES" dirty="0"/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b="1" i="1" dirty="0"/>
              <a:t>Casual </a:t>
            </a:r>
            <a:r>
              <a:rPr lang="es-ES" b="1" i="1" dirty="0" err="1"/>
              <a:t>Users</a:t>
            </a:r>
            <a:endParaRPr lang="es-ES" b="1" i="1" dirty="0"/>
          </a:p>
          <a:p>
            <a:r>
              <a:rPr lang="es-ES" b="1" i="1" dirty="0"/>
              <a:t>2.256.236 (45%) </a:t>
            </a:r>
            <a:r>
              <a:rPr lang="es-ES" dirty="0" err="1"/>
              <a:t>rides</a:t>
            </a:r>
            <a:endParaRPr lang="es-ES" dirty="0"/>
          </a:p>
          <a:p>
            <a:r>
              <a:rPr lang="es-ES" b="1" i="1" dirty="0"/>
              <a:t>32 min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b="1" i="1" dirty="0" err="1"/>
              <a:t>trip_duration</a:t>
            </a:r>
            <a:endParaRPr lang="es-ES" b="1" i="1" dirty="0"/>
          </a:p>
          <a:p>
            <a:r>
              <a:rPr lang="es-ES" b="1" i="1" dirty="0" err="1"/>
              <a:t>Saturday</a:t>
            </a:r>
            <a:r>
              <a:rPr lang="es-ES" b="1" i="1" dirty="0"/>
              <a:t> </a:t>
            </a:r>
            <a:r>
              <a:rPr lang="es-ES" i="1" dirty="0" err="1"/>
              <a:t>busiest</a:t>
            </a:r>
            <a:r>
              <a:rPr lang="es-ES" i="1" dirty="0"/>
              <a:t> </a:t>
            </a:r>
            <a:r>
              <a:rPr lang="es-ES" i="1" dirty="0" err="1"/>
              <a:t>day</a:t>
            </a:r>
            <a:endParaRPr lang="es-ES" i="1" dirty="0"/>
          </a:p>
          <a:p>
            <a:r>
              <a:rPr lang="es-ES" b="1" i="1" dirty="0" err="1"/>
              <a:t>September</a:t>
            </a:r>
            <a:r>
              <a:rPr lang="es-ES" b="1" i="1" dirty="0"/>
              <a:t> </a:t>
            </a:r>
            <a:r>
              <a:rPr lang="es-ES" dirty="0" err="1"/>
              <a:t>busiest</a:t>
            </a:r>
            <a:r>
              <a:rPr lang="es-ES" dirty="0"/>
              <a:t> </a:t>
            </a:r>
            <a:r>
              <a:rPr lang="es-ES" dirty="0" err="1"/>
              <a:t>month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FF56B-F70A-479E-8E8D-23BA5C5F3CAE}"/>
              </a:ext>
            </a:extLst>
          </p:cNvPr>
          <p:cNvSpPr txBox="1">
            <a:spLocks/>
          </p:cNvSpPr>
          <p:nvPr/>
        </p:nvSpPr>
        <p:spPr>
          <a:xfrm>
            <a:off x="5538739" y="2606964"/>
            <a:ext cx="4377627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s-AR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BD1BD-2802-49C5-A771-8091B8B52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18378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056C-6DAD-41A4-AA87-5F34D721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Trip</a:t>
            </a:r>
            <a:r>
              <a:rPr lang="es-ES" dirty="0"/>
              <a:t> </a:t>
            </a:r>
            <a:r>
              <a:rPr lang="es-ES" dirty="0" err="1"/>
              <a:t>Duration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Type</a:t>
            </a:r>
            <a:endParaRPr lang="es-AR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6AC881E-35AA-41DC-9B68-ABE134F6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977" y="2617428"/>
            <a:ext cx="3322777" cy="2449109"/>
          </a:xfrm>
        </p:spPr>
        <p:txBody>
          <a:bodyPr>
            <a:normAutofit/>
          </a:bodyPr>
          <a:lstStyle/>
          <a:p>
            <a:r>
              <a:rPr lang="es-ES" b="1" i="1" dirty="0" err="1"/>
              <a:t>user_type</a:t>
            </a:r>
            <a:r>
              <a:rPr lang="es-ES" b="1" i="1" dirty="0"/>
              <a:t> </a:t>
            </a:r>
            <a:r>
              <a:rPr lang="es-ES" dirty="0"/>
              <a:t>versus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b="1" i="1" dirty="0" err="1"/>
              <a:t>trip_duration</a:t>
            </a:r>
            <a:r>
              <a:rPr lang="es-ES" b="1" i="1" dirty="0"/>
              <a:t> </a:t>
            </a:r>
            <a:r>
              <a:rPr lang="es-ES" dirty="0"/>
              <a:t>(minutes)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</a:p>
          <a:p>
            <a:r>
              <a:rPr lang="es-AR" dirty="0"/>
              <a:t>Clear </a:t>
            </a:r>
            <a:r>
              <a:rPr lang="es-AR" dirty="0" err="1"/>
              <a:t>indication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service</a:t>
            </a:r>
            <a:r>
              <a:rPr lang="es-AR" dirty="0"/>
              <a:t> use tendencias</a:t>
            </a:r>
          </a:p>
          <a:p>
            <a:r>
              <a:rPr lang="es-ES" dirty="0" err="1"/>
              <a:t>Reinforces</a:t>
            </a:r>
            <a:r>
              <a:rPr lang="es-ES" dirty="0"/>
              <a:t> my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hypothesis</a:t>
            </a:r>
            <a:endParaRPr lang="es-A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12808E-968B-403C-8B06-FBB11D025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4" y="2278875"/>
            <a:ext cx="7277464" cy="40896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84D687-2F01-4694-9B23-F8D2A5298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85057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5AE-6325-40DE-8256-1FF4B12E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Total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Rides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Month</a:t>
            </a:r>
            <a:endParaRPr lang="es-A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C73CD1-76AD-4337-BE1B-7907A0CA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97" y="2603499"/>
            <a:ext cx="3047775" cy="1986789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Ride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versus </a:t>
            </a:r>
            <a:r>
              <a:rPr lang="es-ES" b="1" i="1" dirty="0" err="1"/>
              <a:t>user_type</a:t>
            </a:r>
            <a:r>
              <a:rPr lang="es-ES" b="1" i="1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b="1" i="1" dirty="0" err="1"/>
              <a:t>month</a:t>
            </a:r>
            <a:endParaRPr lang="es-ES" dirty="0"/>
          </a:p>
          <a:p>
            <a:r>
              <a:rPr lang="es-AR" dirty="0"/>
              <a:t>Shows </a:t>
            </a:r>
            <a:r>
              <a:rPr lang="es-AR" dirty="0" err="1"/>
              <a:t>seasonal</a:t>
            </a:r>
            <a:r>
              <a:rPr lang="es-AR" dirty="0"/>
              <a:t> </a:t>
            </a:r>
            <a:r>
              <a:rPr lang="es-AR" dirty="0" err="1"/>
              <a:t>trend</a:t>
            </a:r>
            <a:r>
              <a:rPr lang="es-AR" dirty="0"/>
              <a:t>, use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service</a:t>
            </a:r>
            <a:r>
              <a:rPr lang="es-AR" dirty="0"/>
              <a:t> </a:t>
            </a:r>
            <a:r>
              <a:rPr lang="es-AR" dirty="0" err="1"/>
              <a:t>peaked</a:t>
            </a:r>
            <a:r>
              <a:rPr lang="es-AR" dirty="0"/>
              <a:t> </a:t>
            </a:r>
            <a:r>
              <a:rPr lang="es-AR" dirty="0" err="1"/>
              <a:t>during</a:t>
            </a:r>
            <a:r>
              <a:rPr lang="es-AR" dirty="0"/>
              <a:t> </a:t>
            </a:r>
            <a:r>
              <a:rPr lang="es-AR" dirty="0" err="1"/>
              <a:t>summer</a:t>
            </a:r>
            <a:r>
              <a:rPr lang="es-AR" dirty="0"/>
              <a:t> and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beginning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autumn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67DBB6-FED4-4583-B81D-F1EBAF34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1" y="2278530"/>
            <a:ext cx="7332691" cy="412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156D9F-6730-4351-AF36-9B8846003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BDE7ED4-D732-4F88-9217-35662FC21CB7}"/>
              </a:ext>
            </a:extLst>
          </p:cNvPr>
          <p:cNvSpPr/>
          <p:nvPr/>
        </p:nvSpPr>
        <p:spPr>
          <a:xfrm>
            <a:off x="3469114" y="5884332"/>
            <a:ext cx="2200165" cy="351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46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1B98-CC3E-488E-91F8-DB3AD92E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Busiest</a:t>
            </a:r>
            <a:r>
              <a:rPr lang="es-ES" dirty="0"/>
              <a:t> Day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Type</a:t>
            </a:r>
            <a:endParaRPr lang="es-A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A4F77E-5B71-456E-8769-9057353D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97" y="2603499"/>
            <a:ext cx="3047775" cy="3751581"/>
          </a:xfrm>
        </p:spPr>
        <p:txBody>
          <a:bodyPr>
            <a:normAutofit/>
          </a:bodyPr>
          <a:lstStyle/>
          <a:p>
            <a:r>
              <a:rPr lang="es-ES" b="1" i="1" dirty="0" err="1"/>
              <a:t>Weekday</a:t>
            </a:r>
            <a:r>
              <a:rPr lang="es-ES" dirty="0"/>
              <a:t> versus </a:t>
            </a:r>
            <a:r>
              <a:rPr lang="es-ES" b="1" i="1" dirty="0" err="1"/>
              <a:t>user_type</a:t>
            </a:r>
            <a:r>
              <a:rPr lang="es-ES" b="1" i="1" dirty="0"/>
              <a:t> </a:t>
            </a:r>
          </a:p>
          <a:p>
            <a:r>
              <a:rPr lang="es-AR" dirty="0"/>
              <a:t>Shows </a:t>
            </a:r>
            <a:r>
              <a:rPr lang="es-AR" dirty="0" err="1"/>
              <a:t>another</a:t>
            </a:r>
            <a:r>
              <a:rPr lang="es-AR" dirty="0"/>
              <a:t> </a:t>
            </a:r>
            <a:r>
              <a:rPr lang="es-AR" dirty="0" err="1"/>
              <a:t>indication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user</a:t>
            </a:r>
            <a:r>
              <a:rPr lang="es-AR" dirty="0"/>
              <a:t> tendencias</a:t>
            </a:r>
          </a:p>
          <a:p>
            <a:r>
              <a:rPr lang="es-AR" b="1" i="1" dirty="0" err="1"/>
              <a:t>Members</a:t>
            </a:r>
            <a:r>
              <a:rPr lang="es-AR" b="1" i="1" dirty="0"/>
              <a:t> </a:t>
            </a:r>
            <a:r>
              <a:rPr lang="es-AR" dirty="0"/>
              <a:t>use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service</a:t>
            </a:r>
            <a:r>
              <a:rPr lang="es-AR" dirty="0"/>
              <a:t> </a:t>
            </a:r>
            <a:r>
              <a:rPr lang="es-AR" dirty="0" err="1"/>
              <a:t>keeps</a:t>
            </a:r>
            <a:r>
              <a:rPr lang="es-AR" dirty="0"/>
              <a:t> </a:t>
            </a:r>
            <a:r>
              <a:rPr lang="es-AR" dirty="0" err="1"/>
              <a:t>steady</a:t>
            </a:r>
            <a:r>
              <a:rPr lang="es-AR" dirty="0"/>
              <a:t> </a:t>
            </a:r>
            <a:r>
              <a:rPr lang="es-AR" dirty="0" err="1"/>
              <a:t>during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week</a:t>
            </a:r>
            <a:r>
              <a:rPr lang="es-AR" dirty="0"/>
              <a:t>, </a:t>
            </a:r>
            <a:r>
              <a:rPr lang="es-AR" dirty="0" err="1"/>
              <a:t>while</a:t>
            </a:r>
            <a:r>
              <a:rPr lang="es-AR" dirty="0"/>
              <a:t> </a:t>
            </a:r>
            <a:r>
              <a:rPr lang="es-AR" b="1" i="1" dirty="0" err="1"/>
              <a:t>casuals</a:t>
            </a:r>
            <a:r>
              <a:rPr lang="es-AR" b="1" i="1" dirty="0"/>
              <a:t> </a:t>
            </a:r>
            <a:r>
              <a:rPr lang="es-AR" dirty="0" err="1"/>
              <a:t>peak</a:t>
            </a:r>
            <a:r>
              <a:rPr lang="es-AR" dirty="0"/>
              <a:t> </a:t>
            </a:r>
            <a:r>
              <a:rPr lang="es-AR" dirty="0" err="1"/>
              <a:t>during</a:t>
            </a:r>
            <a:r>
              <a:rPr lang="es-AR" dirty="0"/>
              <a:t> </a:t>
            </a:r>
            <a:r>
              <a:rPr lang="es-AR" dirty="0" err="1"/>
              <a:t>weekends</a:t>
            </a:r>
            <a:endParaRPr lang="es-AR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5F4DA-2FD9-479A-BDB3-9F3A61BAC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" y="2295582"/>
            <a:ext cx="7223826" cy="4059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4F2A8-6F34-496B-AC91-C7068987A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8918" r="-853" b="-8918"/>
          <a:stretch/>
        </p:blipFill>
        <p:spPr>
          <a:xfrm>
            <a:off x="10130347" y="603682"/>
            <a:ext cx="1318103" cy="1187782"/>
          </a:xfrm>
          <a:prstGeom prst="ellipse">
            <a:avLst/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>
                <a:alpha val="60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010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</TotalTime>
  <Words>571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Case Study: Cyclistic Bike Share</vt:lpstr>
      <vt:lpstr>Scenario</vt:lpstr>
      <vt:lpstr>Data Source</vt:lpstr>
      <vt:lpstr>Hypothesis</vt:lpstr>
      <vt:lpstr>Data Manipulation</vt:lpstr>
      <vt:lpstr>Quick Stats</vt:lpstr>
      <vt:lpstr>Average Trip Duration By User Type</vt:lpstr>
      <vt:lpstr>Total User Rides By Month</vt:lpstr>
      <vt:lpstr>Busiest Day By User Type</vt:lpstr>
      <vt:lpstr>Recommendations</vt:lpstr>
      <vt:lpstr>Case Study: Cyclistic Bike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Cyclistic Bike Share</dc:title>
  <dc:creator>Cipriano Arralde</dc:creator>
  <cp:lastModifiedBy>Cipriano Arralde</cp:lastModifiedBy>
  <cp:revision>43</cp:revision>
  <dcterms:created xsi:type="dcterms:W3CDTF">2024-05-28T20:12:43Z</dcterms:created>
  <dcterms:modified xsi:type="dcterms:W3CDTF">2024-06-03T14:14:37Z</dcterms:modified>
</cp:coreProperties>
</file>