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68" r:id="rId5"/>
    <p:sldId id="260" r:id="rId6"/>
    <p:sldId id="417" r:id="rId7"/>
    <p:sldId id="359" r:id="rId8"/>
    <p:sldId id="357" r:id="rId9"/>
    <p:sldId id="358" r:id="rId10"/>
    <p:sldId id="415" r:id="rId11"/>
    <p:sldId id="360" r:id="rId12"/>
    <p:sldId id="388" r:id="rId13"/>
    <p:sldId id="391" r:id="rId14"/>
    <p:sldId id="389" r:id="rId15"/>
    <p:sldId id="392" r:id="rId16"/>
    <p:sldId id="390" r:id="rId17"/>
    <p:sldId id="416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9" r:id="rId38"/>
    <p:sldId id="412" r:id="rId39"/>
    <p:sldId id="413" r:id="rId40"/>
    <p:sldId id="418" r:id="rId41"/>
    <p:sldId id="41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arrancapr.org/abou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dpress.org/download" TargetMode="External"/><Relationship Id="rId2" Type="http://schemas.openxmlformats.org/officeDocument/2006/relationships/hyperlink" Target="http://www.apachefriends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martinez.net/dl/plugins_taller.zi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apachefriends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apachefriends.org/downloa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apachefriends.org/downloa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apachefriends.org/downloa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www.wordpress.org/downloa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lab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amrtinez.net/dl/plugins_taller.zip" TargetMode="External"/><Relationship Id="rId2" Type="http://schemas.openxmlformats.org/officeDocument/2006/relationships/hyperlink" Target="http://localhost/lab/wp-adm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rrancap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rrancapr.org/about" TargetMode="External"/><Relationship Id="rId4" Type="http://schemas.openxmlformats.org/officeDocument/2006/relationships/hyperlink" Target="mailto:edwin@arrancapr.or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38994"/>
            <a:ext cx="7162800" cy="3276600"/>
          </a:xfrm>
        </p:spPr>
        <p:txBody>
          <a:bodyPr>
            <a:normAutofit/>
          </a:bodyPr>
          <a:lstStyle/>
          <a:p>
            <a:pPr algn="ctr"/>
            <a:r>
              <a:rPr lang="es-PR" dirty="0" smtClean="0"/>
              <a:t>E-</a:t>
            </a:r>
            <a:r>
              <a:rPr lang="es-PR" dirty="0" err="1" smtClean="0"/>
              <a:t>commerce</a:t>
            </a:r>
            <a:r>
              <a:rPr lang="es-PR" dirty="0" smtClean="0"/>
              <a:t> and </a:t>
            </a:r>
            <a:br>
              <a:rPr lang="es-PR" dirty="0" smtClean="0"/>
            </a:br>
            <a:r>
              <a:rPr lang="es-PR" dirty="0"/>
              <a:t/>
            </a:r>
            <a:br>
              <a:rPr lang="es-PR" dirty="0"/>
            </a:br>
            <a:r>
              <a:rPr lang="es-PR" dirty="0" err="1" smtClean="0"/>
              <a:t>Beyond</a:t>
            </a:r>
            <a:r>
              <a:rPr lang="es-PR" dirty="0" smtClean="0"/>
              <a:t>…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44958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Edwin </a:t>
            </a:r>
            <a:r>
              <a:rPr lang="es-PR" dirty="0" err="1" smtClean="0"/>
              <a:t>Martinez</a:t>
            </a:r>
            <a:endParaRPr lang="es-PR" dirty="0" smtClean="0"/>
          </a:p>
          <a:p>
            <a:r>
              <a:rPr lang="en-US" dirty="0" smtClean="0"/>
              <a:t>edwin@arrancapr.org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7160"/>
            <a:ext cx="2133600" cy="27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: B2B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69341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     1- </a:t>
            </a:r>
            <a:r>
              <a:rPr lang="en-US" dirty="0" err="1" smtClean="0"/>
              <a:t>Consultoría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2- </a:t>
            </a:r>
            <a:r>
              <a:rPr lang="en-US" dirty="0" err="1" smtClean="0"/>
              <a:t>Publicidad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3- </a:t>
            </a:r>
            <a:r>
              <a:rPr lang="en-US" dirty="0" err="1"/>
              <a:t>F</a:t>
            </a:r>
            <a:r>
              <a:rPr lang="en-US" dirty="0" err="1" smtClean="0"/>
              <a:t>ormación</a:t>
            </a:r>
            <a:r>
              <a:rPr lang="en-US" dirty="0" smtClean="0"/>
              <a:t> digital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4- </a:t>
            </a:r>
            <a:r>
              <a:rPr lang="en-US" dirty="0" err="1"/>
              <a:t>S</a:t>
            </a:r>
            <a:r>
              <a:rPr lang="en-US" dirty="0" err="1" smtClean="0"/>
              <a:t>eguros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productos</a:t>
            </a:r>
            <a:r>
              <a:rPr lang="en-US" dirty="0"/>
              <a:t> de </a:t>
            </a:r>
            <a:r>
              <a:rPr lang="en-US" dirty="0" err="1"/>
              <a:t>inversión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6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5" y="457200"/>
            <a:ext cx="7010399" cy="1320800"/>
          </a:xfrm>
        </p:spPr>
        <p:txBody>
          <a:bodyPr>
            <a:normAutofit/>
          </a:bodyPr>
          <a:lstStyle/>
          <a:p>
            <a:r>
              <a:rPr lang="es-PR" dirty="0" smtClean="0"/>
              <a:t>Ejemplo de empresas con tipo de comercio B2B</a:t>
            </a:r>
            <a:endParaRPr lang="es-P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43200"/>
            <a:ext cx="4505739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26163"/>
            <a:ext cx="2586978" cy="318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98884"/>
            <a:ext cx="5078807" cy="12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: B2C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comercio</a:t>
            </a:r>
            <a:r>
              <a:rPr lang="en-US" dirty="0"/>
              <a:t> </a:t>
            </a:r>
            <a:r>
              <a:rPr lang="en-US" dirty="0" err="1" smtClean="0"/>
              <a:t>ejecutado</a:t>
            </a:r>
            <a:r>
              <a:rPr lang="en-US" dirty="0" smtClean="0"/>
              <a:t> entre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y un </a:t>
            </a:r>
            <a:r>
              <a:rPr lang="en-US" dirty="0" err="1" smtClean="0"/>
              <a:t>consumidor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plataformas</a:t>
            </a:r>
            <a:r>
              <a:rPr lang="en-US" dirty="0"/>
              <a:t> son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que las B2B </a:t>
            </a:r>
            <a:r>
              <a:rPr lang="en-US" dirty="0" err="1"/>
              <a:t>por</a:t>
            </a:r>
            <a:r>
              <a:rPr lang="en-US" dirty="0"/>
              <a:t> no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complejos</a:t>
            </a:r>
            <a:r>
              <a:rPr lang="en-US" dirty="0"/>
              <a:t> de </a:t>
            </a:r>
            <a:r>
              <a:rPr lang="en-US" dirty="0" err="1"/>
              <a:t>integración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smtClean="0"/>
              <a:t>ERP.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Desarrolla</a:t>
            </a:r>
            <a:r>
              <a:rPr lang="en-US" dirty="0" smtClean="0"/>
              <a:t> </a:t>
            </a:r>
            <a:r>
              <a:rPr lang="en-US" dirty="0" err="1" smtClean="0"/>
              <a:t>dinámicas</a:t>
            </a:r>
            <a:r>
              <a:rPr lang="en-US" dirty="0" smtClean="0"/>
              <a:t> </a:t>
            </a:r>
            <a:r>
              <a:rPr lang="en-US" dirty="0" err="1"/>
              <a:t>sofisticadas</a:t>
            </a:r>
            <a:r>
              <a:rPr lang="en-US" dirty="0"/>
              <a:t> de </a:t>
            </a:r>
            <a:r>
              <a:rPr lang="en-US" dirty="0" err="1"/>
              <a:t>recomendación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experiencia</a:t>
            </a:r>
            <a:r>
              <a:rPr lang="en-US" dirty="0"/>
              <a:t> del </a:t>
            </a:r>
            <a:r>
              <a:rPr lang="en-US" dirty="0" err="1"/>
              <a:t>consumidor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5" y="457200"/>
            <a:ext cx="7010399" cy="1320800"/>
          </a:xfrm>
        </p:spPr>
        <p:txBody>
          <a:bodyPr>
            <a:normAutofit/>
          </a:bodyPr>
          <a:lstStyle/>
          <a:p>
            <a:r>
              <a:rPr lang="es-PR" dirty="0" smtClean="0"/>
              <a:t>Ejemplo de empresas con tipo de comercio B2C</a:t>
            </a:r>
            <a:endParaRPr lang="es-P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38400"/>
            <a:ext cx="4297689" cy="2882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8138"/>
            <a:ext cx="2079563" cy="2079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876800"/>
            <a:ext cx="5159878" cy="16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: C2C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41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comercio</a:t>
            </a:r>
            <a:r>
              <a:rPr lang="en-US" dirty="0"/>
              <a:t> </a:t>
            </a:r>
            <a:r>
              <a:rPr lang="en-US" dirty="0" err="1" smtClean="0"/>
              <a:t>ejecutado</a:t>
            </a:r>
            <a:r>
              <a:rPr lang="en-US" dirty="0" smtClean="0"/>
              <a:t> entre </a:t>
            </a:r>
            <a:r>
              <a:rPr lang="en-US" dirty="0" err="1" smtClean="0"/>
              <a:t>consumidores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anuncios</a:t>
            </a:r>
            <a:r>
              <a:rPr lang="en-US" dirty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clasificados</a:t>
            </a:r>
            <a:r>
              <a:rPr lang="en-US" dirty="0" smtClean="0"/>
              <a:t> que </a:t>
            </a:r>
            <a:r>
              <a:rPr lang="en-US" dirty="0" err="1"/>
              <a:t>describen</a:t>
            </a:r>
            <a:r>
              <a:rPr lang="en-US" dirty="0"/>
              <a:t>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de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.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comercio</a:t>
            </a:r>
            <a:r>
              <a:rPr lang="en-US" dirty="0"/>
              <a:t> </a:t>
            </a:r>
            <a:r>
              <a:rPr lang="en-US" dirty="0" err="1"/>
              <a:t>electrónico</a:t>
            </a:r>
            <a:r>
              <a:rPr lang="en-US" dirty="0"/>
              <a:t> se ha </a:t>
            </a:r>
            <a:r>
              <a:rPr lang="en-US" dirty="0" err="1"/>
              <a:t>potenciado</a:t>
            </a:r>
            <a:r>
              <a:rPr lang="en-US" dirty="0"/>
              <a:t> </a:t>
            </a:r>
            <a:r>
              <a:rPr lang="en-US" dirty="0" err="1"/>
              <a:t>muchísimo</a:t>
            </a:r>
            <a:r>
              <a:rPr lang="en-US" dirty="0"/>
              <a:t> con el </a:t>
            </a:r>
            <a:r>
              <a:rPr lang="en-US" dirty="0" err="1"/>
              <a:t>referente</a:t>
            </a:r>
            <a:r>
              <a:rPr lang="en-US" dirty="0"/>
              <a:t> </a:t>
            </a:r>
            <a:r>
              <a:rPr lang="en-US" dirty="0" err="1"/>
              <a:t>mundial</a:t>
            </a:r>
            <a:r>
              <a:rPr lang="en-US" dirty="0"/>
              <a:t> </a:t>
            </a:r>
            <a:r>
              <a:rPr lang="en-US" dirty="0" smtClean="0"/>
              <a:t>Craigslist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39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5" y="457200"/>
            <a:ext cx="7010399" cy="1320800"/>
          </a:xfrm>
        </p:spPr>
        <p:txBody>
          <a:bodyPr>
            <a:normAutofit/>
          </a:bodyPr>
          <a:lstStyle/>
          <a:p>
            <a:r>
              <a:rPr lang="es-PR" dirty="0" smtClean="0"/>
              <a:t>Ejemplo de empresas con tipo de comercio C2C</a:t>
            </a:r>
            <a:endParaRPr lang="es-P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" y="1600200"/>
            <a:ext cx="4312922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96643"/>
            <a:ext cx="3482577" cy="2408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575594"/>
            <a:ext cx="3935854" cy="14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28600"/>
            <a:ext cx="6629401" cy="1320800"/>
          </a:xfrm>
        </p:spPr>
        <p:txBody>
          <a:bodyPr/>
          <a:lstStyle/>
          <a:p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: Services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46" y="1549400"/>
            <a:ext cx="7010399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comercio</a:t>
            </a:r>
            <a:r>
              <a:rPr lang="en-US" dirty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ofrecen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terceros</a:t>
            </a:r>
            <a:r>
              <a:rPr lang="en-US" dirty="0" smtClean="0"/>
              <a:t>. </a:t>
            </a:r>
            <a:r>
              <a:rPr lang="en-US" dirty="0" err="1" smtClean="0"/>
              <a:t>Tambié</a:t>
            </a:r>
            <a:r>
              <a:rPr lang="en-US" dirty="0" smtClean="0"/>
              <a:t> </a:t>
            </a:r>
            <a:r>
              <a:rPr lang="en-US" dirty="0" err="1" smtClean="0"/>
              <a:t>entran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r>
              <a:rPr lang="en-US" dirty="0" smtClean="0"/>
              <a:t> las </a:t>
            </a:r>
            <a:r>
              <a:rPr lang="en-US" dirty="0" err="1" smtClean="0"/>
              <a:t>campañas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fondos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modalidad</a:t>
            </a:r>
            <a:r>
              <a:rPr lang="en-US" dirty="0"/>
              <a:t> se </a:t>
            </a:r>
            <a:r>
              <a:rPr lang="en-US" dirty="0" err="1"/>
              <a:t>encuadran</a:t>
            </a:r>
            <a:r>
              <a:rPr lang="en-US" dirty="0"/>
              <a:t> o </a:t>
            </a:r>
            <a:r>
              <a:rPr lang="en-US" dirty="0" err="1"/>
              <a:t>bien</a:t>
            </a:r>
            <a:r>
              <a:rPr lang="en-US" dirty="0"/>
              <a:t> ideas de startups ó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/>
              <a:t>que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fabricados</a:t>
            </a:r>
            <a:r>
              <a:rPr lang="en-US" dirty="0"/>
              <a:t> </a:t>
            </a:r>
            <a:r>
              <a:rPr lang="en-US" dirty="0" err="1"/>
              <a:t>requieren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visto</a:t>
            </a:r>
            <a:r>
              <a:rPr lang="en-US" dirty="0"/>
              <a:t> la luz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relojes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tecnológicos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9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28600"/>
            <a:ext cx="6629401" cy="1320800"/>
          </a:xfrm>
        </p:spPr>
        <p:txBody>
          <a:bodyPr/>
          <a:lstStyle/>
          <a:p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: Services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19" y="1743501"/>
            <a:ext cx="701039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: kickstarter.com. </a:t>
            </a:r>
          </a:p>
          <a:p>
            <a:endParaRPr lang="en-US" dirty="0"/>
          </a:p>
          <a:p>
            <a:r>
              <a:rPr lang="en-US" dirty="0" smtClean="0"/>
              <a:t>Kickstarter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/>
              <a:t>a miles de </a:t>
            </a:r>
            <a:r>
              <a:rPr lang="en-US" dirty="0" err="1"/>
              <a:t>emprendedores</a:t>
            </a:r>
            <a:r>
              <a:rPr lang="en-US" dirty="0"/>
              <a:t> con ideas </a:t>
            </a:r>
            <a:r>
              <a:rPr lang="en-US" dirty="0" err="1"/>
              <a:t>sorprendentes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microfinanciación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/>
              <a:t>directo</a:t>
            </a:r>
            <a:r>
              <a:rPr lang="en-US" dirty="0"/>
              <a:t> a </a:t>
            </a:r>
            <a:r>
              <a:rPr lang="en-US" dirty="0" err="1"/>
              <a:t>inversores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global que </a:t>
            </a:r>
            <a:r>
              <a:rPr lang="en-US" dirty="0" err="1" smtClean="0"/>
              <a:t>serían</a:t>
            </a:r>
            <a:r>
              <a:rPr lang="en-US" dirty="0" smtClean="0"/>
              <a:t> </a:t>
            </a:r>
            <a:r>
              <a:rPr lang="en-US" dirty="0" err="1"/>
              <a:t>imposible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vías</a:t>
            </a:r>
            <a:r>
              <a:rPr lang="en-US" dirty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5" y="457200"/>
            <a:ext cx="7010399" cy="1320800"/>
          </a:xfrm>
        </p:spPr>
        <p:txBody>
          <a:bodyPr>
            <a:normAutofit/>
          </a:bodyPr>
          <a:lstStyle/>
          <a:p>
            <a:r>
              <a:rPr lang="es-PR" dirty="0" smtClean="0"/>
              <a:t>Ejemplo de empresas con tipo de comercio </a:t>
            </a:r>
            <a:r>
              <a:rPr lang="es-PR" dirty="0" err="1" smtClean="0"/>
              <a:t>Services</a:t>
            </a:r>
            <a:endParaRPr lang="es-P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78000"/>
            <a:ext cx="4554945" cy="28015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48621"/>
            <a:ext cx="3840479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7707"/>
            <a:ext cx="4473545" cy="1843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2" y="2026588"/>
            <a:ext cx="1908352" cy="19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347714" cy="55626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Preguntas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y 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err="1" smtClean="0"/>
              <a:t>Respuestas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2652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6347714" cy="1649409"/>
          </a:xfrm>
        </p:spPr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pPr marL="0" indent="0">
              <a:buNone/>
            </a:pPr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</a:t>
            </a:r>
            <a:r>
              <a:rPr lang="es-PR" dirty="0" smtClean="0">
                <a:hlinkClick r:id="rId2"/>
              </a:rPr>
              <a:t>http://www.arrancapr.org/about</a:t>
            </a:r>
            <a:endParaRPr lang="es-PR" dirty="0" smtClean="0"/>
          </a:p>
          <a:p>
            <a:pPr marL="0" indent="0">
              <a:buNone/>
            </a:pP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733800"/>
            <a:ext cx="3594664" cy="2894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3581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Auspiciado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347714" cy="55626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Montando</a:t>
            </a:r>
            <a:r>
              <a:rPr lang="en-US" sz="6600" dirty="0" smtClean="0"/>
              <a:t> </a:t>
            </a:r>
            <a:r>
              <a:rPr lang="en-US" sz="6600" dirty="0" err="1" smtClean="0"/>
              <a:t>una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err="1" smtClean="0"/>
              <a:t>webstore</a:t>
            </a:r>
            <a:r>
              <a:rPr lang="en-US" sz="6600" dirty="0" smtClean="0"/>
              <a:t> </a:t>
            </a:r>
            <a:r>
              <a:rPr lang="en-US" sz="6600" dirty="0" err="1" smtClean="0"/>
              <a:t>desde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cero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954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se </a:t>
            </a:r>
            <a:r>
              <a:rPr lang="en-US" dirty="0" err="1" smtClean="0"/>
              <a:t>necesita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(</a:t>
            </a:r>
            <a:r>
              <a:rPr lang="en-US" dirty="0" err="1" smtClean="0"/>
              <a:t>Servidor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locales)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http://www.apachefriends.org/download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Wordpress</a:t>
            </a:r>
            <a:r>
              <a:rPr lang="en-US" dirty="0" smtClean="0"/>
              <a:t> (CMS)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http://www.wordpress.org/download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Plugins (</a:t>
            </a:r>
            <a:r>
              <a:rPr lang="en-US" dirty="0" err="1" smtClean="0"/>
              <a:t>Woocommerce</a:t>
            </a:r>
            <a:r>
              <a:rPr lang="en-US" dirty="0" smtClean="0"/>
              <a:t>, </a:t>
            </a:r>
            <a:r>
              <a:rPr lang="en-US" dirty="0" err="1" smtClean="0"/>
              <a:t>WPAllImport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http://www.devmartinez.net/dl/plugins_taller.zip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8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6347714" cy="36576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Instalando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XAMPP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291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1"/>
            <a:ext cx="6347714" cy="838200"/>
          </a:xfrm>
        </p:spPr>
        <p:txBody>
          <a:bodyPr/>
          <a:lstStyle/>
          <a:p>
            <a:r>
              <a:rPr lang="es-PR" dirty="0" smtClean="0"/>
              <a:t>Descarga: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smtClean="0"/>
              <a:t>          </a:t>
            </a:r>
            <a:r>
              <a:rPr lang="es-PR" dirty="0" smtClean="0">
                <a:hlinkClick r:id="rId2"/>
              </a:rPr>
              <a:t>http://www.apachefriends.org/download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" y="1828801"/>
            <a:ext cx="3499947" cy="2565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15" y="1836762"/>
            <a:ext cx="3971344" cy="2557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09223"/>
            <a:ext cx="3360293" cy="24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0"/>
            <a:ext cx="6347714" cy="1676399"/>
          </a:xfrm>
        </p:spPr>
        <p:txBody>
          <a:bodyPr>
            <a:normAutofit/>
          </a:bodyPr>
          <a:lstStyle/>
          <a:p>
            <a:r>
              <a:rPr lang="es-PR" dirty="0" smtClean="0"/>
              <a:t>Descarga Linux (</a:t>
            </a:r>
            <a:r>
              <a:rPr lang="es-PR" dirty="0" err="1" smtClean="0"/>
              <a:t>Click</a:t>
            </a:r>
            <a:r>
              <a:rPr lang="es-PR" dirty="0" smtClean="0"/>
              <a:t> al botón dependiendo de tu OS si es 32 0 64 bit :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smtClean="0"/>
              <a:t>          </a:t>
            </a:r>
            <a:r>
              <a:rPr lang="es-PR" dirty="0" smtClean="0">
                <a:hlinkClick r:id="rId2"/>
              </a:rPr>
              <a:t>http://www.apachefriends.org/download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3" y="2140424"/>
            <a:ext cx="5563738" cy="40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1"/>
            <a:ext cx="6347714" cy="609600"/>
          </a:xfrm>
        </p:spPr>
        <p:txBody>
          <a:bodyPr>
            <a:normAutofit/>
          </a:bodyPr>
          <a:lstStyle/>
          <a:p>
            <a:r>
              <a:rPr lang="es-PR" dirty="0" smtClean="0"/>
              <a:t>Descarga Mac </a:t>
            </a:r>
            <a:r>
              <a:rPr lang="es-PR" dirty="0" smtClean="0">
                <a:hlinkClick r:id="rId2"/>
              </a:rPr>
              <a:t>http://www.apachefriends.org/download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8" y="1582004"/>
            <a:ext cx="62911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0"/>
            <a:ext cx="6347714" cy="1676399"/>
          </a:xfrm>
        </p:spPr>
        <p:txBody>
          <a:bodyPr>
            <a:normAutofit/>
          </a:bodyPr>
          <a:lstStyle/>
          <a:p>
            <a:r>
              <a:rPr lang="es-PR" dirty="0" smtClean="0"/>
              <a:t>Descarga Windows</a:t>
            </a:r>
          </a:p>
          <a:p>
            <a:pPr marL="0" indent="0">
              <a:buNone/>
            </a:pPr>
            <a:r>
              <a:rPr lang="es-PR" dirty="0" smtClean="0"/>
              <a:t>           </a:t>
            </a:r>
            <a:r>
              <a:rPr lang="es-PR" dirty="0" smtClean="0">
                <a:hlinkClick r:id="rId2"/>
              </a:rPr>
              <a:t>http://www.apachefriends.org/download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3" y="2152384"/>
            <a:ext cx="5563738" cy="40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1"/>
            <a:ext cx="6347714" cy="533400"/>
          </a:xfrm>
        </p:spPr>
        <p:txBody>
          <a:bodyPr>
            <a:normAutofit/>
          </a:bodyPr>
          <a:lstStyle/>
          <a:p>
            <a:r>
              <a:rPr lang="es-PR" dirty="0" smtClean="0"/>
              <a:t>Instalando en Linux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24000"/>
            <a:ext cx="6201523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1"/>
            <a:ext cx="6347714" cy="533400"/>
          </a:xfrm>
        </p:spPr>
        <p:txBody>
          <a:bodyPr>
            <a:normAutofit/>
          </a:bodyPr>
          <a:lstStyle/>
          <a:p>
            <a:r>
              <a:rPr lang="es-PR" dirty="0" smtClean="0"/>
              <a:t>Instalando en Mac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1"/>
            <a:ext cx="671692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7" y="1524000"/>
            <a:ext cx="7848853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0"/>
            <a:ext cx="6347714" cy="1676399"/>
          </a:xfrm>
        </p:spPr>
        <p:txBody>
          <a:bodyPr>
            <a:normAutofit/>
          </a:bodyPr>
          <a:lstStyle/>
          <a:p>
            <a:r>
              <a:rPr lang="es-PR" dirty="0" smtClean="0"/>
              <a:t>Instalando en Windows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4267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381000"/>
            <a:ext cx="8229600" cy="1143000"/>
          </a:xfrm>
        </p:spPr>
        <p:txBody>
          <a:bodyPr/>
          <a:lstStyle/>
          <a:p>
            <a:pPr algn="ctr"/>
            <a:r>
              <a:rPr lang="es-PR" dirty="0" smtClean="0"/>
              <a:t>Sobre El Taller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01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      </a:t>
            </a:r>
            <a:r>
              <a:rPr lang="es-PR" sz="2400" dirty="0" smtClean="0"/>
              <a:t>Agenda:</a:t>
            </a:r>
          </a:p>
          <a:p>
            <a:endParaRPr lang="es-PR" sz="2400" dirty="0" smtClean="0"/>
          </a:p>
          <a:p>
            <a:r>
              <a:rPr lang="es-PR" sz="2400" dirty="0" smtClean="0"/>
              <a:t>Parte 1:</a:t>
            </a:r>
          </a:p>
          <a:p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Introducción al comercio electrónico.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Diferentes opciones de comercio electrónico.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Preguntas y respuestas.</a:t>
            </a:r>
          </a:p>
          <a:p>
            <a:pPr marL="285750" indent="-285750">
              <a:buFont typeface="Arial" pitchFamily="34" charset="0"/>
              <a:buChar char="•"/>
            </a:pPr>
            <a:endParaRPr lang="es-PR" sz="2400" dirty="0"/>
          </a:p>
          <a:p>
            <a:r>
              <a:rPr lang="es-PR" sz="2400" dirty="0" smtClean="0"/>
              <a:t>Parte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R" sz="2400" dirty="0" smtClean="0"/>
              <a:t>Montar una tienda desde cero</a:t>
            </a:r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6728712" cy="1143000"/>
          </a:xfrm>
        </p:spPr>
        <p:txBody>
          <a:bodyPr/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7" y="1524000"/>
            <a:ext cx="7848853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0"/>
            <a:ext cx="6347714" cy="1676399"/>
          </a:xfrm>
        </p:spPr>
        <p:txBody>
          <a:bodyPr>
            <a:normAutofit/>
          </a:bodyPr>
          <a:lstStyle/>
          <a:p>
            <a:r>
              <a:rPr lang="es-PR" dirty="0" smtClean="0"/>
              <a:t>Instalando en Windows</a:t>
            </a: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1839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 </a:t>
            </a:r>
            <a:br>
              <a:rPr lang="en-US" dirty="0" smtClean="0"/>
            </a:br>
            <a:r>
              <a:rPr lang="en-US" dirty="0" smtClean="0"/>
              <a:t>(Run &amp; Stop)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86" y="1446663"/>
            <a:ext cx="7848599" cy="2514600"/>
          </a:xfrm>
        </p:spPr>
        <p:txBody>
          <a:bodyPr>
            <a:normAutofit fontScale="92500" lnSpcReduction="10000"/>
          </a:bodyPr>
          <a:lstStyle/>
          <a:p>
            <a:r>
              <a:rPr lang="es-PR" sz="1700" dirty="0" smtClean="0"/>
              <a:t>Corriendo en Linux (debes abrir un terminal: CTRL + ALT + T)</a:t>
            </a:r>
          </a:p>
          <a:p>
            <a:pPr marL="0" indent="0">
              <a:buNone/>
            </a:pPr>
            <a:r>
              <a:rPr lang="es-PR" sz="1700" dirty="0" smtClean="0"/>
              <a:t>     sudo /</a:t>
            </a:r>
            <a:r>
              <a:rPr lang="es-PR" sz="1700" dirty="0" err="1" smtClean="0"/>
              <a:t>opt</a:t>
            </a:r>
            <a:r>
              <a:rPr lang="es-PR" sz="1700" dirty="0" smtClean="0"/>
              <a:t>/</a:t>
            </a:r>
            <a:r>
              <a:rPr lang="es-PR" sz="1700" dirty="0" err="1" smtClean="0"/>
              <a:t>lampp</a:t>
            </a:r>
            <a:r>
              <a:rPr lang="es-PR" sz="1700" dirty="0" smtClean="0"/>
              <a:t>/</a:t>
            </a:r>
            <a:r>
              <a:rPr lang="es-PR" sz="1700" dirty="0" err="1" smtClean="0"/>
              <a:t>lampp</a:t>
            </a:r>
            <a:r>
              <a:rPr lang="es-PR" sz="1700" dirty="0" smtClean="0"/>
              <a:t> </a:t>
            </a:r>
            <a:r>
              <a:rPr lang="es-PR" sz="1700" dirty="0" err="1" smtClean="0"/>
              <a:t>start</a:t>
            </a:r>
            <a:endParaRPr lang="es-PR" sz="1700" dirty="0" smtClean="0"/>
          </a:p>
          <a:p>
            <a:pPr marL="0" indent="0">
              <a:buNone/>
            </a:pPr>
            <a:endParaRPr lang="es-PR" sz="1700" dirty="0" smtClean="0"/>
          </a:p>
          <a:p>
            <a:pPr marL="0" indent="0">
              <a:buNone/>
            </a:pPr>
            <a:r>
              <a:rPr lang="es-PR" sz="1700" dirty="0"/>
              <a:t> </a:t>
            </a:r>
            <a:r>
              <a:rPr lang="es-PR" sz="1700" dirty="0" smtClean="0"/>
              <a:t>    Con </a:t>
            </a:r>
            <a:r>
              <a:rPr lang="es-PR" sz="1700" dirty="0"/>
              <a:t>interfaz gráfica</a:t>
            </a:r>
          </a:p>
          <a:p>
            <a:pPr marL="0" indent="0">
              <a:buNone/>
            </a:pPr>
            <a:r>
              <a:rPr lang="es-PR" sz="1700" dirty="0" smtClean="0"/>
              <a:t>       cd /</a:t>
            </a:r>
            <a:r>
              <a:rPr lang="es-PR" sz="1700" dirty="0" err="1" smtClean="0"/>
              <a:t>opt</a:t>
            </a:r>
            <a:r>
              <a:rPr lang="es-PR" sz="1700" dirty="0" smtClean="0"/>
              <a:t>/</a:t>
            </a:r>
            <a:r>
              <a:rPr lang="es-PR" sz="1700" dirty="0" err="1" smtClean="0"/>
              <a:t>lampp</a:t>
            </a:r>
            <a:endParaRPr lang="es-PR" sz="1700" dirty="0"/>
          </a:p>
          <a:p>
            <a:pPr marL="0" indent="0">
              <a:buNone/>
            </a:pPr>
            <a:r>
              <a:rPr lang="es-PR" sz="1700" dirty="0" smtClean="0"/>
              <a:t>       sudo ./manager-</a:t>
            </a:r>
            <a:r>
              <a:rPr lang="es-PR" sz="1700" dirty="0" err="1" smtClean="0"/>
              <a:t>Linux.run</a:t>
            </a:r>
            <a:r>
              <a:rPr lang="es-PR" sz="1700" dirty="0" smtClean="0"/>
              <a:t> </a:t>
            </a:r>
            <a:endParaRPr lang="es-PR" sz="1700" dirty="0"/>
          </a:p>
          <a:p>
            <a:pPr marL="0" indent="0">
              <a:buNone/>
            </a:pPr>
            <a:r>
              <a:rPr lang="es-PR" sz="1700" dirty="0" smtClean="0"/>
              <a:t>       sudo ./manager-Linux-x64.run (64-bit)</a:t>
            </a:r>
          </a:p>
          <a:p>
            <a:pPr marL="457200" lvl="1" indent="0">
              <a:buNone/>
            </a:pPr>
            <a:endParaRPr lang="es-P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170" y="4114800"/>
            <a:ext cx="7848599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R" sz="1600" dirty="0" smtClean="0"/>
              <a:t>Parando XAMPP (debes abrir un terminal: CTRL + ALT + T)</a:t>
            </a:r>
          </a:p>
          <a:p>
            <a:pPr marL="0" indent="0">
              <a:buFont typeface="Wingdings 3" charset="2"/>
              <a:buNone/>
            </a:pPr>
            <a:r>
              <a:rPr lang="es-PR" sz="1600" dirty="0" smtClean="0"/>
              <a:t>       sudo /</a:t>
            </a:r>
            <a:r>
              <a:rPr lang="es-PR" sz="1600" dirty="0" err="1" smtClean="0"/>
              <a:t>opt</a:t>
            </a:r>
            <a:r>
              <a:rPr lang="es-PR" sz="1600" dirty="0" smtClean="0"/>
              <a:t>/</a:t>
            </a:r>
            <a:r>
              <a:rPr lang="es-PR" sz="1600" dirty="0" err="1" smtClean="0"/>
              <a:t>lampp</a:t>
            </a:r>
            <a:r>
              <a:rPr lang="es-PR" sz="1600" dirty="0" smtClean="0"/>
              <a:t>/</a:t>
            </a:r>
            <a:r>
              <a:rPr lang="es-PR" sz="1600" dirty="0" err="1" smtClean="0"/>
              <a:t>lampp</a:t>
            </a:r>
            <a:r>
              <a:rPr lang="es-PR" sz="1600" dirty="0" smtClean="0"/>
              <a:t> stop</a:t>
            </a:r>
          </a:p>
          <a:p>
            <a:pPr marL="0" indent="0">
              <a:buFont typeface="Wingdings 3" charset="2"/>
              <a:buNone/>
            </a:pPr>
            <a:endParaRPr lang="es-PR" sz="1600" dirty="0" smtClean="0"/>
          </a:p>
          <a:p>
            <a:pPr marL="0" indent="0">
              <a:buFont typeface="Wingdings 3" charset="2"/>
              <a:buNone/>
            </a:pPr>
            <a:r>
              <a:rPr lang="es-PR" sz="1600" dirty="0" smtClean="0"/>
              <a:t>     Con interfaz gráfica</a:t>
            </a:r>
          </a:p>
          <a:p>
            <a:pPr marL="0" indent="0">
              <a:buFont typeface="Wingdings 3" charset="2"/>
              <a:buNone/>
            </a:pPr>
            <a:r>
              <a:rPr lang="es-PR" sz="1600" dirty="0" smtClean="0"/>
              <a:t>       cd /</a:t>
            </a:r>
            <a:r>
              <a:rPr lang="es-PR" sz="1600" dirty="0" err="1" smtClean="0"/>
              <a:t>opt</a:t>
            </a:r>
            <a:r>
              <a:rPr lang="es-PR" sz="1600" dirty="0" smtClean="0"/>
              <a:t>/</a:t>
            </a:r>
            <a:r>
              <a:rPr lang="es-PR" sz="1600" dirty="0" err="1" smtClean="0"/>
              <a:t>lampp</a:t>
            </a:r>
            <a:endParaRPr lang="es-PR" sz="1600" dirty="0" smtClean="0"/>
          </a:p>
          <a:p>
            <a:pPr marL="0" indent="0">
              <a:buFont typeface="Wingdings 3" charset="2"/>
              <a:buNone/>
            </a:pPr>
            <a:r>
              <a:rPr lang="es-PR" sz="1600" dirty="0" smtClean="0"/>
              <a:t>       sudo ./manager-</a:t>
            </a:r>
            <a:r>
              <a:rPr lang="es-PR" sz="1600" dirty="0" err="1" smtClean="0"/>
              <a:t>Linux.run</a:t>
            </a:r>
            <a:r>
              <a:rPr lang="es-PR" sz="16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s-PR" sz="1600" dirty="0" smtClean="0"/>
              <a:t>       sudo ./manager-Linux-x64.run (64-bit)</a:t>
            </a:r>
          </a:p>
          <a:p>
            <a:pPr marL="457200" lvl="1" indent="0">
              <a:buFont typeface="Wingdings 3" charset="2"/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3452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 </a:t>
            </a:r>
            <a:br>
              <a:rPr lang="en-US" dirty="0" smtClean="0"/>
            </a:br>
            <a:r>
              <a:rPr lang="en-US" dirty="0" smtClean="0"/>
              <a:t>(Run &amp; Stop)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86" y="1446663"/>
            <a:ext cx="7848599" cy="458337"/>
          </a:xfrm>
        </p:spPr>
        <p:txBody>
          <a:bodyPr>
            <a:normAutofit/>
          </a:bodyPr>
          <a:lstStyle/>
          <a:p>
            <a:r>
              <a:rPr lang="es-PR" sz="1700" dirty="0" smtClean="0"/>
              <a:t>Corriendo en Mac</a:t>
            </a:r>
            <a:endParaRPr lang="es-P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973" y="3810000"/>
            <a:ext cx="7848599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R" sz="1600" dirty="0" smtClean="0"/>
              <a:t>Parando XAMPP </a:t>
            </a:r>
            <a:endParaRPr lang="es-P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54634"/>
            <a:ext cx="6934200" cy="1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419600"/>
            <a:ext cx="6705601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XAMPP </a:t>
            </a:r>
            <a:br>
              <a:rPr lang="en-US" dirty="0" smtClean="0"/>
            </a:br>
            <a:r>
              <a:rPr lang="en-US" dirty="0" smtClean="0"/>
              <a:t>(Run &amp; Stop)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446663"/>
            <a:ext cx="7086600" cy="991737"/>
          </a:xfrm>
        </p:spPr>
        <p:txBody>
          <a:bodyPr>
            <a:normAutofit/>
          </a:bodyPr>
          <a:lstStyle/>
          <a:p>
            <a:r>
              <a:rPr lang="es-PR" sz="1700" dirty="0" smtClean="0"/>
              <a:t>Corriendo en Windows: Se puede vía </a:t>
            </a:r>
            <a:r>
              <a:rPr lang="es-PR" sz="1700" dirty="0" err="1" smtClean="0"/>
              <a:t>command</a:t>
            </a:r>
            <a:r>
              <a:rPr lang="es-PR" sz="1700" dirty="0" smtClean="0"/>
              <a:t> </a:t>
            </a:r>
            <a:r>
              <a:rPr lang="es-PR" sz="1700" dirty="0" err="1" smtClean="0"/>
              <a:t>prompt</a:t>
            </a:r>
            <a:r>
              <a:rPr lang="es-PR" sz="1700" dirty="0" smtClean="0"/>
              <a:t> (CMD) </a:t>
            </a:r>
            <a:r>
              <a:rPr lang="es-PR" sz="1700" dirty="0" err="1" smtClean="0"/>
              <a:t>ó</a:t>
            </a:r>
            <a:r>
              <a:rPr lang="es-PR" sz="1700" dirty="0" smtClean="0"/>
              <a:t> a través de la interfaz gráfica que se encuentra en </a:t>
            </a:r>
            <a:r>
              <a:rPr lang="es-PR" sz="1700" dirty="0" err="1" smtClean="0"/>
              <a:t>Start</a:t>
            </a:r>
            <a:r>
              <a:rPr lang="es-PR" sz="1700" dirty="0" smtClean="0"/>
              <a:t> -&gt; </a:t>
            </a:r>
            <a:r>
              <a:rPr lang="es-PR" sz="1700" dirty="0" err="1" smtClean="0"/>
              <a:t>All</a:t>
            </a:r>
            <a:r>
              <a:rPr lang="es-PR" sz="1700" dirty="0" smtClean="0"/>
              <a:t> </a:t>
            </a:r>
            <a:r>
              <a:rPr lang="es-PR" sz="1700" dirty="0" err="1" smtClean="0"/>
              <a:t>Programs</a:t>
            </a:r>
            <a:r>
              <a:rPr lang="es-PR" sz="1700" dirty="0" smtClean="0"/>
              <a:t> -&gt; XAMPP -&gt; XAMPP Control Panel</a:t>
            </a:r>
            <a:endParaRPr lang="es-P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438400"/>
            <a:ext cx="5867399" cy="37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6347714" cy="36576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Instalando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err="1" smtClean="0"/>
              <a:t>Wordpress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350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446663"/>
            <a:ext cx="7086600" cy="991737"/>
          </a:xfrm>
        </p:spPr>
        <p:txBody>
          <a:bodyPr>
            <a:normAutofit/>
          </a:bodyPr>
          <a:lstStyle/>
          <a:p>
            <a:r>
              <a:rPr lang="es-PR" sz="1700" dirty="0" smtClean="0"/>
              <a:t>Descarga: </a:t>
            </a:r>
            <a:r>
              <a:rPr lang="es-PR" sz="1700" dirty="0" smtClean="0">
                <a:hlinkClick r:id="rId2"/>
              </a:rPr>
              <a:t>http://www.wordpress.org/download</a:t>
            </a:r>
            <a:endParaRPr lang="es-PR" sz="1700" dirty="0" smtClean="0"/>
          </a:p>
          <a:p>
            <a:pPr marL="0" indent="0">
              <a:buNone/>
            </a:pPr>
            <a:endParaRPr lang="es-P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42531"/>
            <a:ext cx="4724399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8" y="1600200"/>
            <a:ext cx="6858001" cy="3125337"/>
          </a:xfrm>
        </p:spPr>
        <p:txBody>
          <a:bodyPr>
            <a:normAutofit lnSpcReduction="10000"/>
          </a:bodyPr>
          <a:lstStyle/>
          <a:p>
            <a:r>
              <a:rPr lang="es-PR" sz="1700" dirty="0" smtClean="0"/>
              <a:t>Creamos una carpeta dentro de </a:t>
            </a:r>
            <a:r>
              <a:rPr lang="es-PR" sz="1700" dirty="0" err="1" smtClean="0"/>
              <a:t>htdocs</a:t>
            </a:r>
            <a:r>
              <a:rPr lang="es-PR" sz="1700" dirty="0" smtClean="0"/>
              <a:t> y le ponemos de nombre </a:t>
            </a:r>
            <a:r>
              <a:rPr lang="es-PR" sz="1700" dirty="0" err="1" smtClean="0"/>
              <a:t>lab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Copiamos el </a:t>
            </a:r>
            <a:r>
              <a:rPr lang="es-PR" sz="1700" dirty="0" err="1" smtClean="0"/>
              <a:t>zip</a:t>
            </a:r>
            <a:r>
              <a:rPr lang="es-PR" sz="1700" dirty="0" smtClean="0"/>
              <a:t> file de </a:t>
            </a:r>
            <a:r>
              <a:rPr lang="es-PR" sz="1700" dirty="0" err="1" smtClean="0"/>
              <a:t>wordpress</a:t>
            </a:r>
            <a:r>
              <a:rPr lang="es-PR" sz="1700" dirty="0" smtClean="0"/>
              <a:t> a la carpeta </a:t>
            </a:r>
            <a:r>
              <a:rPr lang="es-PR" sz="1700" dirty="0" err="1" smtClean="0"/>
              <a:t>lab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Descomprimir el </a:t>
            </a:r>
            <a:r>
              <a:rPr lang="es-PR" sz="1700" dirty="0" err="1" smtClean="0"/>
              <a:t>zip</a:t>
            </a:r>
            <a:r>
              <a:rPr lang="es-PR" sz="1700" dirty="0" smtClean="0"/>
              <a:t> file dentro de la carpeta </a:t>
            </a:r>
            <a:r>
              <a:rPr lang="es-PR" sz="1700" dirty="0" err="1" smtClean="0"/>
              <a:t>lab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Antes de empezar la instalación, debemos crear una base de datos</a:t>
            </a:r>
          </a:p>
          <a:p>
            <a:pPr marL="0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7524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446663"/>
            <a:ext cx="6858001" cy="4192137"/>
          </a:xfrm>
        </p:spPr>
        <p:txBody>
          <a:bodyPr>
            <a:normAutofit/>
          </a:bodyPr>
          <a:lstStyle/>
          <a:p>
            <a:r>
              <a:rPr lang="es-PR" sz="1700" dirty="0" smtClean="0"/>
              <a:t>Abrimos un browser y escribimos en la barra de direcciones lo siguiente: </a:t>
            </a:r>
            <a:r>
              <a:rPr lang="es-PR" sz="1700" dirty="0" smtClean="0">
                <a:hlinkClick r:id="rId2"/>
              </a:rPr>
              <a:t>http://localhost/phpmyadmin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Nota: Debemos tener al servidor corriendo con los siguientes servicios: Apache y </a:t>
            </a:r>
            <a:r>
              <a:rPr lang="es-PR" sz="1700" dirty="0" err="1" smtClean="0"/>
              <a:t>MySQL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Luego que hayamos creado la base de datos, nos dirigiremos al siguiente enlace: </a:t>
            </a:r>
            <a:r>
              <a:rPr lang="es-PR" sz="1700" dirty="0" smtClean="0">
                <a:hlinkClick r:id="rId3"/>
              </a:rPr>
              <a:t>http://localhost/lab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Podemos comenzar con la instalación de </a:t>
            </a:r>
            <a:r>
              <a:rPr lang="es-PR" sz="1700" dirty="0" err="1" smtClean="0"/>
              <a:t>Wordpress</a:t>
            </a:r>
            <a:endParaRPr lang="es-PR" sz="1700" dirty="0" smtClean="0"/>
          </a:p>
          <a:p>
            <a:pPr marL="0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58285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4" cy="52578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Instalando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err="1" smtClean="0"/>
              <a:t>Wordpress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Plugins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873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Plugins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95400"/>
            <a:ext cx="7010400" cy="4648200"/>
          </a:xfrm>
        </p:spPr>
        <p:txBody>
          <a:bodyPr>
            <a:normAutofit/>
          </a:bodyPr>
          <a:lstStyle/>
          <a:p>
            <a:r>
              <a:rPr lang="es-PR" sz="1700" dirty="0" smtClean="0"/>
              <a:t>Para entrar al </a:t>
            </a:r>
            <a:r>
              <a:rPr lang="es-PR" sz="1700" dirty="0" err="1" smtClean="0"/>
              <a:t>dashboard</a:t>
            </a:r>
            <a:r>
              <a:rPr lang="es-PR" sz="1700" dirty="0" smtClean="0"/>
              <a:t>: </a:t>
            </a:r>
            <a:r>
              <a:rPr lang="es-PR" sz="1700" dirty="0" smtClean="0">
                <a:hlinkClick r:id="rId2"/>
              </a:rPr>
              <a:t>http://localhost/lab/wp-admin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Ya tenemos que haber descargado los </a:t>
            </a:r>
            <a:r>
              <a:rPr lang="es-PR" sz="1700" dirty="0" err="1" smtClean="0"/>
              <a:t>plugins</a:t>
            </a:r>
            <a:r>
              <a:rPr lang="es-PR" sz="1700" dirty="0" smtClean="0"/>
              <a:t> necesarios desde aquí: </a:t>
            </a:r>
            <a:r>
              <a:rPr lang="es-PR" sz="1700" dirty="0" smtClean="0">
                <a:hlinkClick r:id="rId3"/>
              </a:rPr>
              <a:t>http://www.devamrtinez.net/dl/plugins_taller.zip</a:t>
            </a:r>
            <a:endParaRPr lang="es-PR" sz="1700" dirty="0" smtClean="0"/>
          </a:p>
          <a:p>
            <a:endParaRPr lang="es-PR" sz="1700" dirty="0" smtClean="0"/>
          </a:p>
          <a:p>
            <a:r>
              <a:rPr lang="es-PR" sz="1700" dirty="0" smtClean="0"/>
              <a:t>Descomprimir el </a:t>
            </a:r>
            <a:r>
              <a:rPr lang="es-PR" sz="1700" dirty="0" err="1" smtClean="0"/>
              <a:t>zip</a:t>
            </a:r>
            <a:r>
              <a:rPr lang="es-PR" sz="1700" dirty="0" smtClean="0"/>
              <a:t> que contiene los </a:t>
            </a:r>
            <a:r>
              <a:rPr lang="es-PR" sz="1700" dirty="0" err="1" smtClean="0"/>
              <a:t>plugins</a:t>
            </a:r>
            <a:r>
              <a:rPr lang="es-PR" sz="1700" dirty="0" smtClean="0"/>
              <a:t> en el desktop. Saldrán tres archivos </a:t>
            </a:r>
            <a:r>
              <a:rPr lang="es-PR" sz="1700" dirty="0" err="1" smtClean="0"/>
              <a:t>zip</a:t>
            </a:r>
            <a:r>
              <a:rPr lang="es-PR" sz="1700" dirty="0" smtClean="0"/>
              <a:t>.</a:t>
            </a:r>
          </a:p>
          <a:p>
            <a:endParaRPr lang="es-PR" sz="1700" dirty="0" smtClean="0"/>
          </a:p>
          <a:p>
            <a:r>
              <a:rPr lang="es-PR" sz="1700" dirty="0" smtClean="0"/>
              <a:t>En el lado izquierdo buscamos la opción que dice </a:t>
            </a:r>
            <a:r>
              <a:rPr lang="es-PR" sz="1700" dirty="0" err="1" smtClean="0"/>
              <a:t>Plugins</a:t>
            </a:r>
            <a:r>
              <a:rPr lang="es-PR" sz="1700" dirty="0" smtClean="0"/>
              <a:t> y damos </a:t>
            </a:r>
            <a:r>
              <a:rPr lang="es-PR" sz="1700" dirty="0" err="1" smtClean="0"/>
              <a:t>click</a:t>
            </a:r>
            <a:r>
              <a:rPr lang="es-PR" sz="1700" dirty="0" smtClean="0"/>
              <a:t>.</a:t>
            </a:r>
          </a:p>
          <a:p>
            <a:endParaRPr lang="es-PR" sz="1700" dirty="0" smtClean="0"/>
          </a:p>
          <a:p>
            <a:r>
              <a:rPr lang="es-PR" sz="1700" dirty="0" smtClean="0"/>
              <a:t>Una vez dentro de la sección, damos </a:t>
            </a:r>
            <a:r>
              <a:rPr lang="es-PR" sz="1700" dirty="0" err="1" smtClean="0"/>
              <a:t>click</a:t>
            </a:r>
            <a:r>
              <a:rPr lang="es-PR" sz="1700" dirty="0" smtClean="0"/>
              <a:t> en </a:t>
            </a:r>
            <a:r>
              <a:rPr lang="es-PR" sz="1700" dirty="0" err="1" smtClean="0"/>
              <a:t>Add</a:t>
            </a:r>
            <a:r>
              <a:rPr lang="es-PR" sz="1700" dirty="0" smtClean="0"/>
              <a:t> New.</a:t>
            </a:r>
          </a:p>
          <a:p>
            <a:pPr marL="0" indent="0">
              <a:buNone/>
            </a:pPr>
            <a:endParaRPr lang="es-PR" sz="1700" dirty="0" smtClean="0"/>
          </a:p>
        </p:txBody>
      </p:sp>
    </p:spTree>
    <p:extLst>
      <p:ext uri="{BB962C8B-B14F-4D97-AF65-F5344CB8AC3E}">
        <p14:creationId xmlns:p14="http://schemas.microsoft.com/office/powerpoint/2010/main" val="2740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¿</a:t>
            </a:r>
            <a:r>
              <a:rPr lang="en-US" dirty="0" err="1" smtClean="0"/>
              <a:t>Quién</a:t>
            </a:r>
            <a:r>
              <a:rPr lang="en-US" dirty="0" smtClean="0"/>
              <a:t> soy?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smtClean="0"/>
              <a:t> consultor.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Cuento</a:t>
            </a:r>
            <a:r>
              <a:rPr lang="en-US" dirty="0" smtClean="0"/>
              <a:t> con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de </a:t>
            </a:r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Soy Workshop Instructor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ArrancaPR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emartinez</a:t>
            </a:r>
            <a:r>
              <a:rPr lang="en-US" dirty="0" smtClean="0"/>
              <a:t>-dat.</a:t>
            </a:r>
          </a:p>
          <a:p>
            <a:endParaRPr lang="en-US" dirty="0" smtClean="0"/>
          </a:p>
          <a:p>
            <a:r>
              <a:rPr lang="en-US" dirty="0" err="1" smtClean="0"/>
              <a:t>Vocalista</a:t>
            </a:r>
            <a:r>
              <a:rPr lang="en-US" dirty="0" smtClean="0"/>
              <a:t> de dos </a:t>
            </a:r>
            <a:r>
              <a:rPr lang="en-US" dirty="0" err="1" smtClean="0"/>
              <a:t>bandas</a:t>
            </a:r>
            <a:r>
              <a:rPr lang="en-US" dirty="0" smtClean="0"/>
              <a:t> de Puerto Rico.</a:t>
            </a:r>
          </a:p>
        </p:txBody>
      </p:sp>
    </p:spTree>
    <p:extLst>
      <p:ext uri="{BB962C8B-B14F-4D97-AF65-F5344CB8AC3E}">
        <p14:creationId xmlns:p14="http://schemas.microsoft.com/office/powerpoint/2010/main" val="27228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1999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Plugins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524000"/>
            <a:ext cx="7086600" cy="3810000"/>
          </a:xfrm>
        </p:spPr>
        <p:txBody>
          <a:bodyPr>
            <a:normAutofit/>
          </a:bodyPr>
          <a:lstStyle/>
          <a:p>
            <a:r>
              <a:rPr lang="es-PR" sz="1700" dirty="0" smtClean="0"/>
              <a:t>Tendremos la pantalla desde donde podremos instalar </a:t>
            </a:r>
            <a:r>
              <a:rPr lang="es-PR" sz="1700" dirty="0" err="1" smtClean="0"/>
              <a:t>plugins</a:t>
            </a:r>
            <a:r>
              <a:rPr lang="es-PR" sz="1700" dirty="0" smtClean="0"/>
              <a:t>. Damos </a:t>
            </a:r>
            <a:r>
              <a:rPr lang="es-PR" sz="1700" dirty="0" err="1" smtClean="0"/>
              <a:t>click</a:t>
            </a:r>
            <a:r>
              <a:rPr lang="es-PR" sz="1700" dirty="0" smtClean="0"/>
              <a:t> a </a:t>
            </a:r>
            <a:r>
              <a:rPr lang="es-PR" sz="1700" dirty="0" err="1" smtClean="0"/>
              <a:t>Upload</a:t>
            </a:r>
            <a:r>
              <a:rPr lang="es-PR" sz="1700" dirty="0" smtClean="0"/>
              <a:t> </a:t>
            </a:r>
            <a:r>
              <a:rPr lang="es-PR" sz="1700" dirty="0" err="1" smtClean="0"/>
              <a:t>Plugin</a:t>
            </a:r>
            <a:r>
              <a:rPr lang="es-PR" sz="1700" dirty="0" smtClean="0"/>
              <a:t>.</a:t>
            </a:r>
          </a:p>
          <a:p>
            <a:endParaRPr lang="es-PR" sz="1700" dirty="0" smtClean="0"/>
          </a:p>
          <a:p>
            <a:r>
              <a:rPr lang="es-PR" sz="1700" dirty="0" smtClean="0"/>
              <a:t>El orden de instalación de los </a:t>
            </a:r>
            <a:r>
              <a:rPr lang="es-PR" sz="1700" dirty="0" err="1" smtClean="0"/>
              <a:t>plugins</a:t>
            </a:r>
            <a:r>
              <a:rPr lang="es-PR" sz="1700" dirty="0" smtClean="0"/>
              <a:t> es el siguiente: </a:t>
            </a:r>
            <a:r>
              <a:rPr lang="es-PR" sz="1700" dirty="0" err="1" smtClean="0"/>
              <a:t>Woocommerce</a:t>
            </a:r>
            <a:r>
              <a:rPr lang="es-PR" sz="1700" dirty="0" smtClean="0"/>
              <a:t>, </a:t>
            </a:r>
            <a:r>
              <a:rPr lang="es-PR" sz="1700" dirty="0" err="1" smtClean="0"/>
              <a:t>Storefront</a:t>
            </a:r>
            <a:r>
              <a:rPr lang="es-PR" sz="1700" dirty="0" smtClean="0"/>
              <a:t> y </a:t>
            </a:r>
            <a:r>
              <a:rPr lang="es-PR" sz="1700" dirty="0" err="1" smtClean="0"/>
              <a:t>WPAllImport</a:t>
            </a:r>
            <a:r>
              <a:rPr lang="es-PR" sz="1700" dirty="0" smtClean="0"/>
              <a:t>.</a:t>
            </a:r>
          </a:p>
          <a:p>
            <a:endParaRPr lang="es-PR" sz="1700" dirty="0" smtClean="0"/>
          </a:p>
          <a:p>
            <a:r>
              <a:rPr lang="es-PR" sz="1700" dirty="0" smtClean="0"/>
              <a:t>Seleccionamos el </a:t>
            </a:r>
            <a:r>
              <a:rPr lang="es-PR" sz="1700" dirty="0" err="1" smtClean="0"/>
              <a:t>plugin</a:t>
            </a:r>
            <a:r>
              <a:rPr lang="es-PR" sz="1700" dirty="0" smtClean="0"/>
              <a:t>, </a:t>
            </a:r>
            <a:r>
              <a:rPr lang="es-PR" sz="1700" dirty="0" err="1" smtClean="0"/>
              <a:t>click</a:t>
            </a:r>
            <a:r>
              <a:rPr lang="es-PR" sz="1700" dirty="0" smtClean="0"/>
              <a:t> en </a:t>
            </a:r>
            <a:r>
              <a:rPr lang="es-PR" sz="1700" dirty="0" err="1" smtClean="0"/>
              <a:t>Install</a:t>
            </a:r>
            <a:r>
              <a:rPr lang="es-PR" sz="1700" dirty="0" smtClean="0"/>
              <a:t> </a:t>
            </a:r>
            <a:r>
              <a:rPr lang="es-PR" sz="1700" dirty="0" err="1" smtClean="0"/>
              <a:t>Now</a:t>
            </a:r>
            <a:r>
              <a:rPr lang="es-PR" sz="1700" dirty="0" smtClean="0"/>
              <a:t> y listo. Debemos hacer lo mismo con los dos </a:t>
            </a:r>
            <a:r>
              <a:rPr lang="es-PR" sz="1700" dirty="0" err="1" smtClean="0"/>
              <a:t>plugins</a:t>
            </a:r>
            <a:r>
              <a:rPr lang="es-PR" sz="1700" dirty="0" smtClean="0"/>
              <a:t> adicionales. </a:t>
            </a:r>
          </a:p>
          <a:p>
            <a:endParaRPr lang="es-PR" sz="1700" dirty="0" smtClean="0"/>
          </a:p>
          <a:p>
            <a:r>
              <a:rPr lang="es-PR" sz="1700" dirty="0" smtClean="0"/>
              <a:t>Luego debemos activarlos en la pestaña de </a:t>
            </a:r>
            <a:r>
              <a:rPr lang="es-PR" sz="1700" dirty="0" err="1" smtClean="0"/>
              <a:t>plugin</a:t>
            </a:r>
            <a:r>
              <a:rPr lang="es-PR" sz="1700" dirty="0" smtClean="0"/>
              <a:t>. Buscamos los instalados y damos </a:t>
            </a:r>
            <a:r>
              <a:rPr lang="es-PR" sz="1700" dirty="0" err="1" smtClean="0"/>
              <a:t>click</a:t>
            </a:r>
            <a:r>
              <a:rPr lang="es-PR" sz="1700" dirty="0" smtClean="0"/>
              <a:t> en el link que dice </a:t>
            </a:r>
            <a:r>
              <a:rPr lang="es-PR" sz="1700" dirty="0" err="1" smtClean="0"/>
              <a:t>Activate</a:t>
            </a:r>
            <a:r>
              <a:rPr lang="es-PR" sz="1700" dirty="0" smtClean="0"/>
              <a:t>.</a:t>
            </a:r>
          </a:p>
          <a:p>
            <a:pPr marL="0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841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Recuerde</a:t>
            </a:r>
            <a:r>
              <a:rPr lang="en-US" dirty="0" smtClean="0"/>
              <a:t>…	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82150"/>
            <a:ext cx="3025648" cy="2134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424105"/>
            <a:ext cx="32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Auspiciado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0375" y="1304581"/>
            <a:ext cx="6347714" cy="2829132"/>
          </a:xfrm>
        </p:spPr>
        <p:txBody>
          <a:bodyPr>
            <a:normAutofit fontScale="92500" lnSpcReduction="20000"/>
          </a:bodyPr>
          <a:lstStyle/>
          <a:p>
            <a:r>
              <a:rPr lang="es-PR" dirty="0" smtClean="0"/>
              <a:t>Presentación: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smtClean="0"/>
              <a:t>          </a:t>
            </a:r>
            <a:r>
              <a:rPr lang="es-PR" dirty="0" smtClean="0">
                <a:hlinkClick r:id="rId3"/>
              </a:rPr>
              <a:t>http://www.github.com/arrancapr</a:t>
            </a:r>
            <a:endParaRPr lang="es-PR" dirty="0" smtClean="0"/>
          </a:p>
          <a:p>
            <a:pPr marL="0" indent="0">
              <a:buNone/>
            </a:pPr>
            <a:endParaRPr lang="es-PR" dirty="0" smtClean="0"/>
          </a:p>
          <a:p>
            <a:r>
              <a:rPr lang="es-PR" dirty="0" smtClean="0"/>
              <a:t>Preguntas: 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smtClean="0"/>
              <a:t>          </a:t>
            </a:r>
            <a:r>
              <a:rPr lang="es-PR" dirty="0" smtClean="0">
                <a:hlinkClick r:id="rId4"/>
              </a:rPr>
              <a:t>edwin@arrancapr.org</a:t>
            </a:r>
            <a:endParaRPr lang="es-PR" dirty="0" smtClean="0"/>
          </a:p>
          <a:p>
            <a:pPr marL="0" indent="0">
              <a:buNone/>
            </a:pPr>
            <a:endParaRPr lang="es-PR" dirty="0" smtClean="0"/>
          </a:p>
          <a:p>
            <a:r>
              <a:rPr lang="es-PR" dirty="0" smtClean="0"/>
              <a:t>Donaciones:</a:t>
            </a:r>
          </a:p>
          <a:p>
            <a:pPr marL="457200" lvl="1" indent="0">
              <a:buNone/>
            </a:pPr>
            <a:r>
              <a:rPr lang="es-PR" dirty="0" smtClean="0"/>
              <a:t>     </a:t>
            </a:r>
            <a:r>
              <a:rPr lang="es-PR" sz="1800" dirty="0" smtClean="0">
                <a:hlinkClick r:id="rId5"/>
              </a:rPr>
              <a:t>http://www.arrancapr.org/about</a:t>
            </a:r>
            <a:endParaRPr lang="es-PR" sz="1800" dirty="0" smtClean="0"/>
          </a:p>
          <a:p>
            <a:pPr marL="457200" lvl="1" indent="0">
              <a:buNone/>
            </a:pPr>
            <a:endParaRPr lang="es-PR" sz="1800" dirty="0" smtClean="0"/>
          </a:p>
          <a:p>
            <a:pPr marL="457200" lvl="1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5519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58" y="228600"/>
            <a:ext cx="6781800" cy="1320800"/>
          </a:xfrm>
        </p:spPr>
        <p:txBody>
          <a:bodyPr/>
          <a:lstStyle/>
          <a:p>
            <a:pPr algn="ctr"/>
            <a:r>
              <a:rPr lang="es-PR" dirty="0" smtClean="0"/>
              <a:t>¿Qué es comercio electrónico?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58" y="1447801"/>
            <a:ext cx="6998842" cy="20574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     El </a:t>
            </a:r>
            <a:r>
              <a:rPr lang="es-ES" dirty="0"/>
              <a:t>término "</a:t>
            </a:r>
            <a:r>
              <a:rPr lang="es-ES" b="1" dirty="0"/>
              <a:t>comercio electrónico</a:t>
            </a:r>
            <a:r>
              <a:rPr lang="es-ES" dirty="0"/>
              <a:t>" (o </a:t>
            </a:r>
            <a:r>
              <a:rPr lang="es-ES" i="1" dirty="0"/>
              <a:t>e-Commerce</a:t>
            </a:r>
            <a:r>
              <a:rPr lang="es-ES" dirty="0"/>
              <a:t>) </a:t>
            </a:r>
            <a:r>
              <a:rPr lang="es-ES" dirty="0" smtClean="0"/>
              <a:t>es la referencia al uso de algún medio </a:t>
            </a:r>
            <a:r>
              <a:rPr lang="es-ES" dirty="0"/>
              <a:t>electrónico para realizar transacciones comerciales.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    Funciona igual que un comercio regular. La única diferencia es que se encuentra en la web.</a:t>
            </a:r>
            <a:endParaRPr lang="es-P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62352"/>
            <a:ext cx="2544929" cy="24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58" y="228600"/>
            <a:ext cx="6781800" cy="1320800"/>
          </a:xfrm>
        </p:spPr>
        <p:txBody>
          <a:bodyPr/>
          <a:lstStyle/>
          <a:p>
            <a:pPr algn="ctr"/>
            <a:r>
              <a:rPr lang="es-PR" dirty="0" smtClean="0"/>
              <a:t>¿Qué es comercio electrónico?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58" y="1678313"/>
            <a:ext cx="6998842" cy="20574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     Desde la compra-venta de productos hasta soluciones de pago, el comercio electrónico ha empezado a romper las barreras existentes, dando la oportunidad al crecimiento de las empresas.</a:t>
            </a:r>
            <a:endParaRPr lang="es-P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62352"/>
            <a:ext cx="2544929" cy="24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81000"/>
            <a:ext cx="72771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unciones</a:t>
            </a:r>
            <a:r>
              <a:rPr lang="en-US" dirty="0" smtClean="0"/>
              <a:t> del </a:t>
            </a:r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/>
              <a:t/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394" y="2209800"/>
            <a:ext cx="7162800" cy="4038600"/>
          </a:xfrm>
        </p:spPr>
        <p:txBody>
          <a:bodyPr>
            <a:normAutofit/>
          </a:bodyPr>
          <a:lstStyle/>
          <a:p>
            <a:r>
              <a:rPr lang="es-ES" dirty="0" smtClean="0"/>
              <a:t>Consultas </a:t>
            </a:r>
            <a:r>
              <a:rPr lang="es-ES" dirty="0"/>
              <a:t>de los </a:t>
            </a:r>
            <a:r>
              <a:rPr lang="es-ES" dirty="0" smtClean="0"/>
              <a:t>usuarios</a:t>
            </a:r>
          </a:p>
          <a:p>
            <a:endParaRPr lang="es-ES" dirty="0"/>
          </a:p>
          <a:p>
            <a:r>
              <a:rPr lang="es-ES" dirty="0"/>
              <a:t>C</a:t>
            </a:r>
            <a:r>
              <a:rPr lang="es-ES" dirty="0" smtClean="0"/>
              <a:t>atálogos electrónicos</a:t>
            </a:r>
          </a:p>
          <a:p>
            <a:endParaRPr lang="es-ES" dirty="0"/>
          </a:p>
          <a:p>
            <a:r>
              <a:rPr lang="es-ES" dirty="0" smtClean="0"/>
              <a:t>Gestión </a:t>
            </a:r>
            <a:r>
              <a:rPr lang="es-ES" dirty="0"/>
              <a:t>en tiempo real de la disponibilidad de los productos </a:t>
            </a:r>
            <a:r>
              <a:rPr lang="es-ES" dirty="0" smtClean="0"/>
              <a:t>(Stock)</a:t>
            </a:r>
          </a:p>
          <a:p>
            <a:endParaRPr lang="es-ES" dirty="0"/>
          </a:p>
          <a:p>
            <a:r>
              <a:rPr lang="es-ES" dirty="0" smtClean="0"/>
              <a:t>Pagos </a:t>
            </a:r>
            <a:r>
              <a:rPr lang="es-ES" dirty="0"/>
              <a:t>en </a:t>
            </a:r>
            <a:r>
              <a:rPr lang="es-ES" dirty="0" smtClean="0"/>
              <a:t>línea (Banca, Servicios básicos, compra de boletos)</a:t>
            </a:r>
          </a:p>
          <a:p>
            <a:endParaRPr lang="es-ES" dirty="0"/>
          </a:p>
          <a:p>
            <a:r>
              <a:rPr lang="es-ES" dirty="0"/>
              <a:t>R</a:t>
            </a:r>
            <a:r>
              <a:rPr lang="es-ES" dirty="0" smtClean="0"/>
              <a:t>astreo </a:t>
            </a:r>
            <a:r>
              <a:rPr lang="es-ES" dirty="0"/>
              <a:t>de las </a:t>
            </a:r>
            <a:r>
              <a:rPr lang="es-ES" dirty="0" smtClean="0"/>
              <a:t>entregas (USPS, </a:t>
            </a:r>
            <a:r>
              <a:rPr lang="es-ES" dirty="0" err="1" smtClean="0"/>
              <a:t>Fedex</a:t>
            </a:r>
            <a:r>
              <a:rPr lang="es-ES" dirty="0" smtClean="0"/>
              <a:t>, UPS, DHL)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934200" cy="1320800"/>
          </a:xfrm>
        </p:spPr>
        <p:txBody>
          <a:bodyPr>
            <a:normAutofit/>
          </a:bodyPr>
          <a:lstStyle/>
          <a:p>
            <a:r>
              <a:rPr lang="es-PR" dirty="0" smtClean="0"/>
              <a:t>Tipos de Comercio Electrónico</a:t>
            </a:r>
            <a:endParaRPr lang="es-P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B2B (Business to Business)</a:t>
            </a:r>
          </a:p>
          <a:p>
            <a:endParaRPr lang="en-US" dirty="0" smtClean="0"/>
          </a:p>
          <a:p>
            <a:r>
              <a:rPr lang="en-US" dirty="0" smtClean="0"/>
              <a:t>B2C (Business to Client)</a:t>
            </a:r>
          </a:p>
          <a:p>
            <a:endParaRPr lang="en-US" dirty="0" smtClean="0"/>
          </a:p>
          <a:p>
            <a:r>
              <a:rPr lang="en-US" dirty="0" smtClean="0"/>
              <a:t>C2C (Customer to Customer)</a:t>
            </a:r>
          </a:p>
          <a:p>
            <a:endParaRPr lang="en-US" dirty="0" smtClean="0"/>
          </a:p>
          <a:p>
            <a:r>
              <a:rPr lang="en-US" dirty="0" smtClean="0"/>
              <a:t>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Comercio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: B2B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69341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comercio</a:t>
            </a:r>
            <a:r>
              <a:rPr lang="en-US" dirty="0" smtClean="0"/>
              <a:t> que se </a:t>
            </a:r>
            <a:r>
              <a:rPr lang="en-US" dirty="0" err="1" smtClean="0"/>
              <a:t>ejecuta</a:t>
            </a:r>
            <a:r>
              <a:rPr lang="en-US" dirty="0" smtClean="0"/>
              <a:t> entre </a:t>
            </a:r>
            <a:r>
              <a:rPr lang="en-US" dirty="0" err="1" smtClean="0"/>
              <a:t>negocios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comercios</a:t>
            </a:r>
            <a:r>
              <a:rPr lang="en-US" dirty="0"/>
              <a:t> </a:t>
            </a:r>
            <a:r>
              <a:rPr lang="en-US" dirty="0" err="1"/>
              <a:t>electrónicos</a:t>
            </a:r>
            <a:r>
              <a:rPr lang="en-US" dirty="0"/>
              <a:t> que </a:t>
            </a:r>
            <a:r>
              <a:rPr lang="en-US" dirty="0" err="1"/>
              <a:t>comercializan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/>
              <a:t>profesionales</a:t>
            </a:r>
            <a:r>
              <a:rPr lang="en-US" dirty="0"/>
              <a:t> 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, las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negociar</a:t>
            </a:r>
            <a:r>
              <a:rPr lang="en-US" dirty="0"/>
              <a:t> y </a:t>
            </a:r>
            <a:r>
              <a:rPr lang="en-US" dirty="0" err="1"/>
              <a:t>adquirir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electrónicamente</a:t>
            </a:r>
            <a:r>
              <a:rPr lang="en-US" dirty="0" smtClean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bienes</a:t>
            </a:r>
            <a:r>
              <a:rPr lang="en-US" dirty="0"/>
              <a:t> de </a:t>
            </a:r>
            <a:r>
              <a:rPr lang="en-US" dirty="0" err="1" smtClean="0"/>
              <a:t>consumo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7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17782</TotalTime>
  <Words>1029</Words>
  <Application>Microsoft Office PowerPoint</Application>
  <PresentationFormat>On-screen Show (4:3)</PresentationFormat>
  <Paragraphs>204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Trebuchet MS</vt:lpstr>
      <vt:lpstr>Wingdings 3</vt:lpstr>
      <vt:lpstr>Facet</vt:lpstr>
      <vt:lpstr>E-commerce and   Beyond…</vt:lpstr>
      <vt:lpstr>Donaciones </vt:lpstr>
      <vt:lpstr>Sobre El Taller</vt:lpstr>
      <vt:lpstr>¿Quién soy?</vt:lpstr>
      <vt:lpstr>¿Qué es comercio electrónico?</vt:lpstr>
      <vt:lpstr>¿Qué es comercio electrónico?</vt:lpstr>
      <vt:lpstr>Algunas funciones del comercio electrónico </vt:lpstr>
      <vt:lpstr>Tipos de Comercio Electrónico</vt:lpstr>
      <vt:lpstr>Comercio Electrónico: B2B</vt:lpstr>
      <vt:lpstr>Comercio Electrónico: B2B</vt:lpstr>
      <vt:lpstr>Ejemplo de empresas con tipo de comercio B2B</vt:lpstr>
      <vt:lpstr>Comercio Electrónico: B2C</vt:lpstr>
      <vt:lpstr>Ejemplo de empresas con tipo de comercio B2C</vt:lpstr>
      <vt:lpstr>Comercio Electrónico: C2C</vt:lpstr>
      <vt:lpstr>Ejemplo de empresas con tipo de comercio C2C</vt:lpstr>
      <vt:lpstr>Comercio Electrónico: Services</vt:lpstr>
      <vt:lpstr>Comercio Electrónico: Services</vt:lpstr>
      <vt:lpstr>Ejemplo de empresas con tipo de comercio Services</vt:lpstr>
      <vt:lpstr>Preguntas   y   Respuestas</vt:lpstr>
      <vt:lpstr>Montando una   webstore desde   cero</vt:lpstr>
      <vt:lpstr>¿Qué se necesita?</vt:lpstr>
      <vt:lpstr>Instalando   XAMPP</vt:lpstr>
      <vt:lpstr>Pasos para instalar XAMPP</vt:lpstr>
      <vt:lpstr>Pasos para instalar XAMPP</vt:lpstr>
      <vt:lpstr>Pasos para instalar XAMPP</vt:lpstr>
      <vt:lpstr>Pasos para instalar XAMPP</vt:lpstr>
      <vt:lpstr>Pasos para instalar XAMPP</vt:lpstr>
      <vt:lpstr>Pasos para instalar XAMPP</vt:lpstr>
      <vt:lpstr>Pasos para instalar XAMPP</vt:lpstr>
      <vt:lpstr>Pasos para instalar XAMPP</vt:lpstr>
      <vt:lpstr>Pasos para instalar XAMPP  (Run &amp; Stop)</vt:lpstr>
      <vt:lpstr>Pasos para instalar XAMPP  (Run &amp; Stop)</vt:lpstr>
      <vt:lpstr>Pasos para instalar XAMPP  (Run &amp; Stop)</vt:lpstr>
      <vt:lpstr>Instalando   Wordpress</vt:lpstr>
      <vt:lpstr>Instalando Wordpress</vt:lpstr>
      <vt:lpstr>Instalando Wordpress</vt:lpstr>
      <vt:lpstr>Instalando Wordpress</vt:lpstr>
      <vt:lpstr>Instalando   Wordpress  Plugins</vt:lpstr>
      <vt:lpstr>Instalando Wordpress Plugins</vt:lpstr>
      <vt:lpstr>Instalando Wordpress Plugins</vt:lpstr>
      <vt:lpstr>Recuerde…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Aeternis</cp:lastModifiedBy>
  <cp:revision>200</cp:revision>
  <dcterms:created xsi:type="dcterms:W3CDTF">2013-01-06T20:57:13Z</dcterms:created>
  <dcterms:modified xsi:type="dcterms:W3CDTF">2016-04-29T22:38:01Z</dcterms:modified>
</cp:coreProperties>
</file>