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7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81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7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0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1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87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3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5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6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8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9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1DA1-28EA-4AFF-A97B-7ACD3871F303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5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¿Venenosa o no?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56" y="1868494"/>
            <a:ext cx="3022600" cy="30024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94" y="1872481"/>
            <a:ext cx="3009477" cy="299443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040490" y="5339443"/>
            <a:ext cx="4287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Pablo Arranz Ropero</a:t>
            </a:r>
          </a:p>
          <a:p>
            <a:r>
              <a:rPr lang="es-ES" sz="2800" dirty="0"/>
              <a:t>Juan Alberto Camino Sáez</a:t>
            </a:r>
          </a:p>
        </p:txBody>
      </p:sp>
    </p:spTree>
    <p:extLst>
      <p:ext uri="{BB962C8B-B14F-4D97-AF65-F5344CB8AC3E}">
        <p14:creationId xmlns:p14="http://schemas.microsoft.com/office/powerpoint/2010/main" val="341906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99226CF-D361-4206-8E0E-AC170F2CF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391" y="-1193800"/>
            <a:ext cx="9144000" cy="2387600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69FAB9-82A0-4321-866F-EA73BEF06CF8}"/>
              </a:ext>
            </a:extLst>
          </p:cNvPr>
          <p:cNvSpPr txBox="1"/>
          <p:nvPr/>
        </p:nvSpPr>
        <p:spPr>
          <a:xfrm>
            <a:off x="731583" y="1716259"/>
            <a:ext cx="102878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Resultados más fiables al dividir los datos en training, </a:t>
            </a:r>
            <a:r>
              <a:rPr lang="es-ES" sz="2400" dirty="0" err="1"/>
              <a:t>cross-validation</a:t>
            </a:r>
            <a:r>
              <a:rPr lang="es-ES" sz="2400" dirty="0"/>
              <a:t> y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Tiempo empleado por cada algoritmo de aprendizaje.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Mejores resultados con SVM frente a redes neuronales para este conjunto</a:t>
            </a:r>
          </a:p>
          <a:p>
            <a:r>
              <a:rPr lang="es-ES" sz="2400" dirty="0"/>
              <a:t>    de datos, y mucho mejores frente a regresión logística.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Mayor fiabilidad cuanto mayor cantidad de datos se usan en el entrenamiento.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Threshold bajo en todas las implementaciones.</a:t>
            </a:r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D9E4434C-C745-4DE3-9312-C21F670C55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97255" y="0"/>
            <a:ext cx="12295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Descripción del 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1714500"/>
            <a:ext cx="8347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 quiere saber, según una serie de características de una seta, si esta es apta para el consumo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Para ello, se tiene un conjunto de datos, con sus diferentes atributos, y ya clasificadas como venenosas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 han implementado diversos algoritmos de aprendizaje de clasificación para solucionar este problema.</a:t>
            </a:r>
          </a:p>
        </p:txBody>
      </p:sp>
    </p:spTree>
    <p:extLst>
      <p:ext uri="{BB962C8B-B14F-4D97-AF65-F5344CB8AC3E}">
        <p14:creationId xmlns:p14="http://schemas.microsoft.com/office/powerpoint/2010/main" val="257203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1714500"/>
            <a:ext cx="834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El conjunto de datos contiene en total 5644 setas con 22 atributos cada una, indicando si es venenosa o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228271" y="1712684"/>
            <a:ext cx="7064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Para hacer los datos presentables, los hemos</a:t>
            </a:r>
          </a:p>
          <a:p>
            <a:r>
              <a:rPr lang="es-ES" sz="2400" dirty="0"/>
              <a:t>     pasado a números, para poder aplicar los algoritmos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38" y="1712684"/>
            <a:ext cx="9707666" cy="27727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5" y="1214499"/>
            <a:ext cx="11277538" cy="55311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70" y="1724658"/>
            <a:ext cx="11010243" cy="342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Regresión logística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103573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Primer algoritmo de aprendizaje empleado.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 ha aplicado varias veces, variando el valor de lambda para la regularización.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También se ha aplicado dividiendo los datos en training, cross-validation y test, </a:t>
            </a:r>
          </a:p>
          <a:p>
            <a:r>
              <a:rPr lang="es-ES" sz="2400" dirty="0"/>
              <a:t>     y sin dividir (100% de datos de training) para comprobar resultados.</a:t>
            </a: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A7954C07-FDB1-4E66-9A36-4067C2742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5387" y="1399949"/>
            <a:ext cx="6929768" cy="4060674"/>
          </a:xfrm>
          <a:prstGeom prst="rect">
            <a:avLst/>
          </a:prstGeom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76ABE76C-5181-4817-9D2F-56069D3F2B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0644" y="1530575"/>
            <a:ext cx="5828305" cy="4391922"/>
          </a:xfrm>
          <a:prstGeom prst="rect">
            <a:avLst/>
          </a:prstGeom>
        </p:spPr>
      </p:pic>
      <p:pic>
        <p:nvPicPr>
          <p:cNvPr id="8" name="Picture 19">
            <a:extLst>
              <a:ext uri="{FF2B5EF4-FFF2-40B4-BE49-F238E27FC236}">
                <a16:creationId xmlns:a16="http://schemas.microsoft.com/office/drawing/2014/main" id="{9DC56379-CC18-47F2-BCAE-6573E56D60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91731" y="1530575"/>
            <a:ext cx="5565807" cy="439192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D0EA1C9-DD5F-430A-9D29-32C5D3E9DB7E}"/>
              </a:ext>
            </a:extLst>
          </p:cNvPr>
          <p:cNvSpPr txBox="1"/>
          <p:nvPr/>
        </p:nvSpPr>
        <p:spPr>
          <a:xfrm>
            <a:off x="4404575" y="6060832"/>
            <a:ext cx="338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Curvas de aprendizaje</a:t>
            </a: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094B125E-1600-4598-BE7F-917093F10EF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88647" y="1605106"/>
            <a:ext cx="5828305" cy="42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Regresión logística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10803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También se ha calculado el </a:t>
            </a:r>
            <a:r>
              <a:rPr lang="es-ES" sz="2400" dirty="0" err="1"/>
              <a:t>threshold</a:t>
            </a:r>
            <a:r>
              <a:rPr lang="es-ES" sz="2400" dirty="0"/>
              <a:t>, para comprobar el precision y el recall del </a:t>
            </a:r>
          </a:p>
          <a:p>
            <a:r>
              <a:rPr lang="es-ES" sz="2400" dirty="0"/>
              <a:t>     algoritmo. 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 ha obtenido un </a:t>
            </a:r>
            <a:r>
              <a:rPr lang="es-ES" sz="2400" dirty="0" err="1"/>
              <a:t>threshold</a:t>
            </a:r>
            <a:r>
              <a:rPr lang="es-ES" sz="2400" dirty="0"/>
              <a:t> óptimo de 0.11, obteniendo un precision de </a:t>
            </a:r>
            <a:r>
              <a:rPr lang="en-US" sz="2400" dirty="0"/>
              <a:t>88.78% y</a:t>
            </a:r>
          </a:p>
          <a:p>
            <a:r>
              <a:rPr lang="en-US" sz="2400" dirty="0"/>
              <a:t>     un recall de 72.23%.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239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Redes neuronales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112887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Segundo algoritmo empleado.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 ha aplicado varias veces, aplicando división a los datos de entrada y cambiando el</a:t>
            </a:r>
          </a:p>
          <a:p>
            <a:r>
              <a:rPr lang="es-ES" sz="2400" dirty="0"/>
              <a:t>    número de neuronas de la capa oculta.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El numero de capas de la red neuronal empleada es de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47B2225E-383E-47D5-A6FA-8A311A0E5B21}"/>
              </a:ext>
            </a:extLst>
          </p:cNvPr>
          <p:cNvPicPr/>
          <p:nvPr/>
        </p:nvPicPr>
        <p:blipFill rotWithShape="1">
          <a:blip r:embed="rId2"/>
          <a:srcRect b="1335"/>
          <a:stretch/>
        </p:blipFill>
        <p:spPr bwMode="auto">
          <a:xfrm>
            <a:off x="2370313" y="1399949"/>
            <a:ext cx="6859915" cy="4455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87F2E3-D5A5-4CA7-A31B-974D042E6C13}"/>
              </a:ext>
            </a:extLst>
          </p:cNvPr>
          <p:cNvSpPr txBox="1"/>
          <p:nvPr/>
        </p:nvSpPr>
        <p:spPr>
          <a:xfrm>
            <a:off x="4108845" y="6036731"/>
            <a:ext cx="338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Curvas de aprendizaje</a:t>
            </a:r>
          </a:p>
        </p:txBody>
      </p:sp>
      <p:pic>
        <p:nvPicPr>
          <p:cNvPr id="7" name="Picture 22">
            <a:extLst>
              <a:ext uri="{FF2B5EF4-FFF2-40B4-BE49-F238E27FC236}">
                <a16:creationId xmlns:a16="http://schemas.microsoft.com/office/drawing/2014/main" id="{5D81F73C-7F7D-4158-BCBE-B4393B9287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863" y="1399949"/>
            <a:ext cx="5669817" cy="4455184"/>
          </a:xfrm>
          <a:prstGeom prst="rect">
            <a:avLst/>
          </a:prstGeom>
        </p:spPr>
      </p:pic>
      <p:pic>
        <p:nvPicPr>
          <p:cNvPr id="8" name="Picture 26">
            <a:extLst>
              <a:ext uri="{FF2B5EF4-FFF2-40B4-BE49-F238E27FC236}">
                <a16:creationId xmlns:a16="http://schemas.microsoft.com/office/drawing/2014/main" id="{447CA34A-B4FE-4822-8056-B9B5B26F8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5070" y="1399949"/>
            <a:ext cx="6133926" cy="4455184"/>
          </a:xfrm>
          <a:prstGeom prst="rect">
            <a:avLst/>
          </a:prstGeom>
        </p:spPr>
      </p:pic>
      <p:pic>
        <p:nvPicPr>
          <p:cNvPr id="9" name="Picture 37">
            <a:extLst>
              <a:ext uri="{FF2B5EF4-FFF2-40B4-BE49-F238E27FC236}">
                <a16:creationId xmlns:a16="http://schemas.microsoft.com/office/drawing/2014/main" id="{BA696C3B-346C-4C1A-8A47-BCC44B439F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88974" y="1432543"/>
            <a:ext cx="6423802" cy="46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4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/>
              <a:t>Redes neuronales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1973580"/>
            <a:ext cx="8347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 ha calculado también el </a:t>
            </a:r>
            <a:r>
              <a:rPr lang="es-ES" sz="2400" dirty="0" err="1"/>
              <a:t>threshold</a:t>
            </a:r>
            <a:r>
              <a:rPr lang="es-ES" sz="2400" dirty="0"/>
              <a:t> óptimo para la red neuronal con división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El </a:t>
            </a:r>
            <a:r>
              <a:rPr lang="es-ES" sz="2400" dirty="0" err="1"/>
              <a:t>threshold</a:t>
            </a:r>
            <a:r>
              <a:rPr lang="es-ES" sz="2400" dirty="0"/>
              <a:t> óptimo es 0.01, obteniendo un precision de </a:t>
            </a:r>
            <a:r>
              <a:rPr lang="en-US" sz="2400" dirty="0"/>
              <a:t>88.97% </a:t>
            </a:r>
            <a:r>
              <a:rPr lang="es-ES" sz="2400" dirty="0"/>
              <a:t>y un recall de </a:t>
            </a:r>
            <a:r>
              <a:rPr lang="en-US" sz="2400" dirty="0"/>
              <a:t>73.60%.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1304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408531"/>
            <a:ext cx="9144000" cy="2387600"/>
          </a:xfrm>
        </p:spPr>
        <p:txBody>
          <a:bodyPr/>
          <a:lstStyle/>
          <a:p>
            <a:r>
              <a:rPr lang="es-ES" dirty="0"/>
              <a:t>Support Vector Machines SVM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271" y="2476500"/>
            <a:ext cx="834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065A26-4182-45CC-8FFE-F36E5F255FDF}"/>
              </a:ext>
            </a:extLst>
          </p:cNvPr>
          <p:cNvSpPr txBox="1"/>
          <p:nvPr/>
        </p:nvSpPr>
        <p:spPr>
          <a:xfrm>
            <a:off x="975052" y="2344829"/>
            <a:ext cx="1087913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Tercer algoritmo empleado.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Hemos aplicado SVM cambiando el </a:t>
            </a:r>
            <a:r>
              <a:rPr lang="es-ES" sz="2400" dirty="0" err="1"/>
              <a:t>kernel</a:t>
            </a:r>
            <a:r>
              <a:rPr lang="es-ES" sz="2400" dirty="0"/>
              <a:t> (lineal o gaussiano) sobre datos divididos</a:t>
            </a:r>
          </a:p>
          <a:p>
            <a:r>
              <a:rPr lang="es-ES" sz="2400" dirty="0"/>
              <a:t>     anteriormente.</a:t>
            </a:r>
            <a:endParaRPr lang="es-E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se </a:t>
            </a:r>
            <a:r>
              <a:rPr lang="en-US" sz="2400" dirty="0" err="1"/>
              <a:t>han</a:t>
            </a:r>
            <a:r>
              <a:rPr lang="en-US" sz="2400" dirty="0"/>
              <a:t> </a:t>
            </a:r>
            <a:r>
              <a:rPr lang="en-US" sz="2400" dirty="0" err="1"/>
              <a:t>realizado</a:t>
            </a:r>
            <a:r>
              <a:rPr lang="en-US" sz="2400" dirty="0"/>
              <a:t> </a:t>
            </a:r>
            <a:r>
              <a:rPr lang="en-US" sz="2400" dirty="0" err="1"/>
              <a:t>curvas</a:t>
            </a:r>
            <a:r>
              <a:rPr lang="en-US" sz="2400" dirty="0"/>
              <a:t> de </a:t>
            </a:r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debido</a:t>
            </a:r>
            <a:r>
              <a:rPr lang="en-US" sz="2400" dirty="0"/>
              <a:t> a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lentitud</a:t>
            </a:r>
            <a:r>
              <a:rPr lang="en-US" sz="2400" dirty="0"/>
              <a:t>.</a:t>
            </a:r>
            <a:endParaRPr lang="es-ES" sz="2400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645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0647" y="1979069"/>
            <a:ext cx="10803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También se ha calculado el </a:t>
            </a:r>
            <a:r>
              <a:rPr lang="es-ES" sz="2400" dirty="0" err="1"/>
              <a:t>threshold</a:t>
            </a:r>
            <a:r>
              <a:rPr lang="es-ES" sz="2400" dirty="0"/>
              <a:t>, para comprobar el precision y el recall del </a:t>
            </a:r>
          </a:p>
          <a:p>
            <a:r>
              <a:rPr lang="es-ES" sz="2400" dirty="0"/>
              <a:t>     algoritmo. 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 ha obtenido un </a:t>
            </a:r>
            <a:r>
              <a:rPr lang="es-ES" sz="2400" dirty="0" err="1"/>
              <a:t>threshold</a:t>
            </a:r>
            <a:r>
              <a:rPr lang="es-ES" sz="2400" dirty="0"/>
              <a:t> óptimo de 0.01, obteniendo un precision de </a:t>
            </a:r>
            <a:r>
              <a:rPr lang="en-US" sz="2400" dirty="0"/>
              <a:t>91.55% y</a:t>
            </a:r>
          </a:p>
          <a:p>
            <a:r>
              <a:rPr lang="en-US" sz="2400" dirty="0"/>
              <a:t>     un recall de 98.82%.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9226CF-D361-4206-8E0E-AC170F2CF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271" y="-408531"/>
            <a:ext cx="9144000" cy="2387600"/>
          </a:xfrm>
        </p:spPr>
        <p:txBody>
          <a:bodyPr/>
          <a:lstStyle/>
          <a:p>
            <a:r>
              <a:rPr lang="es-ES" dirty="0"/>
              <a:t>Support Vector Machines SVM</a:t>
            </a:r>
          </a:p>
        </p:txBody>
      </p:sp>
    </p:spTree>
    <p:extLst>
      <p:ext uri="{BB962C8B-B14F-4D97-AF65-F5344CB8AC3E}">
        <p14:creationId xmlns:p14="http://schemas.microsoft.com/office/powerpoint/2010/main" val="2220335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443</Words>
  <Application>Microsoft Office PowerPoint</Application>
  <PresentationFormat>Panorámica</PresentationFormat>
  <Paragraphs>65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¿Venenosa o no?</vt:lpstr>
      <vt:lpstr>Descripción del problema</vt:lpstr>
      <vt:lpstr>Datos</vt:lpstr>
      <vt:lpstr>Regresión logística</vt:lpstr>
      <vt:lpstr>Regresión logística</vt:lpstr>
      <vt:lpstr>Redes neuronales</vt:lpstr>
      <vt:lpstr>Redes neuronales</vt:lpstr>
      <vt:lpstr>Support Vector Machines SVM</vt:lpstr>
      <vt:lpstr>Support Vector Machines SVM</vt:lpstr>
      <vt:lpstr>Conclusiones</vt:lpstr>
    </vt:vector>
  </TitlesOfParts>
  <Company>UCM - FdI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¿Venenosa o no?</dc:title>
  <dc:creator>Usuario Local</dc:creator>
  <cp:lastModifiedBy>Juan Alberto Camino Sáez</cp:lastModifiedBy>
  <cp:revision>19</cp:revision>
  <dcterms:created xsi:type="dcterms:W3CDTF">2018-05-17T12:20:59Z</dcterms:created>
  <dcterms:modified xsi:type="dcterms:W3CDTF">2018-05-20T18:01:06Z</dcterms:modified>
</cp:coreProperties>
</file>