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43"/>
  </p:normalViewPr>
  <p:slideViewPr>
    <p:cSldViewPr snapToGrid="0">
      <p:cViewPr varScale="1">
        <p:scale>
          <a:sx n="84" d="100"/>
          <a:sy n="84" d="100"/>
        </p:scale>
        <p:origin x="1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E18-C8D1-D54D-BF23-7A19B7B27701}" type="datetimeFigureOut">
              <a:rPr lang="es-ES" smtClean="0"/>
              <a:t>22/5/18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A1C9-A37E-6A42-A7D5-B0BE10048D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A1C9-A37E-6A42-A7D5-B0BE10048D9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7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A1C9-A37E-6A42-A7D5-B0BE10048D9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12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A1C9-A37E-6A42-A7D5-B0BE10048D9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62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7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7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0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1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8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3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6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8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DA1-28EA-4AFF-A97B-7ACD3871F303}" type="datetimeFigureOut">
              <a:rPr lang="es-ES" smtClean="0"/>
              <a:t>22/5/18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E0E7-B38D-43FE-9588-FE025F34FB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5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¿Venenosa o no?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56" y="1868494"/>
            <a:ext cx="3022600" cy="3002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94" y="1872481"/>
            <a:ext cx="3009477" cy="29944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040490" y="5339443"/>
            <a:ext cx="428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Pablo Arranz Ropero</a:t>
            </a:r>
          </a:p>
          <a:p>
            <a:r>
              <a:rPr lang="es-ES" sz="2800" dirty="0"/>
              <a:t>Juan Alberto Camino Sáez</a:t>
            </a:r>
          </a:p>
        </p:txBody>
      </p:sp>
    </p:spTree>
    <p:extLst>
      <p:ext uri="{BB962C8B-B14F-4D97-AF65-F5344CB8AC3E}">
        <p14:creationId xmlns:p14="http://schemas.microsoft.com/office/powerpoint/2010/main" val="34190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391" y="-1193800"/>
            <a:ext cx="9144000" cy="238760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69FAB9-82A0-4321-866F-EA73BEF06CF8}"/>
              </a:ext>
            </a:extLst>
          </p:cNvPr>
          <p:cNvSpPr txBox="1"/>
          <p:nvPr/>
        </p:nvSpPr>
        <p:spPr>
          <a:xfrm>
            <a:off x="731583" y="1716259"/>
            <a:ext cx="108126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Resultados más fiables al dividir los datos en training, cross-validation y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empleado por cada algoritmo de aprendizaje.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Mejores resultados con SVM frente a redes neuronales para este conjunto</a:t>
            </a:r>
          </a:p>
          <a:p>
            <a:r>
              <a:rPr lang="es-ES" sz="2400" dirty="0"/>
              <a:t>    de datos, y mucho mejores frente a regresión logística.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Mejores resultados cuanto mayor cantidad de datos se usan en el entrenamiento.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Threshold bajo en regresión logística y redes neuronales.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D9E4434C-C745-4DE3-9312-C21F670C55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295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Preguntas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0DFAE-5EFA-8944-9013-9262E074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71" y="2872901"/>
            <a:ext cx="1397000" cy="172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5B1A08-C990-2947-B1FD-7F436BE0D3F9}"/>
              </a:ext>
            </a:extLst>
          </p:cNvPr>
          <p:cNvSpPr txBox="1"/>
          <p:nvPr/>
        </p:nvSpPr>
        <p:spPr>
          <a:xfrm>
            <a:off x="4288478" y="4628202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poisonous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Descripción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Saber, según una serie de características, si una seta es apta para el consumo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Conjunto de datos ya clasificado (Aprendizaje supervisado).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Diversos algoritmos para solucionar este problema.</a:t>
            </a:r>
          </a:p>
        </p:txBody>
      </p:sp>
    </p:spTree>
    <p:extLst>
      <p:ext uri="{BB962C8B-B14F-4D97-AF65-F5344CB8AC3E}">
        <p14:creationId xmlns:p14="http://schemas.microsoft.com/office/powerpoint/2010/main" val="25720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5644 setas. 22 atributos y se indica si es venenosa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28271" y="1714500"/>
            <a:ext cx="905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Transformación a datos numéricos para poder aplicar los algoritmos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3" y="1743416"/>
            <a:ext cx="9707666" cy="2772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0" y="1183813"/>
            <a:ext cx="11277538" cy="55311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0" y="1590941"/>
            <a:ext cx="11010243" cy="34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7971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Variando el valor de lambda para la regularización.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Dividiendo los datos en training, cross-validation y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Sin dividir (100% de datos de training).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A7954C07-FDB1-4E66-9A36-4067C2742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0663" y="1425307"/>
            <a:ext cx="6929768" cy="4060674"/>
          </a:xfrm>
          <a:prstGeom prst="rect">
            <a:avLst/>
          </a:prstGeom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76ABE76C-5181-4817-9D2F-56069D3F2B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920" y="1555933"/>
            <a:ext cx="5828305" cy="4391922"/>
          </a:xfrm>
          <a:prstGeom prst="rect">
            <a:avLst/>
          </a:prstGeom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9DC56379-CC18-47F2-BCAE-6573E56D60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57007" y="1555933"/>
            <a:ext cx="5565807" cy="43919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0EA1C9-DD5F-430A-9D29-32C5D3E9DB7E}"/>
              </a:ext>
            </a:extLst>
          </p:cNvPr>
          <p:cNvSpPr txBox="1"/>
          <p:nvPr/>
        </p:nvSpPr>
        <p:spPr>
          <a:xfrm>
            <a:off x="4404575" y="6060832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Curvas de aprendizaje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094B125E-1600-4598-BE7F-917093F10E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53923" y="1630464"/>
            <a:ext cx="5828305" cy="4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50698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Acierto: 66.37%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F</a:t>
            </a:r>
            <a:r>
              <a:rPr lang="es-ES" sz="2400" baseline="-25000" dirty="0"/>
              <a:t>1</a:t>
            </a:r>
            <a:r>
              <a:rPr lang="es-ES" sz="2400" dirty="0"/>
              <a:t>Score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óptimo de 0.11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Precisión: </a:t>
            </a:r>
            <a:r>
              <a:rPr lang="en-US" sz="2400" dirty="0"/>
              <a:t>88.78%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Recall: 72.23%</a:t>
            </a:r>
          </a:p>
        </p:txBody>
      </p:sp>
    </p:spTree>
    <p:extLst>
      <p:ext uri="{BB962C8B-B14F-4D97-AF65-F5344CB8AC3E}">
        <p14:creationId xmlns:p14="http://schemas.microsoft.com/office/powerpoint/2010/main" val="28239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Redes neuronales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7745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 neuronal de 3 capas (1 capa oculta).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Aplicando división a los datos de entrada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Cambiando el número de neuronas de la capa oculta.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Variando el valor de lambda.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47B2225E-383E-47D5-A6FA-8A311A0E5B21}"/>
              </a:ext>
            </a:extLst>
          </p:cNvPr>
          <p:cNvPicPr/>
          <p:nvPr/>
        </p:nvPicPr>
        <p:blipFill rotWithShape="1">
          <a:blip r:embed="rId2"/>
          <a:srcRect b="1335"/>
          <a:stretch/>
        </p:blipFill>
        <p:spPr bwMode="auto">
          <a:xfrm>
            <a:off x="2411071" y="1218351"/>
            <a:ext cx="6859915" cy="4455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87F2E3-D5A5-4CA7-A31B-974D042E6C13}"/>
              </a:ext>
            </a:extLst>
          </p:cNvPr>
          <p:cNvSpPr txBox="1"/>
          <p:nvPr/>
        </p:nvSpPr>
        <p:spPr>
          <a:xfrm>
            <a:off x="4108845" y="6036731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Curvas de aprendizaje</a:t>
            </a:r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5D81F73C-7F7D-4158-BCBE-B4393B9287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867" y="1367355"/>
            <a:ext cx="5669817" cy="4455184"/>
          </a:xfrm>
          <a:prstGeom prst="rect">
            <a:avLst/>
          </a:prstGeom>
        </p:spPr>
      </p:pic>
      <p:pic>
        <p:nvPicPr>
          <p:cNvPr id="8" name="Picture 26">
            <a:extLst>
              <a:ext uri="{FF2B5EF4-FFF2-40B4-BE49-F238E27FC236}">
                <a16:creationId xmlns:a16="http://schemas.microsoft.com/office/drawing/2014/main" id="{447CA34A-B4FE-4822-8056-B9B5B26F8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58074" y="1367355"/>
            <a:ext cx="6133926" cy="4455184"/>
          </a:xfrm>
          <a:prstGeom prst="rect">
            <a:avLst/>
          </a:prstGeom>
        </p:spPr>
      </p:pic>
      <p:pic>
        <p:nvPicPr>
          <p:cNvPr id="9" name="Picture 37">
            <a:extLst>
              <a:ext uri="{FF2B5EF4-FFF2-40B4-BE49-F238E27FC236}">
                <a16:creationId xmlns:a16="http://schemas.microsoft.com/office/drawing/2014/main" id="{BA696C3B-346C-4C1A-8A47-BCC44B439F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41978" y="1399949"/>
            <a:ext cx="6423802" cy="46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Redes neuronales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973580"/>
            <a:ext cx="8347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Acierto: 66.46%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</a:t>
            </a:r>
            <a:r>
              <a:rPr lang="es-ES" sz="2400" baseline="-25000" dirty="0"/>
              <a:t>1</a:t>
            </a:r>
            <a:r>
              <a:rPr lang="es-ES" sz="2400" dirty="0"/>
              <a:t>Score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óptimo de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Precisión: </a:t>
            </a:r>
            <a:r>
              <a:rPr lang="en-US" sz="2400" dirty="0"/>
              <a:t>88.97%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s-ES" sz="2400" dirty="0" err="1"/>
              <a:t>ecall</a:t>
            </a:r>
            <a:r>
              <a:rPr lang="es-ES" sz="2400" dirty="0"/>
              <a:t>: </a:t>
            </a:r>
            <a:r>
              <a:rPr lang="en-US" sz="2400" dirty="0"/>
              <a:t>73.60%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30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Support Vector Machines SVM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2476500"/>
            <a:ext cx="834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065A26-4182-45CC-8FFE-F36E5F255FDF}"/>
              </a:ext>
            </a:extLst>
          </p:cNvPr>
          <p:cNvSpPr txBox="1"/>
          <p:nvPr/>
        </p:nvSpPr>
        <p:spPr>
          <a:xfrm>
            <a:off x="975052" y="2344829"/>
            <a:ext cx="83948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Hemos aplicado SVM varias veces: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 err="1"/>
              <a:t>Kernel</a:t>
            </a:r>
            <a:r>
              <a:rPr lang="es-ES" sz="2400" dirty="0"/>
              <a:t> lineal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 err="1"/>
              <a:t>Kernel</a:t>
            </a:r>
            <a:r>
              <a:rPr lang="es-ES" sz="2400" dirty="0"/>
              <a:t> Gaussiano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Buscando el mejor valor de C y sigma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se </a:t>
            </a:r>
            <a:r>
              <a:rPr lang="en-US" sz="2400" dirty="0" err="1"/>
              <a:t>han</a:t>
            </a:r>
            <a:r>
              <a:rPr lang="en-US" sz="2400" dirty="0"/>
              <a:t> </a:t>
            </a:r>
            <a:r>
              <a:rPr lang="en-US" sz="2400" dirty="0" err="1"/>
              <a:t>realizado</a:t>
            </a:r>
            <a:r>
              <a:rPr lang="en-US" sz="2400" dirty="0"/>
              <a:t> </a:t>
            </a:r>
            <a:r>
              <a:rPr lang="en-US" sz="2400" dirty="0" err="1"/>
              <a:t>curvas</a:t>
            </a:r>
            <a:r>
              <a:rPr lang="en-US" sz="2400" dirty="0"/>
              <a:t> de </a:t>
            </a:r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debido</a:t>
            </a:r>
            <a:r>
              <a:rPr lang="en-US" sz="2400" dirty="0"/>
              <a:t> a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lentitud</a:t>
            </a:r>
            <a:r>
              <a:rPr lang="en-US" sz="2400" dirty="0"/>
              <a:t>.</a:t>
            </a:r>
            <a:endParaRPr lang="es-ES" sz="2400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6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0647" y="1979069"/>
            <a:ext cx="57475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				     </a:t>
            </a:r>
            <a:r>
              <a:rPr lang="es-ES" sz="1600" dirty="0"/>
              <a:t>(</a:t>
            </a:r>
            <a:r>
              <a:rPr lang="es-ES" sz="1600" dirty="0" err="1"/>
              <a:t>Kernel</a:t>
            </a:r>
            <a:r>
              <a:rPr lang="es-ES" sz="1600" dirty="0"/>
              <a:t> gaussiano)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Acierto: 90.71%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Precisión: </a:t>
            </a:r>
            <a:r>
              <a:rPr lang="en-US" sz="2400" dirty="0"/>
              <a:t>91.55%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Recall: 98.82%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Support Vector Machines SVM</a:t>
            </a:r>
          </a:p>
        </p:txBody>
      </p:sp>
    </p:spTree>
    <p:extLst>
      <p:ext uri="{BB962C8B-B14F-4D97-AF65-F5344CB8AC3E}">
        <p14:creationId xmlns:p14="http://schemas.microsoft.com/office/powerpoint/2010/main" val="222033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311</Words>
  <Application>Microsoft Macintosh PowerPoint</Application>
  <PresentationFormat>Widescreen</PresentationFormat>
  <Paragraphs>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Tema de Office</vt:lpstr>
      <vt:lpstr>¿Venenosa o no?</vt:lpstr>
      <vt:lpstr>Descripción del problema</vt:lpstr>
      <vt:lpstr>Datos</vt:lpstr>
      <vt:lpstr>Regresión logística</vt:lpstr>
      <vt:lpstr>Regresión logística</vt:lpstr>
      <vt:lpstr>Redes neuronales</vt:lpstr>
      <vt:lpstr>Redes neuronales</vt:lpstr>
      <vt:lpstr>Support Vector Machines SVM</vt:lpstr>
      <vt:lpstr>Support Vector Machines SVM</vt:lpstr>
      <vt:lpstr>Conclusiones</vt:lpstr>
      <vt:lpstr>Preguntas</vt:lpstr>
    </vt:vector>
  </TitlesOfParts>
  <Company>UCM - FdI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¿Venenosa o no?</dc:title>
  <dc:creator>Usuario Local</dc:creator>
  <cp:lastModifiedBy>PABLO ARRANZ ROPERO</cp:lastModifiedBy>
  <cp:revision>74</cp:revision>
  <dcterms:created xsi:type="dcterms:W3CDTF">2018-05-17T12:20:59Z</dcterms:created>
  <dcterms:modified xsi:type="dcterms:W3CDTF">2018-05-22T12:18:23Z</dcterms:modified>
</cp:coreProperties>
</file>