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14"/>
  </p:notesMasterIdLst>
  <p:handoutMasterIdLst>
    <p:handoutMasterId r:id="rId15"/>
  </p:handoutMasterIdLst>
  <p:sldIdLst>
    <p:sldId id="256" r:id="rId2"/>
    <p:sldId id="257" r:id="rId3"/>
    <p:sldId id="259" r:id="rId4"/>
    <p:sldId id="267" r:id="rId5"/>
    <p:sldId id="260" r:id="rId6"/>
    <p:sldId id="261" r:id="rId7"/>
    <p:sldId id="266" r:id="rId8"/>
    <p:sldId id="258" r:id="rId9"/>
    <p:sldId id="263" r:id="rId10"/>
    <p:sldId id="264" r:id="rId11"/>
    <p:sldId id="265" r:id="rId12"/>
    <p:sldId id="268" r:id="rId13"/>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2880">
          <p15:clr>
            <a:srgbClr val="A4A3A4"/>
          </p15:clr>
        </p15:guide>
        <p15:guide id="8" pos="245">
          <p15:clr>
            <a:srgbClr val="A4A3A4"/>
          </p15:clr>
        </p15:guide>
        <p15:guide id="9" pos="893">
          <p15:clr>
            <a:srgbClr val="A4A3A4"/>
          </p15:clr>
        </p15:guide>
        <p15:guide id="10" pos="5514">
          <p15:clr>
            <a:srgbClr val="A4A3A4"/>
          </p15:clr>
        </p15:guide>
        <p15:guide id="11" pos="5299">
          <p15:clr>
            <a:srgbClr val="A4A3A4"/>
          </p15:clr>
        </p15:guide>
        <p15:guide id="12" pos="45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C2F1"/>
    <a:srgbClr val="FFFFFF"/>
    <a:srgbClr val="000000"/>
    <a:srgbClr val="429A16"/>
    <a:srgbClr val="F8F57B"/>
    <a:srgbClr val="59D01E"/>
    <a:srgbClr val="ACE58F"/>
    <a:srgbClr val="292929"/>
    <a:srgbClr val="333333"/>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66" autoAdjust="0"/>
    <p:restoredTop sz="75604" autoAdjust="0"/>
  </p:normalViewPr>
  <p:slideViewPr>
    <p:cSldViewPr snapToGrid="0">
      <p:cViewPr varScale="1">
        <p:scale>
          <a:sx n="88" d="100"/>
          <a:sy n="88" d="100"/>
        </p:scale>
        <p:origin x="2052" y="66"/>
      </p:cViewPr>
      <p:guideLst>
        <p:guide orient="horz" pos="144"/>
        <p:guide orient="horz" pos="1200"/>
        <p:guide orient="horz" pos="2736"/>
        <p:guide orient="horz" pos="4176"/>
        <p:guide orient="horz" pos="1488"/>
        <p:guide orient="horz" pos="912"/>
        <p:guide pos="2880"/>
        <p:guide pos="245"/>
        <p:guide pos="893"/>
        <p:guide pos="5514"/>
        <p:guide pos="5299"/>
        <p:guide pos="458"/>
      </p:guideLst>
    </p:cSldViewPr>
  </p:slideViewPr>
  <p:outlineViewPr>
    <p:cViewPr>
      <p:scale>
        <a:sx n="33" d="100"/>
        <a:sy n="33" d="100"/>
      </p:scale>
      <p:origin x="0" y="6060"/>
    </p:cViewPr>
  </p:outlineViewPr>
  <p:notesTextViewPr>
    <p:cViewPr>
      <p:scale>
        <a:sx n="100" d="100"/>
        <a:sy n="100" d="100"/>
      </p:scale>
      <p:origin x="0" y="0"/>
    </p:cViewPr>
  </p:notesTextViewPr>
  <p:sorterViewPr>
    <p:cViewPr>
      <p:scale>
        <a:sx n="25" d="100"/>
        <a:sy n="25" d="100"/>
      </p:scale>
      <p:origin x="0" y="0"/>
    </p:cViewPr>
  </p:sorterViewPr>
  <p:notesViewPr>
    <p:cSldViewPr snapToGrid="0" showGuides="1">
      <p:cViewPr>
        <p:scale>
          <a:sx n="148" d="100"/>
          <a:sy n="148" d="100"/>
        </p:scale>
        <p:origin x="-51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Projet IRIS</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12/17/2015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fr-FR" sz="500" smtClean="0">
                <a:solidFill>
                  <a:srgbClr val="000000"/>
                </a:solidFill>
                <a:latin typeface="Segoe UI" pitchFamily="34" charset="0"/>
              </a:rPr>
              <a:t>© 2011 Charles de Foucauld -  54 NANCY- FRANCE</a:t>
            </a:r>
            <a:endParaRPr lang="en-US" sz="500" dirty="0" smtClean="0">
              <a:solidFill>
                <a:srgbClr val="000000"/>
              </a:solidFill>
              <a:latin typeface="Segoe UI" pitchFamily="34" charset="0"/>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Projet IRIS</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12/17/2015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fr-FR" smtClean="0">
                <a:solidFill>
                  <a:srgbClr val="000000"/>
                </a:solidFill>
                <a:latin typeface="Segoe UI" pitchFamily="34" charset="0"/>
              </a:rPr>
              <a:t>© 2011 Charles de Foucauld -  54 NANCY- FRANCE</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hf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WebSockets Phidgets</a:t>
            </a:r>
          </a:p>
          <a:p>
            <a:r>
              <a:rPr lang="fr-FR" dirty="0" smtClean="0"/>
              <a:t>-</a:t>
            </a:r>
            <a:r>
              <a:rPr lang="fr-FR" baseline="0" dirty="0" smtClean="0"/>
              <a:t> </a:t>
            </a:r>
            <a:r>
              <a:rPr lang="fr-FR" dirty="0" smtClean="0"/>
              <a:t>un titre de projet pas très original qui rappel les 2 technologies</a:t>
            </a:r>
            <a:r>
              <a:rPr lang="fr-FR" baseline="0" dirty="0" smtClean="0"/>
              <a:t> ou concepts qui sont mis en œuvre dans ce projet.</a:t>
            </a:r>
            <a:endParaRPr lang="fr-FR" dirty="0"/>
          </a:p>
        </p:txBody>
      </p:sp>
      <p:sp>
        <p:nvSpPr>
          <p:cNvPr id="4" name="Espace réservé de l'en-tête 3"/>
          <p:cNvSpPr>
            <a:spLocks noGrp="1"/>
          </p:cNvSpPr>
          <p:nvPr>
            <p:ph type="hdr" sz="quarter" idx="10"/>
          </p:nvPr>
        </p:nvSpPr>
        <p:spPr/>
        <p:txBody>
          <a:bodyPr/>
          <a:lstStyle/>
          <a:p>
            <a:r>
              <a:rPr lang="en-US" smtClean="0"/>
              <a:t>Projet IRIS</a:t>
            </a:r>
            <a:endParaRPr lang="en-US" dirty="0"/>
          </a:p>
        </p:txBody>
      </p:sp>
      <p:sp>
        <p:nvSpPr>
          <p:cNvPr id="5" name="Espace réservé du pied de page 4"/>
          <p:cNvSpPr>
            <a:spLocks noGrp="1"/>
          </p:cNvSpPr>
          <p:nvPr>
            <p:ph type="ftr" sz="quarter" idx="11"/>
          </p:nvPr>
        </p:nvSpPr>
        <p:spPr/>
        <p:txBody>
          <a:bodyPr/>
          <a:lstStyle/>
          <a:p>
            <a:r>
              <a:rPr lang="fr-FR" smtClean="0">
                <a:solidFill>
                  <a:srgbClr val="000000"/>
                </a:solidFill>
                <a:latin typeface="Segoe UI" pitchFamily="34" charset="0"/>
              </a:rPr>
              <a:t>© 2011 Charles de Foucauld -  54 NANCY- FRANCE</a:t>
            </a:r>
            <a:endParaRPr lang="en-US" dirty="0" smtClean="0">
              <a:solidFill>
                <a:srgbClr val="000000"/>
              </a:solidFill>
              <a:latin typeface="Segoe UI" pitchFamily="34" charset="0"/>
            </a:endParaRPr>
          </a:p>
        </p:txBody>
      </p:sp>
      <p:sp>
        <p:nvSpPr>
          <p:cNvPr id="6" name="Espace réservé du numéro de diapositive 5"/>
          <p:cNvSpPr>
            <a:spLocks noGrp="1"/>
          </p:cNvSpPr>
          <p:nvPr>
            <p:ph type="sldNum" sz="quarter" idx="12"/>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34470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a:t>
            </a:r>
            <a:r>
              <a:rPr lang="fr-FR" baseline="0" dirty="0" smtClean="0"/>
              <a:t> </a:t>
            </a:r>
            <a:r>
              <a:rPr lang="fr-FR" dirty="0" smtClean="0"/>
              <a:t>WebSockets</a:t>
            </a:r>
          </a:p>
          <a:p>
            <a:r>
              <a:rPr lang="fr-FR" dirty="0" smtClean="0"/>
              <a:t>-   protocole réseau de la couche application et une interface de programmation du Web</a:t>
            </a:r>
          </a:p>
          <a:p>
            <a:pPr marL="171450" indent="-171450">
              <a:buFontTx/>
              <a:buChar char="-"/>
            </a:pPr>
            <a:r>
              <a:rPr lang="fr-FR" dirty="0" smtClean="0"/>
              <a:t>visant à créer des canaux de communication full-duplex par-dessus une connexion TCP</a:t>
            </a:r>
          </a:p>
          <a:p>
            <a:pPr marL="171450" indent="-171450">
              <a:buFontTx/>
              <a:buChar char="-"/>
            </a:pPr>
            <a:r>
              <a:rPr lang="fr-FR" dirty="0" smtClean="0"/>
              <a:t>Entre une application serveur sur le port 80 s’exécutant sur un serveur Web [C#]</a:t>
            </a:r>
          </a:p>
          <a:p>
            <a:pPr marL="171450" indent="-171450">
              <a:buFontTx/>
              <a:buChar char="-"/>
            </a:pPr>
            <a:r>
              <a:rPr lang="fr-FR" dirty="0" smtClean="0"/>
              <a:t>Et un client léger [JavaScript/</a:t>
            </a:r>
            <a:r>
              <a:rPr lang="fr-FR" dirty="0" err="1" smtClean="0"/>
              <a:t>Jquery</a:t>
            </a:r>
            <a:r>
              <a:rPr lang="fr-FR" dirty="0" smtClean="0"/>
              <a:t>] hébergé</a:t>
            </a:r>
            <a:r>
              <a:rPr lang="fr-FR" baseline="0" dirty="0" smtClean="0"/>
              <a:t> sur ce même serveur et s’exécutant dans un navigateur Web supportant HTML 5.</a:t>
            </a:r>
          </a:p>
          <a:p>
            <a:pPr marL="171450" indent="-171450">
              <a:buFontTx/>
              <a:buChar char="-"/>
            </a:pPr>
            <a:r>
              <a:rPr lang="fr-FR" baseline="0" dirty="0" smtClean="0"/>
              <a:t>Les WebSockets travaillent sur le port http:80 ce qui nous affranchie des difficultés du franchissement d’un routeur.</a:t>
            </a:r>
            <a:endParaRPr lang="fr-FR" dirty="0"/>
          </a:p>
        </p:txBody>
      </p:sp>
      <p:sp>
        <p:nvSpPr>
          <p:cNvPr id="4" name="Espace réservé de l'en-tête 3"/>
          <p:cNvSpPr>
            <a:spLocks noGrp="1"/>
          </p:cNvSpPr>
          <p:nvPr>
            <p:ph type="hdr" sz="quarter" idx="10"/>
          </p:nvPr>
        </p:nvSpPr>
        <p:spPr/>
        <p:txBody>
          <a:bodyPr/>
          <a:lstStyle/>
          <a:p>
            <a:r>
              <a:rPr lang="en-US" smtClean="0"/>
              <a:t>Projet IRIS</a:t>
            </a:r>
            <a:endParaRPr lang="en-US" dirty="0"/>
          </a:p>
        </p:txBody>
      </p:sp>
      <p:sp>
        <p:nvSpPr>
          <p:cNvPr id="5" name="Espace réservé du pied de page 4"/>
          <p:cNvSpPr>
            <a:spLocks noGrp="1"/>
          </p:cNvSpPr>
          <p:nvPr>
            <p:ph type="ftr" sz="quarter" idx="11"/>
          </p:nvPr>
        </p:nvSpPr>
        <p:spPr/>
        <p:txBody>
          <a:bodyPr/>
          <a:lstStyle/>
          <a:p>
            <a:r>
              <a:rPr lang="fr-FR" smtClean="0">
                <a:solidFill>
                  <a:srgbClr val="000000"/>
                </a:solidFill>
                <a:latin typeface="Segoe UI" pitchFamily="34" charset="0"/>
              </a:rPr>
              <a:t>© 2011 Charles de Foucauld -  54 NANCY- FRANCE</a:t>
            </a:r>
            <a:endParaRPr lang="en-US" dirty="0" smtClean="0">
              <a:solidFill>
                <a:srgbClr val="000000"/>
              </a:solidFill>
              <a:latin typeface="Segoe UI" pitchFamily="34" charset="0"/>
            </a:endParaRPr>
          </a:p>
        </p:txBody>
      </p:sp>
      <p:sp>
        <p:nvSpPr>
          <p:cNvPr id="6" name="Espace réservé du numéro de diapositive 5"/>
          <p:cNvSpPr>
            <a:spLocks noGrp="1"/>
          </p:cNvSpPr>
          <p:nvPr>
            <p:ph type="sldNum" sz="quarter" idx="12"/>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420521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dirty="0" smtClean="0"/>
              <a:t>A ne pas confondre avec des technologies comme Ajax</a:t>
            </a:r>
          </a:p>
          <a:p>
            <a:pPr marL="171450" indent="-171450">
              <a:buFontTx/>
              <a:buChar char="-"/>
            </a:pPr>
            <a:r>
              <a:rPr lang="fr-FR" dirty="0" smtClean="0"/>
              <a:t>Qui permet</a:t>
            </a:r>
            <a:r>
              <a:rPr lang="fr-FR" baseline="0" dirty="0" smtClean="0"/>
              <a:t> aussi le rafraichissement dynamique d’une page</a:t>
            </a:r>
          </a:p>
          <a:p>
            <a:pPr marL="171450" indent="-171450">
              <a:buFontTx/>
              <a:buChar char="-"/>
            </a:pPr>
            <a:r>
              <a:rPr lang="fr-FR" baseline="0" dirty="0" smtClean="0"/>
              <a:t>Mais utilisant le </a:t>
            </a:r>
            <a:r>
              <a:rPr lang="fr-FR" baseline="0" dirty="0" err="1" smtClean="0"/>
              <a:t>poolling</a:t>
            </a:r>
            <a:r>
              <a:rPr lang="fr-FR" baseline="0" dirty="0" smtClean="0"/>
              <a:t> plutôt qu’une connexion TCP</a:t>
            </a:r>
          </a:p>
          <a:p>
            <a:pPr marL="171450" indent="-171450">
              <a:buFontTx/>
              <a:buChar char="-"/>
            </a:pPr>
            <a:endParaRPr lang="fr-FR" baseline="0" dirty="0" smtClean="0"/>
          </a:p>
          <a:p>
            <a:pPr marL="171450" indent="-171450">
              <a:buFontTx/>
              <a:buChar char="-"/>
            </a:pPr>
            <a:r>
              <a:rPr lang="fr-FR" baseline="0" dirty="0" smtClean="0"/>
              <a:t>Les WebSockets sont une couche d’abstraction reposant sur les interfaces Sockets et le protocole de transport TCP</a:t>
            </a:r>
          </a:p>
          <a:p>
            <a:pPr marL="171450" indent="-171450">
              <a:buFontTx/>
              <a:buChar char="-"/>
            </a:pPr>
            <a:r>
              <a:rPr lang="fr-FR" baseline="0" dirty="0" smtClean="0"/>
              <a:t>Niveau programmation on reste malgré tout dans une couche relativement de bas niveau.</a:t>
            </a:r>
          </a:p>
          <a:p>
            <a:pPr marL="171450" indent="-171450">
              <a:buFontTx/>
              <a:buChar char="-"/>
            </a:pPr>
            <a:endParaRPr lang="fr-FR" baseline="0" dirty="0" smtClean="0"/>
          </a:p>
          <a:p>
            <a:pPr marL="171450" indent="-171450">
              <a:buFontTx/>
              <a:buChar char="-"/>
            </a:pPr>
            <a:r>
              <a:rPr lang="fr-FR" baseline="0" dirty="0" smtClean="0"/>
              <a:t>Pour les serveurs web ASP.NET, une couche d’abstraction supplémentaire a été développée SIGNALR qui cache toute la complexité de la tuyauterie de communication</a:t>
            </a:r>
          </a:p>
        </p:txBody>
      </p:sp>
      <p:sp>
        <p:nvSpPr>
          <p:cNvPr id="4" name="Espace réservé de l'en-tête 3"/>
          <p:cNvSpPr>
            <a:spLocks noGrp="1"/>
          </p:cNvSpPr>
          <p:nvPr>
            <p:ph type="hdr" sz="quarter" idx="10"/>
          </p:nvPr>
        </p:nvSpPr>
        <p:spPr/>
        <p:txBody>
          <a:bodyPr/>
          <a:lstStyle/>
          <a:p>
            <a:r>
              <a:rPr lang="en-US" smtClean="0"/>
              <a:t>Projet IRIS</a:t>
            </a:r>
            <a:endParaRPr lang="en-US" dirty="0"/>
          </a:p>
        </p:txBody>
      </p:sp>
      <p:sp>
        <p:nvSpPr>
          <p:cNvPr id="5" name="Espace réservé du pied de page 4"/>
          <p:cNvSpPr>
            <a:spLocks noGrp="1"/>
          </p:cNvSpPr>
          <p:nvPr>
            <p:ph type="ftr" sz="quarter" idx="11"/>
          </p:nvPr>
        </p:nvSpPr>
        <p:spPr/>
        <p:txBody>
          <a:bodyPr/>
          <a:lstStyle/>
          <a:p>
            <a:r>
              <a:rPr lang="fr-FR" smtClean="0">
                <a:solidFill>
                  <a:srgbClr val="000000"/>
                </a:solidFill>
                <a:latin typeface="Segoe UI" pitchFamily="34" charset="0"/>
              </a:rPr>
              <a:t>© 2011 Charles de Foucauld -  54 NANCY- FRANCE</a:t>
            </a:r>
            <a:endParaRPr lang="en-US" dirty="0" smtClean="0">
              <a:solidFill>
                <a:srgbClr val="000000"/>
              </a:solidFill>
              <a:latin typeface="Segoe UI" pitchFamily="34" charset="0"/>
            </a:endParaRPr>
          </a:p>
        </p:txBody>
      </p:sp>
      <p:sp>
        <p:nvSpPr>
          <p:cNvPr id="6" name="Espace réservé du numéro de diapositive 5"/>
          <p:cNvSpPr>
            <a:spLocks noGrp="1"/>
          </p:cNvSpPr>
          <p:nvPr>
            <p:ph type="sldNum" sz="quarter" idx="12"/>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94878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marR="0" indent="-171450" algn="l" defTabSz="914363" rtl="0" eaLnBrk="1" fontAlgn="auto" latinLnBrk="0" hangingPunct="1">
              <a:lnSpc>
                <a:spcPct val="90000"/>
              </a:lnSpc>
              <a:spcBef>
                <a:spcPts val="0"/>
              </a:spcBef>
              <a:spcAft>
                <a:spcPts val="333"/>
              </a:spcAft>
              <a:buClrTx/>
              <a:buSzTx/>
              <a:buFontTx/>
              <a:buChar char="-"/>
              <a:tabLst/>
              <a:defRPr/>
            </a:pPr>
            <a:r>
              <a:rPr lang="fr-FR" dirty="0" smtClean="0"/>
              <a:t>SignalR</a:t>
            </a:r>
            <a:r>
              <a:rPr lang="fr-FR" baseline="0" dirty="0" smtClean="0"/>
              <a:t> réduit la communication client/serveur à des RPC (appels de procédures distante)</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fr-FR" baseline="0" dirty="0" smtClean="0"/>
              <a:t>Un client doit se connecter (TCP) au serveur avant de pouvoir entamer une communication avec d’autres clients.</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fr-FR" baseline="0" dirty="0" smtClean="0"/>
              <a:t>Cette connexion TCP est maintenue ouverte jusqu’à ce qu’une demande de déconnexion soit demandée par le client. (pas de polling).</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fr-FR" baseline="0" dirty="0" smtClean="0"/>
              <a:t>Le serveur maintien la liste des clients connectés qu’il peut organiser en groupes.</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fr-FR" baseline="0" dirty="0" smtClean="0"/>
              <a:t>Un client peut alors envoyer des données à un, un groupe ou à l’ensemble des clients via le serveur.</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fr-FR" baseline="0" dirty="0" smtClean="0"/>
              <a:t>Ces données sont alors affichées en temps-réel.</a:t>
            </a:r>
          </a:p>
          <a:p>
            <a:pPr marL="0" marR="0" indent="0" algn="l" defTabSz="914363" rtl="0" eaLnBrk="1" fontAlgn="auto" latinLnBrk="0" hangingPunct="1">
              <a:lnSpc>
                <a:spcPct val="90000"/>
              </a:lnSpc>
              <a:spcBef>
                <a:spcPts val="0"/>
              </a:spcBef>
              <a:spcAft>
                <a:spcPts val="333"/>
              </a:spcAft>
              <a:buClrTx/>
              <a:buSzTx/>
              <a:buFontTx/>
              <a:buNone/>
              <a:tabLst/>
              <a:defRPr/>
            </a:pPr>
            <a:endParaRPr lang="fr-FR" dirty="0" smtClean="0"/>
          </a:p>
          <a:p>
            <a:endParaRPr lang="fr-FR" dirty="0"/>
          </a:p>
        </p:txBody>
      </p:sp>
      <p:sp>
        <p:nvSpPr>
          <p:cNvPr id="4" name="Espace réservé de l'en-tête 3"/>
          <p:cNvSpPr>
            <a:spLocks noGrp="1"/>
          </p:cNvSpPr>
          <p:nvPr>
            <p:ph type="hdr" sz="quarter" idx="10"/>
          </p:nvPr>
        </p:nvSpPr>
        <p:spPr/>
        <p:txBody>
          <a:bodyPr/>
          <a:lstStyle/>
          <a:p>
            <a:r>
              <a:rPr lang="en-US" smtClean="0"/>
              <a:t>Projet IRIS</a:t>
            </a:r>
            <a:endParaRPr lang="en-US" dirty="0"/>
          </a:p>
        </p:txBody>
      </p:sp>
      <p:sp>
        <p:nvSpPr>
          <p:cNvPr id="5" name="Espace réservé du pied de page 4"/>
          <p:cNvSpPr>
            <a:spLocks noGrp="1"/>
          </p:cNvSpPr>
          <p:nvPr>
            <p:ph type="ftr" sz="quarter" idx="11"/>
          </p:nvPr>
        </p:nvSpPr>
        <p:spPr/>
        <p:txBody>
          <a:bodyPr/>
          <a:lstStyle/>
          <a:p>
            <a:r>
              <a:rPr lang="fr-FR" smtClean="0">
                <a:solidFill>
                  <a:srgbClr val="000000"/>
                </a:solidFill>
                <a:latin typeface="Segoe UI" pitchFamily="34" charset="0"/>
              </a:rPr>
              <a:t>© 2011 Charles de Foucauld -  54 NANCY- FRANCE</a:t>
            </a:r>
            <a:endParaRPr lang="en-US" dirty="0" smtClean="0">
              <a:solidFill>
                <a:srgbClr val="000000"/>
              </a:solidFill>
              <a:latin typeface="Segoe UI" pitchFamily="34" charset="0"/>
            </a:endParaRPr>
          </a:p>
        </p:txBody>
      </p:sp>
      <p:sp>
        <p:nvSpPr>
          <p:cNvPr id="6" name="Espace réservé du numéro de diapositive 5"/>
          <p:cNvSpPr>
            <a:spLocks noGrp="1"/>
          </p:cNvSpPr>
          <p:nvPr>
            <p:ph type="sldNum" sz="quarter" idx="12"/>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933385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1" u="sng" dirty="0" smtClean="0">
                <a:solidFill>
                  <a:srgbClr val="FF0000"/>
                </a:solidFill>
              </a:rPr>
              <a:t>Server Sent Events</a:t>
            </a:r>
            <a:r>
              <a:rPr lang="en-US" dirty="0" smtClean="0"/>
              <a:t>, </a:t>
            </a:r>
            <a:r>
              <a:rPr lang="en-US" dirty="0" smtClean="0"/>
              <a:t>(Standard HTML5</a:t>
            </a:r>
            <a:r>
              <a:rPr lang="en-US" dirty="0" smtClean="0"/>
              <a:t>) also known as </a:t>
            </a:r>
            <a:r>
              <a:rPr lang="en-US" dirty="0" err="1" smtClean="0"/>
              <a:t>EventSource</a:t>
            </a:r>
            <a:r>
              <a:rPr lang="en-US" dirty="0" smtClean="0"/>
              <a:t> (if the browser supports Server Sent Events, which is basically </a:t>
            </a:r>
            <a:r>
              <a:rPr lang="en-US" b="1" dirty="0" smtClean="0"/>
              <a:t>all browsers except Internet Explorer</a:t>
            </a:r>
            <a:r>
              <a:rPr lang="en-US" b="0" dirty="0" smtClean="0"/>
              <a:t>.)</a:t>
            </a:r>
          </a:p>
          <a:p>
            <a:r>
              <a:rPr lang="en-US" b="1" u="sng" dirty="0" smtClean="0"/>
              <a:t>Forever Frame</a:t>
            </a:r>
            <a:r>
              <a:rPr lang="en-US" u="sng" dirty="0" smtClean="0"/>
              <a:t> </a:t>
            </a:r>
            <a:r>
              <a:rPr lang="en-US" dirty="0" smtClean="0"/>
              <a:t>(</a:t>
            </a:r>
            <a:r>
              <a:rPr lang="en-US" b="1" dirty="0" smtClean="0"/>
              <a:t>for Internet Explorer only</a:t>
            </a:r>
            <a:r>
              <a:rPr lang="en-US" dirty="0" smtClean="0"/>
              <a:t>). Forever Frame creates a hidden </a:t>
            </a:r>
            <a:r>
              <a:rPr lang="en-US" dirty="0" err="1" smtClean="0"/>
              <a:t>IFrame</a:t>
            </a:r>
            <a:r>
              <a:rPr lang="en-US" dirty="0" smtClean="0"/>
              <a:t> which makes a request to an endpoint on the server that does not complete. The server then continually sends script to the client which is immediately executed, providing a one-way </a:t>
            </a:r>
            <a:r>
              <a:rPr lang="en-US" dirty="0" err="1" smtClean="0"/>
              <a:t>realtime</a:t>
            </a:r>
            <a:r>
              <a:rPr lang="en-US" dirty="0" smtClean="0"/>
              <a:t> connection from server to client. The connection from client to server uses a separate connection from the server to client connection, and like a standard HTML request, a new connection is created for each piece of data that needs to be sent. </a:t>
            </a:r>
          </a:p>
          <a:p>
            <a:r>
              <a:rPr lang="en-US" b="1" u="sng" dirty="0" smtClean="0"/>
              <a:t>Ajax long polling</a:t>
            </a:r>
            <a:r>
              <a:rPr lang="en-US" dirty="0" smtClean="0"/>
              <a:t>. Long polling does not create a persistent connection, but instead polls the server with a request that stays open until the server responds, at which point the connection closes, and a new connection is requested immediately. This may introduce some latency while the connection resets. </a:t>
            </a:r>
          </a:p>
          <a:p>
            <a:endParaRPr lang="fr-FR" dirty="0" smtClean="0"/>
          </a:p>
          <a:p>
            <a:endParaRPr lang="fr-FR" dirty="0"/>
          </a:p>
        </p:txBody>
      </p:sp>
      <p:sp>
        <p:nvSpPr>
          <p:cNvPr id="4" name="Espace réservé de l'en-tête 3"/>
          <p:cNvSpPr>
            <a:spLocks noGrp="1"/>
          </p:cNvSpPr>
          <p:nvPr>
            <p:ph type="hdr" sz="quarter" idx="10"/>
          </p:nvPr>
        </p:nvSpPr>
        <p:spPr/>
        <p:txBody>
          <a:bodyPr/>
          <a:lstStyle/>
          <a:p>
            <a:r>
              <a:rPr lang="en-US" smtClean="0"/>
              <a:t>Projet IRIS</a:t>
            </a:r>
            <a:endParaRPr lang="en-US" dirty="0"/>
          </a:p>
        </p:txBody>
      </p:sp>
      <p:sp>
        <p:nvSpPr>
          <p:cNvPr id="5" name="Espace réservé du pied de page 4"/>
          <p:cNvSpPr>
            <a:spLocks noGrp="1"/>
          </p:cNvSpPr>
          <p:nvPr>
            <p:ph type="ftr" sz="quarter" idx="11"/>
          </p:nvPr>
        </p:nvSpPr>
        <p:spPr/>
        <p:txBody>
          <a:bodyPr/>
          <a:lstStyle/>
          <a:p>
            <a:r>
              <a:rPr lang="fr-FR" smtClean="0">
                <a:solidFill>
                  <a:srgbClr val="000000"/>
                </a:solidFill>
                <a:latin typeface="Segoe UI" pitchFamily="34" charset="0"/>
              </a:rPr>
              <a:t>© 2011 Charles de Foucauld -  54 NANCY- FRANCE</a:t>
            </a:r>
            <a:endParaRPr lang="en-US" dirty="0" smtClean="0">
              <a:solidFill>
                <a:srgbClr val="000000"/>
              </a:solidFill>
              <a:latin typeface="Segoe UI" pitchFamily="34" charset="0"/>
            </a:endParaRPr>
          </a:p>
        </p:txBody>
      </p:sp>
      <p:sp>
        <p:nvSpPr>
          <p:cNvPr id="6" name="Espace réservé du numéro de diapositive 5"/>
          <p:cNvSpPr>
            <a:spLocks noGrp="1"/>
          </p:cNvSpPr>
          <p:nvPr>
            <p:ph type="sldNum" sz="quarter" idx="12"/>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93761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dirty="0" smtClean="0"/>
              <a:t>C’est un concept développé par l’université de Calgary au Canada.</a:t>
            </a:r>
          </a:p>
          <a:p>
            <a:pPr marL="171450" indent="-171450">
              <a:buFontTx/>
              <a:buChar char="-"/>
            </a:pPr>
            <a:r>
              <a:rPr lang="fr-FR" dirty="0" smtClean="0"/>
              <a:t>A la différence des systèmes d’E/S traditionnels qui passent par l’utilisation de carte d’E/S </a:t>
            </a:r>
            <a:r>
              <a:rPr lang="fr-FR" dirty="0" err="1" smtClean="0"/>
              <a:t>pluggées</a:t>
            </a:r>
            <a:r>
              <a:rPr lang="fr-FR" dirty="0" smtClean="0"/>
              <a:t> à la carte mère du système.</a:t>
            </a:r>
          </a:p>
          <a:p>
            <a:pPr marL="171450" indent="-171450">
              <a:buFontTx/>
              <a:buChar char="-"/>
            </a:pPr>
            <a:r>
              <a:rPr lang="fr-FR" dirty="0" smtClean="0"/>
              <a:t>Ici</a:t>
            </a:r>
            <a:r>
              <a:rPr lang="fr-FR" baseline="0" dirty="0" smtClean="0"/>
              <a:t> le carte d’E/S est connectée au système via un port USB</a:t>
            </a:r>
            <a:endParaRPr lang="fr-FR" dirty="0" smtClean="0"/>
          </a:p>
          <a:p>
            <a:pPr marL="171450" indent="-171450">
              <a:buFontTx/>
              <a:buChar char="-"/>
            </a:pPr>
            <a:endParaRPr lang="fr-FR" dirty="0"/>
          </a:p>
        </p:txBody>
      </p:sp>
      <p:sp>
        <p:nvSpPr>
          <p:cNvPr id="4" name="Espace réservé de l'en-tête 3"/>
          <p:cNvSpPr>
            <a:spLocks noGrp="1"/>
          </p:cNvSpPr>
          <p:nvPr>
            <p:ph type="hdr" sz="quarter" idx="10"/>
          </p:nvPr>
        </p:nvSpPr>
        <p:spPr/>
        <p:txBody>
          <a:bodyPr/>
          <a:lstStyle/>
          <a:p>
            <a:r>
              <a:rPr lang="en-US" smtClean="0"/>
              <a:t>Projet IRIS</a:t>
            </a:r>
            <a:endParaRPr lang="en-US" dirty="0"/>
          </a:p>
        </p:txBody>
      </p:sp>
      <p:sp>
        <p:nvSpPr>
          <p:cNvPr id="5" name="Espace réservé du pied de page 4"/>
          <p:cNvSpPr>
            <a:spLocks noGrp="1"/>
          </p:cNvSpPr>
          <p:nvPr>
            <p:ph type="ftr" sz="quarter" idx="11"/>
          </p:nvPr>
        </p:nvSpPr>
        <p:spPr/>
        <p:txBody>
          <a:bodyPr/>
          <a:lstStyle/>
          <a:p>
            <a:r>
              <a:rPr lang="fr-FR" smtClean="0">
                <a:solidFill>
                  <a:srgbClr val="000000"/>
                </a:solidFill>
                <a:latin typeface="Segoe UI" pitchFamily="34" charset="0"/>
              </a:rPr>
              <a:t>© 2011 Charles de Foucauld -  54 NANCY- FRANCE</a:t>
            </a:r>
            <a:endParaRPr lang="en-US" dirty="0" smtClean="0">
              <a:solidFill>
                <a:srgbClr val="000000"/>
              </a:solidFill>
              <a:latin typeface="Segoe UI" pitchFamily="34" charset="0"/>
            </a:endParaRPr>
          </a:p>
        </p:txBody>
      </p:sp>
      <p:sp>
        <p:nvSpPr>
          <p:cNvPr id="6" name="Espace réservé du numéro de diapositive 5"/>
          <p:cNvSpPr>
            <a:spLocks noGrp="1"/>
          </p:cNvSpPr>
          <p:nvPr>
            <p:ph type="sldNum" sz="quarter" idx="12"/>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723770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dirty="0" smtClean="0"/>
              <a:t>Phidgets fourni des</a:t>
            </a:r>
            <a:r>
              <a:rPr lang="fr-FR" baseline="0" dirty="0" smtClean="0"/>
              <a:t> API permettant de gérer dans une application client riche locale l’ensemble des modules disponibles.</a:t>
            </a:r>
          </a:p>
          <a:p>
            <a:pPr marL="171450" indent="-171450">
              <a:buFontTx/>
              <a:buChar char="-"/>
            </a:pPr>
            <a:r>
              <a:rPr lang="fr-FR" baseline="0" dirty="0" smtClean="0"/>
              <a:t>Ainsi que des exemples de code pour plusieurs langages.</a:t>
            </a:r>
          </a:p>
          <a:p>
            <a:pPr marL="171450" indent="-171450">
              <a:buFontTx/>
              <a:buChar char="-"/>
            </a:pPr>
            <a:endParaRPr lang="fr-FR" baseline="0" dirty="0" smtClean="0"/>
          </a:p>
          <a:p>
            <a:pPr marL="171450" indent="-171450">
              <a:buFontTx/>
              <a:buChar char="-"/>
            </a:pPr>
            <a:r>
              <a:rPr lang="fr-FR" baseline="0" dirty="0" smtClean="0"/>
              <a:t>CE PROJET PROPOSE DE PILOTER A DISTANCE A PARTIR D’UNE PAGE WEB DEPUIS UN NOMBRE QUELCONQUE DE CLIENTS WEB (STATION, TABLET, SMARTPHONE) UN NOMBRE QUELCONQUE DE MODULES PHIDGETS</a:t>
            </a:r>
          </a:p>
          <a:p>
            <a:pPr marL="171450" marR="0" indent="-171450" algn="l" defTabSz="914363" rtl="0" eaLnBrk="1" fontAlgn="auto" latinLnBrk="0" hangingPunct="1">
              <a:lnSpc>
                <a:spcPct val="90000"/>
              </a:lnSpc>
              <a:spcBef>
                <a:spcPts val="0"/>
              </a:spcBef>
              <a:spcAft>
                <a:spcPts val="333"/>
              </a:spcAft>
              <a:buClrTx/>
              <a:buSzTx/>
              <a:buFontTx/>
              <a:buChar char="-"/>
              <a:tabLst/>
              <a:defRPr/>
            </a:pPr>
            <a:endParaRPr lang="fr-FR" baseline="0" dirty="0" smtClean="0"/>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fr-FR" baseline="0" dirty="0" smtClean="0"/>
              <a:t>Dans le vocabulaire propre au projet, on distingue:</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fr-FR" baseline="0" dirty="0" smtClean="0"/>
              <a:t>Les Clients Phidgets (Client </a:t>
            </a:r>
            <a:r>
              <a:rPr lang="fr-FR" baseline="0" dirty="0" err="1" smtClean="0"/>
              <a:t>signalR</a:t>
            </a:r>
            <a:r>
              <a:rPr lang="fr-FR" baseline="0" dirty="0" smtClean="0"/>
              <a:t>)</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fr-FR" baseline="0" dirty="0" smtClean="0"/>
              <a:t>Les Serveur Phidgets (Client </a:t>
            </a:r>
            <a:r>
              <a:rPr lang="fr-FR" baseline="0" dirty="0" err="1" smtClean="0"/>
              <a:t>signalR</a:t>
            </a:r>
            <a:r>
              <a:rPr lang="fr-FR" baseline="0" dirty="0" smtClean="0"/>
              <a:t>)</a:t>
            </a:r>
          </a:p>
          <a:p>
            <a:pPr marL="0" indent="0">
              <a:buFontTx/>
              <a:buNone/>
            </a:pPr>
            <a:endParaRPr lang="fr-FR" baseline="0" dirty="0" smtClean="0"/>
          </a:p>
          <a:p>
            <a:endParaRPr lang="fr-FR" dirty="0"/>
          </a:p>
        </p:txBody>
      </p:sp>
      <p:sp>
        <p:nvSpPr>
          <p:cNvPr id="4" name="Espace réservé de l'en-tête 3"/>
          <p:cNvSpPr>
            <a:spLocks noGrp="1"/>
          </p:cNvSpPr>
          <p:nvPr>
            <p:ph type="hdr" sz="quarter" idx="10"/>
          </p:nvPr>
        </p:nvSpPr>
        <p:spPr/>
        <p:txBody>
          <a:bodyPr/>
          <a:lstStyle/>
          <a:p>
            <a:r>
              <a:rPr lang="en-US" smtClean="0"/>
              <a:t>Projet IRIS</a:t>
            </a:r>
            <a:endParaRPr lang="en-US" dirty="0"/>
          </a:p>
        </p:txBody>
      </p:sp>
      <p:sp>
        <p:nvSpPr>
          <p:cNvPr id="5" name="Espace réservé du pied de page 4"/>
          <p:cNvSpPr>
            <a:spLocks noGrp="1"/>
          </p:cNvSpPr>
          <p:nvPr>
            <p:ph type="ftr" sz="quarter" idx="11"/>
          </p:nvPr>
        </p:nvSpPr>
        <p:spPr/>
        <p:txBody>
          <a:bodyPr/>
          <a:lstStyle/>
          <a:p>
            <a:r>
              <a:rPr lang="fr-FR" smtClean="0">
                <a:solidFill>
                  <a:srgbClr val="000000"/>
                </a:solidFill>
                <a:latin typeface="Segoe UI" pitchFamily="34" charset="0"/>
              </a:rPr>
              <a:t>© 2011 Charles de Foucauld -  54 NANCY- FRANCE</a:t>
            </a:r>
            <a:endParaRPr lang="en-US" dirty="0" smtClean="0">
              <a:solidFill>
                <a:srgbClr val="000000"/>
              </a:solidFill>
              <a:latin typeface="Segoe UI" pitchFamily="34" charset="0"/>
            </a:endParaRPr>
          </a:p>
        </p:txBody>
      </p:sp>
      <p:sp>
        <p:nvSpPr>
          <p:cNvPr id="6" name="Espace réservé du numéro de diapositive 5"/>
          <p:cNvSpPr>
            <a:spLocks noGrp="1"/>
          </p:cNvSpPr>
          <p:nvPr>
            <p:ph type="sldNum" sz="quarter" idx="12"/>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362984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fr-FR" baseline="0" dirty="0" smtClean="0"/>
              <a:t>LES MODULES PHIDGETS SONT CONNECTES A DES SYSTEMES DE TYPE </a:t>
            </a:r>
            <a:r>
              <a:rPr lang="fr-FR" dirty="0" smtClean="0"/>
              <a:t>NUC : TRONSMART ARA X5 SOUS</a:t>
            </a:r>
            <a:r>
              <a:rPr lang="fr-FR" baseline="0" dirty="0" smtClean="0"/>
              <a:t> </a:t>
            </a:r>
            <a:r>
              <a:rPr lang="fr-FR" dirty="0" smtClean="0"/>
              <a:t>WINDOWS 10</a:t>
            </a:r>
          </a:p>
          <a:p>
            <a:endParaRPr lang="fr-FR" dirty="0"/>
          </a:p>
        </p:txBody>
      </p:sp>
      <p:sp>
        <p:nvSpPr>
          <p:cNvPr id="4" name="Espace réservé de l'en-tête 3"/>
          <p:cNvSpPr>
            <a:spLocks noGrp="1"/>
          </p:cNvSpPr>
          <p:nvPr>
            <p:ph type="hdr" sz="quarter" idx="10"/>
          </p:nvPr>
        </p:nvSpPr>
        <p:spPr/>
        <p:txBody>
          <a:bodyPr/>
          <a:lstStyle/>
          <a:p>
            <a:r>
              <a:rPr lang="en-US" smtClean="0"/>
              <a:t>Projet IRIS</a:t>
            </a:r>
            <a:endParaRPr lang="en-US" dirty="0"/>
          </a:p>
        </p:txBody>
      </p:sp>
      <p:sp>
        <p:nvSpPr>
          <p:cNvPr id="5" name="Espace réservé du pied de page 4"/>
          <p:cNvSpPr>
            <a:spLocks noGrp="1"/>
          </p:cNvSpPr>
          <p:nvPr>
            <p:ph type="ftr" sz="quarter" idx="11"/>
          </p:nvPr>
        </p:nvSpPr>
        <p:spPr/>
        <p:txBody>
          <a:bodyPr/>
          <a:lstStyle/>
          <a:p>
            <a:r>
              <a:rPr lang="fr-FR" smtClean="0">
                <a:solidFill>
                  <a:srgbClr val="000000"/>
                </a:solidFill>
                <a:latin typeface="Segoe UI" pitchFamily="34" charset="0"/>
              </a:rPr>
              <a:t>© 2011 Charles de Foucauld -  54 NANCY- FRANCE</a:t>
            </a:r>
            <a:endParaRPr lang="en-US" dirty="0" smtClean="0">
              <a:solidFill>
                <a:srgbClr val="000000"/>
              </a:solidFill>
              <a:latin typeface="Segoe UI" pitchFamily="34" charset="0"/>
            </a:endParaRPr>
          </a:p>
        </p:txBody>
      </p:sp>
      <p:sp>
        <p:nvSpPr>
          <p:cNvPr id="6" name="Espace réservé du numéro de diapositive 5"/>
          <p:cNvSpPr>
            <a:spLocks noGrp="1"/>
          </p:cNvSpPr>
          <p:nvPr>
            <p:ph type="sldNum" sz="quarter" idx="12"/>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718451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distingue 4 sous-système:</a:t>
            </a:r>
          </a:p>
          <a:p>
            <a:endParaRPr lang="fr-FR" dirty="0"/>
          </a:p>
        </p:txBody>
      </p:sp>
      <p:sp>
        <p:nvSpPr>
          <p:cNvPr id="4" name="Espace réservé de l'en-tête 3"/>
          <p:cNvSpPr>
            <a:spLocks noGrp="1"/>
          </p:cNvSpPr>
          <p:nvPr>
            <p:ph type="hdr" sz="quarter" idx="10"/>
          </p:nvPr>
        </p:nvSpPr>
        <p:spPr/>
        <p:txBody>
          <a:bodyPr/>
          <a:lstStyle/>
          <a:p>
            <a:r>
              <a:rPr lang="en-US" smtClean="0"/>
              <a:t>Projet IRIS</a:t>
            </a:r>
            <a:endParaRPr lang="en-US" dirty="0"/>
          </a:p>
        </p:txBody>
      </p:sp>
      <p:sp>
        <p:nvSpPr>
          <p:cNvPr id="5" name="Espace réservé du pied de page 4"/>
          <p:cNvSpPr>
            <a:spLocks noGrp="1"/>
          </p:cNvSpPr>
          <p:nvPr>
            <p:ph type="ftr" sz="quarter" idx="11"/>
          </p:nvPr>
        </p:nvSpPr>
        <p:spPr/>
        <p:txBody>
          <a:bodyPr/>
          <a:lstStyle/>
          <a:p>
            <a:r>
              <a:rPr lang="fr-FR" smtClean="0">
                <a:solidFill>
                  <a:srgbClr val="000000"/>
                </a:solidFill>
                <a:latin typeface="Segoe UI" pitchFamily="34" charset="0"/>
              </a:rPr>
              <a:t>© 2011 Charles de Foucauld -  54 NANCY- FRANCE</a:t>
            </a:r>
            <a:endParaRPr lang="en-US" dirty="0" smtClean="0">
              <a:solidFill>
                <a:srgbClr val="000000"/>
              </a:solidFill>
              <a:latin typeface="Segoe UI" pitchFamily="34" charset="0"/>
            </a:endParaRPr>
          </a:p>
        </p:txBody>
      </p:sp>
      <p:sp>
        <p:nvSpPr>
          <p:cNvPr id="6" name="Espace réservé du numéro de diapositive 5"/>
          <p:cNvSpPr>
            <a:spLocks noGrp="1"/>
          </p:cNvSpPr>
          <p:nvPr>
            <p:ph type="sldNum" sz="quarter" idx="12"/>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47678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00536" y="2463800"/>
            <a:ext cx="8363938" cy="553998"/>
          </a:xfrm>
        </p:spPr>
        <p:txBody>
          <a:bodyPr/>
          <a:lstStyle>
            <a:lvl1pPr marL="0" indent="0" algn="ctr">
              <a:buFont typeface="Arial" pitchFamily="34" charset="0"/>
              <a:buNone/>
              <a:defRPr sz="4000" b="1"/>
            </a:lvl1pPr>
          </a:lstStyle>
          <a:p>
            <a:pPr lvl="0"/>
            <a:r>
              <a:rPr lang="en-US" dirty="0" smtClean="0"/>
              <a:t>TITRE</a:t>
            </a:r>
          </a:p>
        </p:txBody>
      </p:sp>
      <p:sp>
        <p:nvSpPr>
          <p:cNvPr id="7" name="Espace réservé du numéro de diapositive 6"/>
          <p:cNvSpPr>
            <a:spLocks noGrp="1"/>
          </p:cNvSpPr>
          <p:nvPr>
            <p:ph type="sldNum" sz="quarter" idx="13"/>
          </p:nvPr>
        </p:nvSpPr>
        <p:spPr/>
        <p:txBody>
          <a:bodyPr/>
          <a:lstStyle/>
          <a:p>
            <a:fld id="{5979626B-EA2F-4AA5-B991-E87F87961E2F}" type="slidenum">
              <a:rPr lang="fr-FR" smtClean="0"/>
              <a:t>‹N°›</a:t>
            </a:fld>
            <a:endParaRPr lang="fr-FR"/>
          </a:p>
        </p:txBody>
      </p:sp>
      <p:sp>
        <p:nvSpPr>
          <p:cNvPr id="14" name="Espace réservé du texte 13"/>
          <p:cNvSpPr>
            <a:spLocks noGrp="1"/>
          </p:cNvSpPr>
          <p:nvPr>
            <p:ph type="body" sz="quarter" idx="14" hasCustomPrompt="1"/>
          </p:nvPr>
        </p:nvSpPr>
        <p:spPr>
          <a:xfrm>
            <a:off x="1371600" y="3975100"/>
            <a:ext cx="7302500" cy="1612900"/>
          </a:xfrm>
        </p:spPr>
        <p:txBody>
          <a:bodyPr/>
          <a:lstStyle>
            <a:lvl1pPr marL="0" indent="0" algn="r">
              <a:buFont typeface="Arial" pitchFamily="34" charset="0"/>
              <a:buNone/>
              <a:defRPr sz="2800" baseline="0"/>
            </a:lvl1pPr>
          </a:lstStyle>
          <a:p>
            <a:pPr lvl="0"/>
            <a:r>
              <a:rPr lang="fr-FR" dirty="0" smtClean="0"/>
              <a:t>SOUS TITRE</a:t>
            </a:r>
          </a:p>
        </p:txBody>
      </p:sp>
      <p:sp>
        <p:nvSpPr>
          <p:cNvPr id="15" name="Espace réservé de la date 14"/>
          <p:cNvSpPr>
            <a:spLocks noGrp="1"/>
          </p:cNvSpPr>
          <p:nvPr>
            <p:ph type="dt" sz="half" idx="15"/>
          </p:nvPr>
        </p:nvSpPr>
        <p:spPr/>
        <p:txBody>
          <a:bodyPr/>
          <a:lstStyle/>
          <a:p>
            <a:fld id="{D141D028-8E62-4D96-A77C-54F647EA8F51}" type="datetime1">
              <a:rPr lang="fr-FR" smtClean="0"/>
              <a:t>17/12/2015</a:t>
            </a:fld>
            <a:endParaRPr lang="fr-FR"/>
          </a:p>
        </p:txBody>
      </p:sp>
      <p:sp>
        <p:nvSpPr>
          <p:cNvPr id="16" name="Espace réservé du pied de page 15"/>
          <p:cNvSpPr>
            <a:spLocks noGrp="1"/>
          </p:cNvSpPr>
          <p:nvPr>
            <p:ph type="ftr" sz="quarter" idx="16"/>
          </p:nvPr>
        </p:nvSpPr>
        <p:spPr/>
        <p:txBody>
          <a:bodyPr/>
          <a:lstStyle/>
          <a:p>
            <a:r>
              <a:rPr lang="fr-FR" dirty="0" smtClean="0"/>
              <a:t>Projet BTS IRIS</a:t>
            </a:r>
            <a:endParaRPr lang="fr-FR"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Espace réservé du numéro de diapositive 6"/>
          <p:cNvSpPr>
            <a:spLocks noGrp="1"/>
          </p:cNvSpPr>
          <p:nvPr>
            <p:ph type="sldNum" sz="quarter" idx="13"/>
          </p:nvPr>
        </p:nvSpPr>
        <p:spPr/>
        <p:txBody>
          <a:bodyPr/>
          <a:lstStyle/>
          <a:p>
            <a:fld id="{5979626B-EA2F-4AA5-B991-E87F87961E2F}" type="slidenum">
              <a:rPr lang="fr-FR" smtClean="0"/>
              <a:t>‹N°›</a:t>
            </a:fld>
            <a:endParaRPr lang="fr-FR"/>
          </a:p>
        </p:txBody>
      </p:sp>
    </p:spTree>
    <p:extLst>
      <p:ext uri="{BB962C8B-B14F-4D97-AF65-F5344CB8AC3E}">
        <p14:creationId xmlns:p14="http://schemas.microsoft.com/office/powerpoint/2010/main" val="272171399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numéro de diapositive 9"/>
          <p:cNvSpPr>
            <a:spLocks noGrp="1"/>
          </p:cNvSpPr>
          <p:nvPr>
            <p:ph type="sldNum" sz="quarter" idx="12"/>
          </p:nvPr>
        </p:nvSpPr>
        <p:spPr/>
        <p:txBody>
          <a:bodyPr/>
          <a:lstStyle/>
          <a:p>
            <a:fld id="{5979626B-EA2F-4AA5-B991-E87F87961E2F}" type="slidenum">
              <a:rPr lang="fr-FR" smtClean="0"/>
              <a:t>‹N°›</a:t>
            </a:fld>
            <a:endParaRPr lang="fr-F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1"/>
            <a:ext cx="4115872" cy="2129814"/>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1"/>
            <a:ext cx="4115872" cy="2129814"/>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numéro de diapositive 9"/>
          <p:cNvSpPr>
            <a:spLocks noGrp="1"/>
          </p:cNvSpPr>
          <p:nvPr>
            <p:ph type="sldNum" sz="quarter" idx="12"/>
          </p:nvPr>
        </p:nvSpPr>
        <p:spPr/>
        <p:txBody>
          <a:bodyPr/>
          <a:lstStyle/>
          <a:p>
            <a:fld id="{5979626B-EA2F-4AA5-B991-E87F87961E2F}" type="slidenum">
              <a:rPr lang="fr-FR" smtClean="0"/>
              <a:t>‹N°›</a:t>
            </a:fld>
            <a:endParaRPr lang="fr-F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65305"/>
            <a:ext cx="4115872"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33600"/>
            <a:ext cx="4114800" cy="185589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65305"/>
            <a:ext cx="4115872"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1"/>
            <a:ext cx="4115872" cy="185589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8" name="Espace réservé du numéro de diapositive 7"/>
          <p:cNvSpPr>
            <a:spLocks noGrp="1"/>
          </p:cNvSpPr>
          <p:nvPr>
            <p:ph type="sldNum" sz="quarter" idx="12"/>
          </p:nvPr>
        </p:nvSpPr>
        <p:spPr/>
        <p:txBody>
          <a:bodyPr/>
          <a:lstStyle/>
          <a:p>
            <a:fld id="{5979626B-EA2F-4AA5-B991-E87F87961E2F}" type="slidenum">
              <a:rPr lang="fr-FR" smtClean="0"/>
              <a:t>‹N°›</a:t>
            </a:fld>
            <a:endParaRPr lang="fr-F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fld id="{5979626B-EA2F-4AA5-B991-E87F87961E2F}" type="slidenum">
              <a:rPr lang="fr-FR" smtClean="0"/>
              <a:t>‹N°›</a:t>
            </a:fld>
            <a:endParaRPr lang="fr-F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2" descr="H:\Mes documents\Mes dossiers\Foucauld\Media\logoseul.gif"/>
          <p:cNvPicPr>
            <a:picLocks noChangeAspect="1" noChangeArrowheads="1"/>
          </p:cNvPicPr>
          <p:nvPr userDrawn="1"/>
        </p:nvPicPr>
        <p:blipFill>
          <a:blip r:embed="rId10" cstate="print"/>
          <a:srcRect/>
          <a:stretch>
            <a:fillRect/>
          </a:stretch>
        </p:blipFill>
        <p:spPr bwMode="auto">
          <a:xfrm rot="5400000">
            <a:off x="8752969" y="6327867"/>
            <a:ext cx="377222" cy="357157"/>
          </a:xfrm>
          <a:prstGeom prst="rect">
            <a:avLst/>
          </a:prstGeom>
          <a:noFill/>
        </p:spPr>
      </p:pic>
      <p:sp>
        <p:nvSpPr>
          <p:cNvPr id="6" name="ZoneTexte 5"/>
          <p:cNvSpPr txBox="1"/>
          <p:nvPr userDrawn="1"/>
        </p:nvSpPr>
        <p:spPr>
          <a:xfrm>
            <a:off x="5664200" y="6639122"/>
            <a:ext cx="3455959" cy="26161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noProof="0" dirty="0" smtClean="0">
                <a:ln>
                  <a:noFill/>
                </a:ln>
                <a:solidFill>
                  <a:schemeClr val="tx1"/>
                </a:solidFill>
                <a:effectLst/>
                <a:uLnTx/>
                <a:uFillTx/>
              </a:rPr>
              <a:t>Charles de Foucauld – 54000 NANCY-FRANCE</a:t>
            </a:r>
            <a:endParaRPr kumimoji="0" lang="fr-FR" sz="1100" b="0" i="0" u="none" strike="noStrike" kern="0" cap="none" spc="0" normalizeH="0" baseline="0" noProof="0" dirty="0">
              <a:ln>
                <a:noFill/>
              </a:ln>
              <a:solidFill>
                <a:schemeClr val="tx1"/>
              </a:solidFill>
              <a:effectLst/>
              <a:uLnTx/>
              <a:uFillTx/>
            </a:endParaRPr>
          </a:p>
        </p:txBody>
      </p:sp>
      <p:sp>
        <p:nvSpPr>
          <p:cNvPr id="7" name="Espace réservé du numéro de diapositive 6"/>
          <p:cNvSpPr>
            <a:spLocks noGrp="1"/>
          </p:cNvSpPr>
          <p:nvPr>
            <p:ph type="sldNum" sz="quarter" idx="4"/>
          </p:nvPr>
        </p:nvSpPr>
        <p:spPr>
          <a:xfrm>
            <a:off x="6629401" y="6329932"/>
            <a:ext cx="21336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fld id="{5979626B-EA2F-4AA5-B991-E87F87961E2F}" type="slidenum">
              <a:rPr lang="fr-FR" smtClean="0"/>
              <a:pPr/>
              <a:t>‹N°›</a:t>
            </a:fld>
            <a:endParaRPr lang="fr-FR"/>
          </a:p>
        </p:txBody>
      </p:sp>
      <p:sp>
        <p:nvSpPr>
          <p:cNvPr id="10" name="Espace réservé de la date 9"/>
          <p:cNvSpPr>
            <a:spLocks noGrp="1"/>
          </p:cNvSpPr>
          <p:nvPr>
            <p:ph type="dt" sz="half" idx="2"/>
          </p:nvPr>
        </p:nvSpPr>
        <p:spPr>
          <a:xfrm>
            <a:off x="457200" y="6639122"/>
            <a:ext cx="2133600" cy="218878"/>
          </a:xfrm>
          <a:prstGeom prst="rect">
            <a:avLst/>
          </a:prstGeom>
        </p:spPr>
        <p:txBody>
          <a:bodyPr vert="horz" lIns="91440" tIns="45720" rIns="91440" bIns="45720" rtlCol="0" anchor="ctr"/>
          <a:lstStyle>
            <a:lvl1pPr algn="l">
              <a:defRPr sz="1100">
                <a:solidFill>
                  <a:schemeClr val="tx1">
                    <a:tint val="75000"/>
                  </a:schemeClr>
                </a:solidFill>
              </a:defRPr>
            </a:lvl1pPr>
          </a:lstStyle>
          <a:p>
            <a:fld id="{2DF33E7F-2502-4060-9992-61C105C61FF6}" type="datetime1">
              <a:rPr lang="fr-FR" smtClean="0"/>
              <a:pPr/>
              <a:t>17/12/2015</a:t>
            </a:fld>
            <a:endParaRPr lang="fr-FR" dirty="0"/>
          </a:p>
        </p:txBody>
      </p:sp>
      <p:sp>
        <p:nvSpPr>
          <p:cNvPr id="11" name="Espace réservé du pied de page 10"/>
          <p:cNvSpPr>
            <a:spLocks noGrp="1"/>
          </p:cNvSpPr>
          <p:nvPr>
            <p:ph type="ftr" sz="quarter" idx="3"/>
          </p:nvPr>
        </p:nvSpPr>
        <p:spPr>
          <a:xfrm>
            <a:off x="3352800" y="6695057"/>
            <a:ext cx="1689100" cy="176512"/>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fr-FR" dirty="0" smtClean="0"/>
              <a:t>Projet BTS IRIS</a:t>
            </a:r>
            <a:endParaRPr lang="fr-FR" dirty="0"/>
          </a:p>
        </p:txBody>
      </p:sp>
      <p:sp>
        <p:nvSpPr>
          <p:cNvPr id="4" name="AutoShape 5"/>
          <p:cNvSpPr>
            <a:spLocks noChangeArrowheads="1"/>
          </p:cNvSpPr>
          <p:nvPr userDrawn="1"/>
        </p:nvSpPr>
        <p:spPr bwMode="auto">
          <a:xfrm>
            <a:off x="5205327" y="6695057"/>
            <a:ext cx="161925" cy="133350"/>
          </a:xfrm>
          <a:prstGeom prst="chevron">
            <a:avLst>
              <a:gd name="adj" fmla="val 30357"/>
            </a:avLst>
          </a:prstGeom>
          <a:solidFill>
            <a:srgbClr val="000000"/>
          </a:solidFill>
          <a:ln>
            <a:noFill/>
          </a:ln>
          <a:effectLst>
            <a:outerShdw dist="28398" dir="3806097" algn="ctr" rotWithShape="0">
              <a:srgbClr val="7F7F7F"/>
            </a:outerShdw>
          </a:effectLst>
          <a:extLs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 name="AutoShape 4"/>
          <p:cNvSpPr>
            <a:spLocks noChangeArrowheads="1"/>
          </p:cNvSpPr>
          <p:nvPr userDrawn="1"/>
        </p:nvSpPr>
        <p:spPr bwMode="auto">
          <a:xfrm>
            <a:off x="5367252" y="6695057"/>
            <a:ext cx="161925" cy="133350"/>
          </a:xfrm>
          <a:prstGeom prst="chevron">
            <a:avLst>
              <a:gd name="adj" fmla="val 30357"/>
            </a:avLst>
          </a:prstGeom>
          <a:solidFill>
            <a:srgbClr val="FFFF00"/>
          </a:solidFill>
          <a:ln>
            <a:noFill/>
          </a:ln>
          <a:effectLst>
            <a:outerShdw dist="28398" dir="3806097" algn="ctr" rotWithShape="0">
              <a:srgbClr val="7F7F7F"/>
            </a:outerShdw>
          </a:effectLst>
          <a:extLs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AutoShape 3"/>
          <p:cNvSpPr>
            <a:spLocks noChangeArrowheads="1"/>
          </p:cNvSpPr>
          <p:nvPr userDrawn="1"/>
        </p:nvSpPr>
        <p:spPr bwMode="auto">
          <a:xfrm>
            <a:off x="5522828" y="6695057"/>
            <a:ext cx="161925" cy="133350"/>
          </a:xfrm>
          <a:prstGeom prst="chevron">
            <a:avLst>
              <a:gd name="adj" fmla="val 30357"/>
            </a:avLst>
          </a:prstGeom>
          <a:solidFill>
            <a:srgbClr val="0070C0"/>
          </a:solidFill>
          <a:ln>
            <a:noFill/>
          </a:ln>
          <a:effectLst>
            <a:outerShdw dist="28398" dir="3806097" algn="ctr" rotWithShape="0">
              <a:srgbClr val="7F7F7F"/>
            </a:outerShdw>
          </a:effectLst>
          <a:extLs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AutoShape 2"/>
          <p:cNvSpPr>
            <a:spLocks noChangeArrowheads="1"/>
          </p:cNvSpPr>
          <p:nvPr userDrawn="1"/>
        </p:nvSpPr>
        <p:spPr bwMode="auto">
          <a:xfrm>
            <a:off x="5684753" y="6695057"/>
            <a:ext cx="161925" cy="133350"/>
          </a:xfrm>
          <a:prstGeom prst="chevron">
            <a:avLst>
              <a:gd name="adj" fmla="val 30357"/>
            </a:avLst>
          </a:prstGeom>
          <a:solidFill>
            <a:srgbClr val="00B050"/>
          </a:solidFill>
          <a:ln>
            <a:noFill/>
          </a:ln>
          <a:effectLst>
            <a:outerShdw dist="28398" dir="3806097" algn="ctr" rotWithShape="0">
              <a:srgbClr val="7F7F7F"/>
            </a:outerShdw>
          </a:effectLst>
          <a:extLs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 name="AutoShape 1"/>
          <p:cNvSpPr>
            <a:spLocks noChangeArrowheads="1"/>
          </p:cNvSpPr>
          <p:nvPr userDrawn="1"/>
        </p:nvSpPr>
        <p:spPr bwMode="auto">
          <a:xfrm>
            <a:off x="5851567" y="6695057"/>
            <a:ext cx="161925" cy="133350"/>
          </a:xfrm>
          <a:prstGeom prst="chevron">
            <a:avLst>
              <a:gd name="adj" fmla="val 30357"/>
            </a:avLst>
          </a:prstGeom>
          <a:solidFill>
            <a:srgbClr val="7030A0"/>
          </a:solidFill>
          <a:ln>
            <a:noFill/>
          </a:ln>
          <a:effectLst>
            <a:outerShdw dist="28398" dir="3806097" algn="ctr" rotWithShape="0">
              <a:srgbClr val="7F7F7F"/>
            </a:outerShdw>
          </a:effectLst>
          <a:extLs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 name="Rectangle 6"/>
          <p:cNvSpPr>
            <a:spLocks noChangeArrowheads="1"/>
          </p:cNvSpPr>
          <p:nvPr userDrawn="1"/>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5" name="Rectangle 7"/>
          <p:cNvSpPr>
            <a:spLocks noChangeArrowheads="1"/>
          </p:cNvSpPr>
          <p:nvPr userDrawn="1"/>
        </p:nvSpPr>
        <p:spPr bwMode="auto">
          <a:xfrm>
            <a:off x="0" y="133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6" name="Rectangle 8"/>
          <p:cNvSpPr>
            <a:spLocks noChangeArrowheads="1"/>
          </p:cNvSpPr>
          <p:nvPr userDrawn="1"/>
        </p:nvSpPr>
        <p:spPr bwMode="auto">
          <a:xfrm>
            <a:off x="0" y="266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7" name="Rectangle 9"/>
          <p:cNvSpPr>
            <a:spLocks noChangeArrowheads="1"/>
          </p:cNvSpPr>
          <p:nvPr userDrawn="1"/>
        </p:nvSpPr>
        <p:spPr bwMode="auto">
          <a:xfrm>
            <a:off x="0" y="400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8" name="Rectangle 10"/>
          <p:cNvSpPr>
            <a:spLocks noChangeArrowheads="1"/>
          </p:cNvSpPr>
          <p:nvPr userDrawn="1"/>
        </p:nvSpPr>
        <p:spPr bwMode="auto">
          <a:xfrm>
            <a:off x="0" y="533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cSld>
  <p:clrMap bg1="dk1" tx1="lt1" bg2="dk2" tx2="lt2" accent1="accent1" accent2="accent2" accent3="accent3" accent4="accent4" accent5="accent5" accent6="accent6" hlink="hlink" folHlink="folHlink"/>
  <p:sldLayoutIdLst>
    <p:sldLayoutId id="2147483696" r:id="rId1"/>
    <p:sldLayoutId id="2147483702" r:id="rId2"/>
    <p:sldLayoutId id="2147483697" r:id="rId3"/>
    <p:sldLayoutId id="2147483698" r:id="rId4"/>
    <p:sldLayoutId id="2147483699" r:id="rId5"/>
    <p:sldLayoutId id="2147483700" r:id="rId6"/>
    <p:sldLayoutId id="2147483701" r:id="rId7"/>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1"/>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1"/>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1"/>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1"/>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1"/>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hidgets.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phidgets.com/docs/Programming_Resourc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r>
              <a:rPr lang="fr-FR" dirty="0" smtClean="0"/>
              <a:t>WebSockets Phidgets</a:t>
            </a:r>
            <a:endParaRPr lang="fr-FR" dirty="0"/>
          </a:p>
        </p:txBody>
      </p:sp>
      <p:sp>
        <p:nvSpPr>
          <p:cNvPr id="3" name="Espace réservé du numéro de diapositive 2"/>
          <p:cNvSpPr>
            <a:spLocks noGrp="1"/>
          </p:cNvSpPr>
          <p:nvPr>
            <p:ph type="sldNum" sz="quarter" idx="13"/>
          </p:nvPr>
        </p:nvSpPr>
        <p:spPr/>
        <p:txBody>
          <a:bodyPr/>
          <a:lstStyle/>
          <a:p>
            <a:fld id="{5979626B-EA2F-4AA5-B991-E87F87961E2F}" type="slidenum">
              <a:rPr lang="fr-FR" smtClean="0"/>
              <a:t>1</a:t>
            </a:fld>
            <a:endParaRPr lang="fr-FR"/>
          </a:p>
        </p:txBody>
      </p:sp>
      <p:sp>
        <p:nvSpPr>
          <p:cNvPr id="4" name="Espace réservé du texte 3"/>
          <p:cNvSpPr>
            <a:spLocks noGrp="1"/>
          </p:cNvSpPr>
          <p:nvPr>
            <p:ph type="body" sz="quarter" idx="14"/>
          </p:nvPr>
        </p:nvSpPr>
        <p:spPr/>
        <p:txBody>
          <a:bodyPr/>
          <a:lstStyle/>
          <a:p>
            <a:endParaRPr lang="fr-FR" dirty="0"/>
          </a:p>
        </p:txBody>
      </p:sp>
      <p:sp>
        <p:nvSpPr>
          <p:cNvPr id="5" name="Espace réservé de la date 4"/>
          <p:cNvSpPr>
            <a:spLocks noGrp="1"/>
          </p:cNvSpPr>
          <p:nvPr>
            <p:ph type="dt" sz="half" idx="15"/>
          </p:nvPr>
        </p:nvSpPr>
        <p:spPr/>
        <p:txBody>
          <a:bodyPr/>
          <a:lstStyle/>
          <a:p>
            <a:fld id="{D141D028-8E62-4D96-A77C-54F647EA8F51}" type="datetime1">
              <a:rPr lang="fr-FR" smtClean="0"/>
              <a:t>17/12/2015</a:t>
            </a:fld>
            <a:endParaRPr lang="fr-FR"/>
          </a:p>
        </p:txBody>
      </p:sp>
      <p:sp>
        <p:nvSpPr>
          <p:cNvPr id="6" name="Espace réservé du pied de page 5"/>
          <p:cNvSpPr>
            <a:spLocks noGrp="1"/>
          </p:cNvSpPr>
          <p:nvPr>
            <p:ph type="ftr" sz="quarter" idx="16"/>
          </p:nvPr>
        </p:nvSpPr>
        <p:spPr/>
        <p:txBody>
          <a:bodyPr/>
          <a:lstStyle/>
          <a:p>
            <a:r>
              <a:rPr lang="fr-FR" smtClean="0"/>
              <a:t>Projet BTS IRIS</a:t>
            </a:r>
            <a:endParaRPr lang="fr-FR" dirty="0"/>
          </a:p>
        </p:txBody>
      </p:sp>
    </p:spTree>
    <p:extLst>
      <p:ext uri="{BB962C8B-B14F-4D97-AF65-F5344CB8AC3E}">
        <p14:creationId xmlns:p14="http://schemas.microsoft.com/office/powerpoint/2010/main" val="199384639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Projet 2/3</a:t>
            </a:r>
            <a:endParaRPr lang="fr-FR" dirty="0"/>
          </a:p>
        </p:txBody>
      </p:sp>
      <p:sp>
        <p:nvSpPr>
          <p:cNvPr id="4" name="Espace réservé du numéro de diapositive 3"/>
          <p:cNvSpPr>
            <a:spLocks noGrp="1"/>
          </p:cNvSpPr>
          <p:nvPr>
            <p:ph type="sldNum" sz="quarter" idx="13"/>
          </p:nvPr>
        </p:nvSpPr>
        <p:spPr/>
        <p:txBody>
          <a:bodyPr/>
          <a:lstStyle/>
          <a:p>
            <a:fld id="{5979626B-EA2F-4AA5-B991-E87F87961E2F}" type="slidenum">
              <a:rPr lang="fr-FR" smtClean="0"/>
              <a:t>10</a:t>
            </a:fld>
            <a:endParaRPr lang="fr-FR"/>
          </a:p>
        </p:txBody>
      </p:sp>
      <p:pic>
        <p:nvPicPr>
          <p:cNvPr id="5" name="Image 4"/>
          <p:cNvPicPr>
            <a:picLocks noChangeAspect="1"/>
          </p:cNvPicPr>
          <p:nvPr/>
        </p:nvPicPr>
        <p:blipFill>
          <a:blip r:embed="rId3"/>
          <a:stretch>
            <a:fillRect/>
          </a:stretch>
        </p:blipFill>
        <p:spPr>
          <a:xfrm>
            <a:off x="316133" y="2263836"/>
            <a:ext cx="3175558" cy="2013878"/>
          </a:xfrm>
          <a:prstGeom prst="rect">
            <a:avLst/>
          </a:prstGeom>
          <a:effectLst>
            <a:glow rad="127000">
              <a:schemeClr val="accent1">
                <a:alpha val="0"/>
              </a:schemeClr>
            </a:glow>
          </a:effectLst>
        </p:spPr>
      </p:pic>
      <p:sp>
        <p:nvSpPr>
          <p:cNvPr id="6" name="ZoneTexte 5"/>
          <p:cNvSpPr txBox="1"/>
          <p:nvPr/>
        </p:nvSpPr>
        <p:spPr>
          <a:xfrm>
            <a:off x="100894" y="1889479"/>
            <a:ext cx="3872983" cy="276999"/>
          </a:xfrm>
          <a:prstGeom prst="rect">
            <a:avLst/>
          </a:prstGeom>
          <a:noFill/>
        </p:spPr>
        <p:txBody>
          <a:bodyPr wrap="none" lIns="0" tIns="0" rIns="0" bIns="0" rtlCol="0">
            <a:spAutoFit/>
          </a:bodyPr>
          <a:lstStyle/>
          <a:p>
            <a:r>
              <a:rPr lang="fr-FR" dirty="0"/>
              <a:t>NUC : Tronsmart Ara X5 Windows 10 </a:t>
            </a:r>
            <a:endParaRPr lang="fr-FR" dirty="0" smtClean="0">
              <a:gradFill>
                <a:gsLst>
                  <a:gs pos="0">
                    <a:schemeClr val="tx1"/>
                  </a:gs>
                  <a:gs pos="86000">
                    <a:schemeClr val="tx1"/>
                  </a:gs>
                </a:gsLst>
                <a:lin ang="5400000" scaled="0"/>
              </a:gradFill>
            </a:endParaRPr>
          </a:p>
        </p:txBody>
      </p:sp>
      <p:pic>
        <p:nvPicPr>
          <p:cNvPr id="7" name="Image 6"/>
          <p:cNvPicPr>
            <a:picLocks noChangeAspect="1"/>
          </p:cNvPicPr>
          <p:nvPr/>
        </p:nvPicPr>
        <p:blipFill>
          <a:blip r:embed="rId4"/>
          <a:stretch>
            <a:fillRect/>
          </a:stretch>
        </p:blipFill>
        <p:spPr>
          <a:xfrm rot="5400000">
            <a:off x="3318867" y="2601974"/>
            <a:ext cx="2505075" cy="1828800"/>
          </a:xfrm>
          <a:prstGeom prst="rect">
            <a:avLst/>
          </a:prstGeom>
        </p:spPr>
      </p:pic>
      <p:pic>
        <p:nvPicPr>
          <p:cNvPr id="8" name="Image 7"/>
          <p:cNvPicPr>
            <a:picLocks noChangeAspect="1"/>
          </p:cNvPicPr>
          <p:nvPr/>
        </p:nvPicPr>
        <p:blipFill>
          <a:blip r:embed="rId5"/>
          <a:stretch>
            <a:fillRect/>
          </a:stretch>
        </p:blipFill>
        <p:spPr>
          <a:xfrm>
            <a:off x="5651118" y="2263836"/>
            <a:ext cx="2876550" cy="1590675"/>
          </a:xfrm>
          <a:prstGeom prst="rect">
            <a:avLst/>
          </a:prstGeom>
        </p:spPr>
      </p:pic>
      <p:cxnSp>
        <p:nvCxnSpPr>
          <p:cNvPr id="10" name="Connecteur droit avec flèche 9"/>
          <p:cNvCxnSpPr/>
          <p:nvPr/>
        </p:nvCxnSpPr>
        <p:spPr>
          <a:xfrm>
            <a:off x="2697933" y="3983525"/>
            <a:ext cx="1167897" cy="90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V="1">
            <a:off x="5330982" y="3449370"/>
            <a:ext cx="445129" cy="149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1110960" y="4388882"/>
            <a:ext cx="1586973" cy="184666"/>
          </a:xfrm>
          <a:prstGeom prst="rect">
            <a:avLst/>
          </a:prstGeom>
          <a:noFill/>
        </p:spPr>
        <p:txBody>
          <a:bodyPr wrap="none" lIns="0" tIns="0" rIns="0" bIns="0" rtlCol="0">
            <a:spAutoFit/>
          </a:bodyPr>
          <a:lstStyle/>
          <a:p>
            <a:r>
              <a:rPr lang="fr-FR" sz="1200" i="1" dirty="0" err="1"/>
              <a:t>Next</a:t>
            </a:r>
            <a:r>
              <a:rPr lang="fr-FR" sz="1200" i="1" dirty="0"/>
              <a:t> Unit of </a:t>
            </a:r>
            <a:r>
              <a:rPr lang="fr-FR" sz="1200" i="1" dirty="0" err="1"/>
              <a:t>Computing</a:t>
            </a:r>
            <a:endParaRPr lang="fr-FR" sz="1200" i="1"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337216958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Projet 3/3</a:t>
            </a:r>
            <a:endParaRPr lang="fr-FR" dirty="0"/>
          </a:p>
        </p:txBody>
      </p:sp>
      <p:sp>
        <p:nvSpPr>
          <p:cNvPr id="3" name="Espace réservé du texte 2"/>
          <p:cNvSpPr>
            <a:spLocks noGrp="1"/>
          </p:cNvSpPr>
          <p:nvPr>
            <p:ph type="body" sz="quarter" idx="10"/>
          </p:nvPr>
        </p:nvSpPr>
        <p:spPr>
          <a:xfrm>
            <a:off x="389436" y="1147949"/>
            <a:ext cx="8363938" cy="5364545"/>
          </a:xfrm>
        </p:spPr>
        <p:txBody>
          <a:bodyPr/>
          <a:lstStyle/>
          <a:p>
            <a:r>
              <a:rPr lang="fr-FR" sz="1800" dirty="0" smtClean="0"/>
              <a:t>PhidgetClient (Client SignalR)</a:t>
            </a:r>
            <a:endParaRPr lang="fr-FR" sz="1800" dirty="0"/>
          </a:p>
          <a:p>
            <a:pPr lvl="1"/>
            <a:r>
              <a:rPr lang="fr-FR" sz="1600" dirty="0"/>
              <a:t>En tant que client SignalR écrit en JavaScript, il utilise le Framework JQuery et la technologie SignalR-WebSockets, il a pour fonction de communiquer avec le PhidgetMiddlewareServer, afficher sur une page web les données transmises et permettre le pilotage à distance des actionneurs. Il est hébergé sur la même machine (Windows Server 2012) que le PhidgetMiddlewareServer et s’exécute dans une application ASP.NET MVC utilisant les technologies BootStrap, Razor pour la partie design.</a:t>
            </a:r>
          </a:p>
          <a:p>
            <a:r>
              <a:rPr lang="fr-FR" sz="1800" dirty="0" smtClean="0"/>
              <a:t>PhidgetServer (Client SignalR)</a:t>
            </a:r>
            <a:endParaRPr lang="fr-FR" sz="1800" dirty="0"/>
          </a:p>
          <a:p>
            <a:pPr lvl="1"/>
            <a:r>
              <a:rPr lang="fr-FR" sz="1400" dirty="0"/>
              <a:t>Agissant lui aussi en tant que client SignalR il est écrit en CSHARP et utilise la technologie SignalR-WebSockets. Il a pour fonction de transmettre l’état des capteurs à la demande d’un PhidgetClient et de « pousser » en temps réel vers les PhidgetClient qui lui sont connectés l’état des capteurs et/ou actionneurs qui changent d’état. Il s’exécute sur un système embarqué de type NUC : Tronsmart Ara X5 sous Windows </a:t>
            </a:r>
            <a:r>
              <a:rPr lang="fr-FR" sz="1400" dirty="0" smtClean="0"/>
              <a:t>10 en tant que clie</a:t>
            </a:r>
            <a:r>
              <a:rPr lang="fr-FR" sz="1400" dirty="0" smtClean="0"/>
              <a:t>nt riche ou  service</a:t>
            </a:r>
            <a:r>
              <a:rPr lang="fr-FR" sz="1400" dirty="0" smtClean="0"/>
              <a:t>.</a:t>
            </a:r>
            <a:endParaRPr lang="fr-FR" sz="1400" dirty="0"/>
          </a:p>
          <a:p>
            <a:r>
              <a:rPr lang="fr-FR" sz="1800" dirty="0"/>
              <a:t>InterfacePhidgets</a:t>
            </a:r>
          </a:p>
          <a:p>
            <a:pPr lvl="1"/>
            <a:r>
              <a:rPr lang="fr-FR" sz="1400" dirty="0"/>
              <a:t>Couplé à un PhidgetServer il a pour fonction de récupérer l’état des capteurs et de permettre le pilotage des actionneurs à la demande du PhidgetServer associé. Il est écrit en CSHARP et utilise les API Phidgets.</a:t>
            </a:r>
          </a:p>
          <a:p>
            <a:r>
              <a:rPr lang="fr-FR" sz="1800" dirty="0" smtClean="0"/>
              <a:t>PhidgetMiddlewareServer (Serveur SignalR)</a:t>
            </a:r>
            <a:endParaRPr lang="fr-FR" sz="1800" dirty="0"/>
          </a:p>
          <a:p>
            <a:pPr lvl="1"/>
            <a:r>
              <a:rPr lang="fr-FR" sz="1400" dirty="0"/>
              <a:t>C’est la charnière entre les PhidgetClient et les PhidgetServer. Il utilise la technologie SignalR-Websockets pour permettre la communication entre les SignalRClient (PhidgetClient, PhidgetServer).</a:t>
            </a:r>
          </a:p>
          <a:p>
            <a:endParaRPr lang="fr-FR" sz="1800" dirty="0"/>
          </a:p>
        </p:txBody>
      </p:sp>
      <p:sp>
        <p:nvSpPr>
          <p:cNvPr id="4" name="Espace réservé du numéro de diapositive 3"/>
          <p:cNvSpPr>
            <a:spLocks noGrp="1"/>
          </p:cNvSpPr>
          <p:nvPr>
            <p:ph type="sldNum" sz="quarter" idx="13"/>
          </p:nvPr>
        </p:nvSpPr>
        <p:spPr/>
        <p:txBody>
          <a:bodyPr/>
          <a:lstStyle/>
          <a:p>
            <a:fld id="{5979626B-EA2F-4AA5-B991-E87F87961E2F}" type="slidenum">
              <a:rPr lang="fr-FR" smtClean="0"/>
              <a:t>11</a:t>
            </a:fld>
            <a:endParaRPr lang="fr-FR"/>
          </a:p>
        </p:txBody>
      </p:sp>
    </p:spTree>
    <p:extLst>
      <p:ext uri="{BB962C8B-B14F-4D97-AF65-F5344CB8AC3E}">
        <p14:creationId xmlns:p14="http://schemas.microsoft.com/office/powerpoint/2010/main" val="398513741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9063" y="3026229"/>
            <a:ext cx="8363938" cy="1911292"/>
          </a:xfrm>
        </p:spPr>
        <p:txBody>
          <a:bodyPr/>
          <a:lstStyle/>
          <a:p>
            <a:pPr algn="ctr"/>
            <a:r>
              <a:rPr lang="fr-FR" sz="13800" b="1" dirty="0" smtClean="0"/>
              <a:t>FIN</a:t>
            </a:r>
            <a:endParaRPr lang="fr-FR" sz="13800" b="1" dirty="0"/>
          </a:p>
        </p:txBody>
      </p:sp>
      <p:sp>
        <p:nvSpPr>
          <p:cNvPr id="3" name="Espace réservé du numéro de diapositive 2"/>
          <p:cNvSpPr>
            <a:spLocks noGrp="1"/>
          </p:cNvSpPr>
          <p:nvPr>
            <p:ph type="sldNum" sz="quarter" idx="12"/>
          </p:nvPr>
        </p:nvSpPr>
        <p:spPr/>
        <p:txBody>
          <a:bodyPr/>
          <a:lstStyle/>
          <a:p>
            <a:fld id="{5979626B-EA2F-4AA5-B991-E87F87961E2F}" type="slidenum">
              <a:rPr lang="fr-FR" smtClean="0"/>
              <a:t>12</a:t>
            </a:fld>
            <a:endParaRPr lang="fr-FR"/>
          </a:p>
        </p:txBody>
      </p:sp>
    </p:spTree>
    <p:extLst>
      <p:ext uri="{BB962C8B-B14F-4D97-AF65-F5344CB8AC3E}">
        <p14:creationId xmlns:p14="http://schemas.microsoft.com/office/powerpoint/2010/main" val="34682876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WebSockets 1/2</a:t>
            </a:r>
            <a:endParaRPr lang="fr-FR" dirty="0"/>
          </a:p>
        </p:txBody>
      </p:sp>
      <p:sp>
        <p:nvSpPr>
          <p:cNvPr id="3" name="Espace réservé du texte 2"/>
          <p:cNvSpPr>
            <a:spLocks noGrp="1"/>
          </p:cNvSpPr>
          <p:nvPr>
            <p:ph type="body" sz="quarter" idx="10"/>
          </p:nvPr>
        </p:nvSpPr>
        <p:spPr>
          <a:xfrm>
            <a:off x="389436" y="1447800"/>
            <a:ext cx="8363938" cy="3545586"/>
          </a:xfrm>
        </p:spPr>
        <p:txBody>
          <a:bodyPr/>
          <a:lstStyle/>
          <a:p>
            <a:r>
              <a:rPr lang="fr-FR" dirty="0" smtClean="0"/>
              <a:t>Protocole </a:t>
            </a:r>
            <a:r>
              <a:rPr lang="fr-FR" dirty="0"/>
              <a:t>réseau de la couche application et une interface de programmation du World Wide Web visant à créer des canaux de communication full-duplex par-dessus une connexion TCP, (Le protocole a été normalisé par l'IETF dans la RFC 6455 en 2011 et l'interface de programmation est en cours de standardisation par le W3C.) </a:t>
            </a:r>
          </a:p>
        </p:txBody>
      </p:sp>
      <p:sp>
        <p:nvSpPr>
          <p:cNvPr id="4" name="Espace réservé du numéro de diapositive 3"/>
          <p:cNvSpPr>
            <a:spLocks noGrp="1"/>
          </p:cNvSpPr>
          <p:nvPr>
            <p:ph type="sldNum" sz="quarter" idx="13"/>
          </p:nvPr>
        </p:nvSpPr>
        <p:spPr/>
        <p:txBody>
          <a:bodyPr/>
          <a:lstStyle/>
          <a:p>
            <a:fld id="{5979626B-EA2F-4AA5-B991-E87F87961E2F}" type="slidenum">
              <a:rPr lang="fr-FR" smtClean="0"/>
              <a:t>2</a:t>
            </a:fld>
            <a:endParaRPr lang="fr-FR"/>
          </a:p>
        </p:txBody>
      </p:sp>
    </p:spTree>
    <p:extLst>
      <p:ext uri="{BB962C8B-B14F-4D97-AF65-F5344CB8AC3E}">
        <p14:creationId xmlns:p14="http://schemas.microsoft.com/office/powerpoint/2010/main" val="15228706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WebSockets 2/2</a:t>
            </a:r>
            <a:endParaRPr lang="fr-FR" dirty="0"/>
          </a:p>
        </p:txBody>
      </p:sp>
      <p:sp>
        <p:nvSpPr>
          <p:cNvPr id="3" name="Espace réservé du texte 2"/>
          <p:cNvSpPr>
            <a:spLocks noGrp="1"/>
          </p:cNvSpPr>
          <p:nvPr>
            <p:ph type="body" sz="quarter" idx="10"/>
          </p:nvPr>
        </p:nvSpPr>
        <p:spPr>
          <a:xfrm>
            <a:off x="389436" y="1447800"/>
            <a:ext cx="8363938" cy="3545586"/>
          </a:xfrm>
        </p:spPr>
        <p:txBody>
          <a:bodyPr/>
          <a:lstStyle/>
          <a:p>
            <a:r>
              <a:rPr lang="fr-FR" dirty="0"/>
              <a:t>WebSocket est une technologie évoluée qui permet d'ouvrir un canal de communication interactif entre un navigateur (côté client) et un serveur. Avec cette API vous pouvez envoyer des messages à un serveur et recevoir ses réponses de manière événementielle sans avoir à aller consulter le serveur pour obtenir une réponse.</a:t>
            </a:r>
          </a:p>
        </p:txBody>
      </p:sp>
      <p:sp>
        <p:nvSpPr>
          <p:cNvPr id="4" name="Espace réservé du numéro de diapositive 3"/>
          <p:cNvSpPr>
            <a:spLocks noGrp="1"/>
          </p:cNvSpPr>
          <p:nvPr>
            <p:ph type="sldNum" sz="quarter" idx="13"/>
          </p:nvPr>
        </p:nvSpPr>
        <p:spPr/>
        <p:txBody>
          <a:bodyPr/>
          <a:lstStyle/>
          <a:p>
            <a:fld id="{5979626B-EA2F-4AA5-B991-E87F87961E2F}" type="slidenum">
              <a:rPr lang="fr-FR" smtClean="0"/>
              <a:t>3</a:t>
            </a:fld>
            <a:endParaRPr lang="fr-FR"/>
          </a:p>
        </p:txBody>
      </p:sp>
    </p:spTree>
    <p:extLst>
      <p:ext uri="{BB962C8B-B14F-4D97-AF65-F5344CB8AC3E}">
        <p14:creationId xmlns:p14="http://schemas.microsoft.com/office/powerpoint/2010/main" val="403183409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SignalR 1/4</a:t>
            </a:r>
            <a:endParaRPr lang="fr-FR" dirty="0"/>
          </a:p>
        </p:txBody>
      </p:sp>
      <p:sp>
        <p:nvSpPr>
          <p:cNvPr id="4" name="Espace réservé du numéro de diapositive 3"/>
          <p:cNvSpPr>
            <a:spLocks noGrp="1"/>
          </p:cNvSpPr>
          <p:nvPr>
            <p:ph type="sldNum" sz="quarter" idx="13"/>
          </p:nvPr>
        </p:nvSpPr>
        <p:spPr/>
        <p:txBody>
          <a:bodyPr/>
          <a:lstStyle/>
          <a:p>
            <a:fld id="{5979626B-EA2F-4AA5-B991-E87F87961E2F}" type="slidenum">
              <a:rPr lang="fr-FR" smtClean="0"/>
              <a:t>4</a:t>
            </a:fld>
            <a:endParaRPr lang="fr-FR"/>
          </a:p>
        </p:txBody>
      </p:sp>
      <p:pic>
        <p:nvPicPr>
          <p:cNvPr id="5" name="Image 4"/>
          <p:cNvPicPr>
            <a:picLocks noChangeAspect="1"/>
          </p:cNvPicPr>
          <p:nvPr/>
        </p:nvPicPr>
        <p:blipFill>
          <a:blip r:embed="rId3"/>
          <a:stretch>
            <a:fillRect/>
          </a:stretch>
        </p:blipFill>
        <p:spPr>
          <a:xfrm>
            <a:off x="4216621" y="2547257"/>
            <a:ext cx="4668341" cy="4040959"/>
          </a:xfrm>
          <a:prstGeom prst="rect">
            <a:avLst/>
          </a:prstGeom>
        </p:spPr>
      </p:pic>
      <p:pic>
        <p:nvPicPr>
          <p:cNvPr id="7" name="Image 6"/>
          <p:cNvPicPr>
            <a:picLocks noChangeAspect="1"/>
          </p:cNvPicPr>
          <p:nvPr/>
        </p:nvPicPr>
        <p:blipFill>
          <a:blip r:embed="rId4"/>
          <a:stretch>
            <a:fillRect/>
          </a:stretch>
        </p:blipFill>
        <p:spPr>
          <a:xfrm>
            <a:off x="389436" y="1211103"/>
            <a:ext cx="3777615" cy="2563024"/>
          </a:xfrm>
          <a:prstGeom prst="rect">
            <a:avLst/>
          </a:prstGeom>
        </p:spPr>
      </p:pic>
    </p:spTree>
    <p:extLst>
      <p:ext uri="{BB962C8B-B14F-4D97-AF65-F5344CB8AC3E}">
        <p14:creationId xmlns:p14="http://schemas.microsoft.com/office/powerpoint/2010/main" val="360456840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SignalR </a:t>
            </a:r>
            <a:r>
              <a:rPr lang="fr-FR" dirty="0" smtClean="0"/>
              <a:t>2/4</a:t>
            </a:r>
            <a:endParaRPr lang="fr-FR" dirty="0"/>
          </a:p>
        </p:txBody>
      </p:sp>
      <p:sp>
        <p:nvSpPr>
          <p:cNvPr id="3" name="Espace réservé du texte 2"/>
          <p:cNvSpPr>
            <a:spLocks noGrp="1"/>
          </p:cNvSpPr>
          <p:nvPr>
            <p:ph type="body" sz="quarter" idx="10"/>
          </p:nvPr>
        </p:nvSpPr>
        <p:spPr>
          <a:xfrm>
            <a:off x="389436" y="1447800"/>
            <a:ext cx="8363938" cy="1772793"/>
          </a:xfrm>
        </p:spPr>
        <p:txBody>
          <a:bodyPr/>
          <a:lstStyle/>
          <a:p>
            <a:r>
              <a:rPr lang="fr-FR" dirty="0"/>
              <a:t>SignalR est une bibliothèque client/serveur intégrée fournissant toute la plomberie nécessaire pour ajouter des fonctionnalités temps-réel à une application Web ASP.NET.</a:t>
            </a:r>
          </a:p>
        </p:txBody>
      </p:sp>
      <p:sp>
        <p:nvSpPr>
          <p:cNvPr id="4" name="Espace réservé du numéro de diapositive 3"/>
          <p:cNvSpPr>
            <a:spLocks noGrp="1"/>
          </p:cNvSpPr>
          <p:nvPr>
            <p:ph type="sldNum" sz="quarter" idx="13"/>
          </p:nvPr>
        </p:nvSpPr>
        <p:spPr/>
        <p:txBody>
          <a:bodyPr/>
          <a:lstStyle/>
          <a:p>
            <a:fld id="{5979626B-EA2F-4AA5-B991-E87F87961E2F}" type="slidenum">
              <a:rPr lang="fr-FR" smtClean="0"/>
              <a:t>5</a:t>
            </a:fld>
            <a:endParaRPr lang="fr-FR"/>
          </a:p>
        </p:txBody>
      </p:sp>
    </p:spTree>
    <p:extLst>
      <p:ext uri="{BB962C8B-B14F-4D97-AF65-F5344CB8AC3E}">
        <p14:creationId xmlns:p14="http://schemas.microsoft.com/office/powerpoint/2010/main" val="254480252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SignalR </a:t>
            </a:r>
            <a:r>
              <a:rPr lang="fr-FR" dirty="0" smtClean="0"/>
              <a:t>3/4</a:t>
            </a:r>
            <a:endParaRPr lang="fr-FR" dirty="0"/>
          </a:p>
        </p:txBody>
      </p:sp>
      <p:sp>
        <p:nvSpPr>
          <p:cNvPr id="3" name="Espace réservé du texte 2"/>
          <p:cNvSpPr>
            <a:spLocks noGrp="1"/>
          </p:cNvSpPr>
          <p:nvPr>
            <p:ph type="body" sz="quarter" idx="10"/>
          </p:nvPr>
        </p:nvSpPr>
        <p:spPr>
          <a:xfrm>
            <a:off x="389436" y="1447800"/>
            <a:ext cx="8363938" cy="4875181"/>
          </a:xfrm>
        </p:spPr>
        <p:txBody>
          <a:bodyPr/>
          <a:lstStyle/>
          <a:p>
            <a:r>
              <a:rPr lang="fr-FR" dirty="0"/>
              <a:t>Cette bibliothèque se base sur les </a:t>
            </a:r>
            <a:r>
              <a:rPr lang="fr-FR" dirty="0" err="1"/>
              <a:t>Websockets</a:t>
            </a:r>
            <a:r>
              <a:rPr lang="fr-FR" dirty="0"/>
              <a:t>. Quand ces derniers ne sont pas gérés par le navigateur du client, la librairie offre une solution de </a:t>
            </a:r>
            <a:r>
              <a:rPr lang="fr-FR" b="1" dirty="0" err="1"/>
              <a:t>fallback</a:t>
            </a:r>
            <a:r>
              <a:rPr lang="fr-FR" dirty="0"/>
              <a:t> en utilisant d’autres techniques sans avoir à changer le code de l’application côté client et serveur. SignalR va, en effet, masquer toute la complexité liée à la gestion des appels </a:t>
            </a:r>
            <a:r>
              <a:rPr lang="fr-FR" dirty="0" err="1"/>
              <a:t>Javascripts</a:t>
            </a:r>
            <a:r>
              <a:rPr lang="fr-FR" dirty="0"/>
              <a:t> au serveur. Il va, également, permettre l’appel de fonctions </a:t>
            </a:r>
            <a:r>
              <a:rPr lang="fr-FR" dirty="0" err="1"/>
              <a:t>Javascript</a:t>
            </a:r>
            <a:r>
              <a:rPr lang="fr-FR" dirty="0"/>
              <a:t> clients à partir du serveur..</a:t>
            </a:r>
          </a:p>
        </p:txBody>
      </p:sp>
      <p:sp>
        <p:nvSpPr>
          <p:cNvPr id="4" name="Espace réservé du numéro de diapositive 3"/>
          <p:cNvSpPr>
            <a:spLocks noGrp="1"/>
          </p:cNvSpPr>
          <p:nvPr>
            <p:ph type="sldNum" sz="quarter" idx="13"/>
          </p:nvPr>
        </p:nvSpPr>
        <p:spPr/>
        <p:txBody>
          <a:bodyPr/>
          <a:lstStyle/>
          <a:p>
            <a:fld id="{5979626B-EA2F-4AA5-B991-E87F87961E2F}" type="slidenum">
              <a:rPr lang="fr-FR" smtClean="0"/>
              <a:t>6</a:t>
            </a:fld>
            <a:endParaRPr lang="fr-FR"/>
          </a:p>
        </p:txBody>
      </p:sp>
    </p:spTree>
    <p:extLst>
      <p:ext uri="{BB962C8B-B14F-4D97-AF65-F5344CB8AC3E}">
        <p14:creationId xmlns:p14="http://schemas.microsoft.com/office/powerpoint/2010/main" val="84982127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SignalR </a:t>
            </a:r>
            <a:r>
              <a:rPr lang="fr-FR" dirty="0" smtClean="0"/>
              <a:t>4/4</a:t>
            </a:r>
            <a:endParaRPr lang="fr-FR" dirty="0"/>
          </a:p>
        </p:txBody>
      </p:sp>
      <p:sp>
        <p:nvSpPr>
          <p:cNvPr id="4" name="Espace réservé du numéro de diapositive 3"/>
          <p:cNvSpPr>
            <a:spLocks noGrp="1"/>
          </p:cNvSpPr>
          <p:nvPr>
            <p:ph type="sldNum" sz="quarter" idx="13"/>
          </p:nvPr>
        </p:nvSpPr>
        <p:spPr/>
        <p:txBody>
          <a:bodyPr/>
          <a:lstStyle/>
          <a:p>
            <a:fld id="{5979626B-EA2F-4AA5-B991-E87F87961E2F}" type="slidenum">
              <a:rPr lang="fr-FR" smtClean="0"/>
              <a:t>7</a:t>
            </a:fld>
            <a:endParaRPr lang="fr-FR"/>
          </a:p>
        </p:txBody>
      </p:sp>
      <p:pic>
        <p:nvPicPr>
          <p:cNvPr id="5" name="Image 4"/>
          <p:cNvPicPr>
            <a:picLocks noChangeAspect="1"/>
          </p:cNvPicPr>
          <p:nvPr/>
        </p:nvPicPr>
        <p:blipFill>
          <a:blip r:embed="rId3"/>
          <a:stretch>
            <a:fillRect/>
          </a:stretch>
        </p:blipFill>
        <p:spPr>
          <a:xfrm>
            <a:off x="0" y="1617784"/>
            <a:ext cx="9144000" cy="3840480"/>
          </a:xfrm>
          <a:prstGeom prst="rect">
            <a:avLst/>
          </a:prstGeom>
        </p:spPr>
      </p:pic>
    </p:spTree>
    <p:extLst>
      <p:ext uri="{BB962C8B-B14F-4D97-AF65-F5344CB8AC3E}">
        <p14:creationId xmlns:p14="http://schemas.microsoft.com/office/powerpoint/2010/main" val="212442028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Phidgets</a:t>
            </a:r>
            <a:endParaRPr lang="fr-FR" dirty="0"/>
          </a:p>
        </p:txBody>
      </p:sp>
      <p:sp>
        <p:nvSpPr>
          <p:cNvPr id="3" name="Espace réservé du texte 2"/>
          <p:cNvSpPr>
            <a:spLocks noGrp="1"/>
          </p:cNvSpPr>
          <p:nvPr>
            <p:ph type="body" sz="quarter" idx="10"/>
          </p:nvPr>
        </p:nvSpPr>
        <p:spPr>
          <a:xfrm>
            <a:off x="389436" y="1447800"/>
            <a:ext cx="8363938" cy="3742563"/>
          </a:xfrm>
        </p:spPr>
        <p:txBody>
          <a:bodyPr/>
          <a:lstStyle/>
          <a:p>
            <a:r>
              <a:rPr lang="fr-FR" dirty="0"/>
              <a:t>Les phidgets sont issus d'un projet de recherche de 2001 dirigé par Saul </a:t>
            </a:r>
            <a:r>
              <a:rPr lang="fr-FR" dirty="0" err="1"/>
              <a:t>Greenberg</a:t>
            </a:r>
            <a:r>
              <a:rPr lang="fr-FR" dirty="0"/>
              <a:t> du département de sciences informatique de l'Université de </a:t>
            </a:r>
            <a:r>
              <a:rPr lang="fr-FR" dirty="0" smtClean="0"/>
              <a:t>Calgary.</a:t>
            </a:r>
          </a:p>
          <a:p>
            <a:r>
              <a:rPr lang="fr-FR" dirty="0" smtClean="0"/>
              <a:t>La </a:t>
            </a:r>
            <a:r>
              <a:rPr lang="fr-FR" dirty="0"/>
              <a:t>diffusion est prise en charge par la société Phidgets, Inc., créée à la suite de ce projet</a:t>
            </a:r>
            <a:r>
              <a:rPr lang="fr-FR" dirty="0" smtClean="0"/>
              <a:t>.</a:t>
            </a:r>
          </a:p>
          <a:p>
            <a:r>
              <a:rPr lang="fr-FR" u="sng" dirty="0">
                <a:hlinkClick r:id="rId3"/>
              </a:rPr>
              <a:t>http://www.phidgets.com/</a:t>
            </a:r>
            <a:endParaRPr lang="fr-FR" dirty="0"/>
          </a:p>
        </p:txBody>
      </p:sp>
      <p:sp>
        <p:nvSpPr>
          <p:cNvPr id="4" name="Espace réservé du numéro de diapositive 3"/>
          <p:cNvSpPr>
            <a:spLocks noGrp="1"/>
          </p:cNvSpPr>
          <p:nvPr>
            <p:ph type="sldNum" sz="quarter" idx="13"/>
          </p:nvPr>
        </p:nvSpPr>
        <p:spPr/>
        <p:txBody>
          <a:bodyPr/>
          <a:lstStyle/>
          <a:p>
            <a:fld id="{5979626B-EA2F-4AA5-B991-E87F87961E2F}" type="slidenum">
              <a:rPr lang="fr-FR" smtClean="0"/>
              <a:t>8</a:t>
            </a:fld>
            <a:endParaRPr lang="fr-FR"/>
          </a:p>
        </p:txBody>
      </p:sp>
    </p:spTree>
    <p:extLst>
      <p:ext uri="{BB962C8B-B14F-4D97-AF65-F5344CB8AC3E}">
        <p14:creationId xmlns:p14="http://schemas.microsoft.com/office/powerpoint/2010/main" val="340961035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Projet 1/3</a:t>
            </a:r>
            <a:endParaRPr lang="fr-FR" dirty="0"/>
          </a:p>
        </p:txBody>
      </p:sp>
      <p:sp>
        <p:nvSpPr>
          <p:cNvPr id="4" name="Espace réservé du numéro de diapositive 3"/>
          <p:cNvSpPr>
            <a:spLocks noGrp="1"/>
          </p:cNvSpPr>
          <p:nvPr>
            <p:ph type="sldNum" sz="quarter" idx="12"/>
          </p:nvPr>
        </p:nvSpPr>
        <p:spPr/>
        <p:txBody>
          <a:bodyPr/>
          <a:lstStyle/>
          <a:p>
            <a:fld id="{5979626B-EA2F-4AA5-B991-E87F87961E2F}" type="slidenum">
              <a:rPr lang="fr-FR" smtClean="0"/>
              <a:t>9</a:t>
            </a:fld>
            <a:endParaRPr lang="fr-FR"/>
          </a:p>
        </p:txBody>
      </p:sp>
      <p:sp>
        <p:nvSpPr>
          <p:cNvPr id="5" name="Rectangle 2"/>
          <p:cNvSpPr>
            <a:spLocks noChangeArrowheads="1"/>
          </p:cNvSpPr>
          <p:nvPr/>
        </p:nvSpPr>
        <p:spPr bwMode="auto">
          <a:xfrm>
            <a:off x="679010" y="12584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 name="Rectangle 2"/>
          <p:cNvSpPr/>
          <p:nvPr/>
        </p:nvSpPr>
        <p:spPr>
          <a:xfrm>
            <a:off x="111036" y="6325725"/>
            <a:ext cx="6518365" cy="369332"/>
          </a:xfrm>
          <a:prstGeom prst="rect">
            <a:avLst/>
          </a:prstGeom>
        </p:spPr>
        <p:txBody>
          <a:bodyPr wrap="square">
            <a:spAutoFit/>
          </a:bodyPr>
          <a:lstStyle/>
          <a:p>
            <a:r>
              <a:rPr lang="fr-FR" dirty="0">
                <a:hlinkClick r:id="rId3"/>
              </a:rPr>
              <a:t>http://</a:t>
            </a:r>
            <a:r>
              <a:rPr lang="fr-FR" dirty="0" smtClean="0">
                <a:hlinkClick r:id="rId3"/>
              </a:rPr>
              <a:t>www.phidgets.com/docs/Programming_Resources</a:t>
            </a:r>
            <a:r>
              <a:rPr lang="fr-FR" dirty="0" smtClean="0"/>
              <a:t> </a:t>
            </a:r>
            <a:endParaRPr lang="fr-FR" dirty="0"/>
          </a:p>
        </p:txBody>
      </p:sp>
      <p:pic>
        <p:nvPicPr>
          <p:cNvPr id="7" name="Image 6"/>
          <p:cNvPicPr>
            <a:picLocks noChangeAspect="1"/>
          </p:cNvPicPr>
          <p:nvPr/>
        </p:nvPicPr>
        <p:blipFill>
          <a:blip r:embed="rId4"/>
          <a:stretch>
            <a:fillRect/>
          </a:stretch>
        </p:blipFill>
        <p:spPr>
          <a:xfrm>
            <a:off x="947179" y="839417"/>
            <a:ext cx="7248451" cy="5353501"/>
          </a:xfrm>
          <a:prstGeom prst="rect">
            <a:avLst/>
          </a:prstGeom>
        </p:spPr>
      </p:pic>
    </p:spTree>
    <p:extLst>
      <p:ext uri="{BB962C8B-B14F-4D97-AF65-F5344CB8AC3E}">
        <p14:creationId xmlns:p14="http://schemas.microsoft.com/office/powerpoint/2010/main" val="292775326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NA11_BreakoutSessionTemplate_16x9_Final">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1310</TotalTime>
  <Words>1258</Words>
  <Application>Microsoft Office PowerPoint</Application>
  <PresentationFormat>Affichage à l'écran (4:3)</PresentationFormat>
  <Paragraphs>109</Paragraphs>
  <Slides>12</Slides>
  <Notes>9</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12</vt:i4>
      </vt:variant>
    </vt:vector>
  </HeadingPairs>
  <TitlesOfParts>
    <vt:vector size="15" baseType="lpstr">
      <vt:lpstr>Arial</vt:lpstr>
      <vt:lpstr>Segoe UI</vt:lpstr>
      <vt:lpstr>TENA11_BreakoutSessionTemplate_16x9_Final</vt:lpstr>
      <vt:lpstr>Présentation PowerPoint</vt:lpstr>
      <vt:lpstr>WebSockets 1/2</vt:lpstr>
      <vt:lpstr>WebSockets 2/2</vt:lpstr>
      <vt:lpstr>SignalR 1/4</vt:lpstr>
      <vt:lpstr>SignalR 2/4</vt:lpstr>
      <vt:lpstr>SignalR 3/4</vt:lpstr>
      <vt:lpstr>SignalR 4/4</vt:lpstr>
      <vt:lpstr>Phidgets</vt:lpstr>
      <vt:lpstr>Projet 1/3</vt:lpstr>
      <vt:lpstr>Projet 2/3</vt:lpstr>
      <vt:lpstr>Projet 3/3</vt:lpstr>
      <vt:lpstr>FIN</vt:lpstr>
    </vt:vector>
  </TitlesOfParts>
  <Manager>&lt;Content Manager Name Here&gt;</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COS202: Introducing the Windows Azure Platform</dc:title>
  <dc:subject>Microsoft TechEd North America 2011</dc:subject>
  <dc:creator>David Chappell</dc:creator>
  <dc:description>Template: Jordan Cayabyab
Formatting: Dana Kim-Wincapaw, Silver Fox Productions, Inc.
Event Date: May 16-19, 2011
Event Location: Atlanta
Audience Type: Developers, IT Pros</dc:description>
  <cp:lastModifiedBy>José ALVAREZ</cp:lastModifiedBy>
  <cp:revision>87</cp:revision>
  <cp:lastPrinted>2010-05-11T05:02:34Z</cp:lastPrinted>
  <dcterms:created xsi:type="dcterms:W3CDTF">2011-03-13T17:03:19Z</dcterms:created>
  <dcterms:modified xsi:type="dcterms:W3CDTF">2015-12-17T13:59:23Z</dcterms:modified>
</cp:coreProperties>
</file>