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  <p:sldMasterId id="2147483680" r:id="rId5"/>
    <p:sldMasterId id="2147483696" r:id="rId6"/>
  </p:sldMasterIdLst>
  <p:notesMasterIdLst>
    <p:notesMasterId r:id="rId25"/>
  </p:notesMasterIdLst>
  <p:handoutMasterIdLst>
    <p:handoutMasterId r:id="rId26"/>
  </p:handoutMasterIdLst>
  <p:sldIdLst>
    <p:sldId id="256" r:id="rId7"/>
    <p:sldId id="259" r:id="rId8"/>
    <p:sldId id="267" r:id="rId9"/>
    <p:sldId id="269" r:id="rId10"/>
    <p:sldId id="270" r:id="rId11"/>
    <p:sldId id="271" r:id="rId12"/>
    <p:sldId id="272" r:id="rId13"/>
    <p:sldId id="273" r:id="rId14"/>
    <p:sldId id="284" r:id="rId15"/>
    <p:sldId id="279" r:id="rId16"/>
    <p:sldId id="275" r:id="rId17"/>
    <p:sldId id="277" r:id="rId18"/>
    <p:sldId id="283" r:id="rId19"/>
    <p:sldId id="261" r:id="rId20"/>
    <p:sldId id="278" r:id="rId21"/>
    <p:sldId id="281" r:id="rId22"/>
    <p:sldId id="276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0088CC"/>
    <a:srgbClr val="E8232B"/>
    <a:srgbClr val="E6F7FF"/>
    <a:srgbClr val="616161"/>
    <a:srgbClr val="E5F8FF"/>
    <a:srgbClr val="6FB7D7"/>
    <a:srgbClr val="E4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8" autoAdjust="0"/>
    <p:restoredTop sz="74835" autoAdjust="0"/>
  </p:normalViewPr>
  <p:slideViewPr>
    <p:cSldViewPr snapToGrid="0" snapToObjects="1">
      <p:cViewPr varScale="1">
        <p:scale>
          <a:sx n="76" d="100"/>
          <a:sy n="76" d="100"/>
        </p:scale>
        <p:origin x="78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-5160"/>
    </p:cViewPr>
  </p:sorterViewPr>
  <p:notesViewPr>
    <p:cSldViewPr snapToGrid="0" snapToObjects="1" showGuides="1">
      <p:cViewPr varScale="1">
        <p:scale>
          <a:sx n="86" d="100"/>
          <a:sy n="86" d="100"/>
        </p:scale>
        <p:origin x="220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8FE8D-2DE0-459F-B7AF-223CDD2D6A8F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858C4-E8E6-4E34-A15E-E0442F3A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B3519-0107-4220-B210-994F89BE6A0C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0F3C0-0E75-4F44-8146-5496C4D6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14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3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Cloud gateway</a:t>
            </a:r>
          </a:p>
          <a:p>
            <a:pPr marL="171450" indent="-171450">
              <a:buFontTx/>
              <a:buChar char="-"/>
            </a:pPr>
            <a:r>
              <a:rPr lang="en-US" dirty="0"/>
              <a:t>Field gateway</a:t>
            </a:r>
            <a:r>
              <a:rPr lang="en-US" baseline="0" dirty="0"/>
              <a:t> (Gateway SDK)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Device identity, provisioning, state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97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</a:t>
            </a:r>
            <a:r>
              <a:rPr lang="en-US" baseline="0" dirty="0"/>
              <a:t> “unit” is a logical measure </a:t>
            </a:r>
            <a:r>
              <a:rPr lang="en-US" baseline="0"/>
              <a:t>of desired scale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# of units needed == (device count * messages/device/day)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58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All supported by IoT Hub</a:t>
            </a:r>
          </a:p>
          <a:p>
            <a:pPr marL="171450" indent="-171450">
              <a:buFontTx/>
              <a:buChar char="-"/>
            </a:pPr>
            <a:r>
              <a:rPr lang="en-US" dirty="0"/>
              <a:t>Based on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LWM2M (Lightweight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Machine to Machine)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baseline="0" dirty="0"/>
              <a:t>Relies on concept of “device twin” which is cloud-stored metadata synchronized with physical devices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3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wintellectnow.com/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16" name="Author Information Block"/>
          <p:cNvSpPr>
            <a:spLocks noGrp="1"/>
          </p:cNvSpPr>
          <p:nvPr>
            <p:ph type="body" sz="quarter" idx="11" hasCustomPrompt="1"/>
          </p:nvPr>
        </p:nvSpPr>
        <p:spPr>
          <a:xfrm>
            <a:off x="1215955" y="4637862"/>
            <a:ext cx="7272444" cy="1397178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rgbClr val="595959">
                    <a:alpha val="98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60311" indent="0">
              <a:buFont typeface="Arial" pitchFamily="34" charset="0"/>
              <a:buNone/>
              <a:defRPr/>
            </a:lvl2pPr>
            <a:lvl3pPr marL="855551" indent="0">
              <a:buFont typeface="Arial" pitchFamily="34" charset="0"/>
              <a:buNone/>
              <a:defRPr/>
            </a:lvl3pPr>
            <a:lvl4pPr marL="1258722" indent="0">
              <a:buFont typeface="Arial" pitchFamily="34" charset="0"/>
              <a:buNone/>
              <a:defRPr/>
            </a:lvl4pPr>
            <a:lvl5pPr marL="1604748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 dirty="0"/>
              <a:t>Author Information (Name, Title, Email, Twitter)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15952" y="1681888"/>
            <a:ext cx="10219373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354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800" kern="1200">
                <a:solidFill>
                  <a:srgbClr val="59595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173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1F9CA3-105E-4857-9057-6DB6197DA786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18" name="Consulting &amp; Training Content"/>
          <p:cNvSpPr txBox="1"/>
          <p:nvPr userDrawn="1"/>
        </p:nvSpPr>
        <p:spPr>
          <a:xfrm>
            <a:off x="394855" y="2658189"/>
            <a:ext cx="11465182" cy="372409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consulting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rgbClr val="0088CC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Wintellect helps you build better software, faster, </a:t>
            </a:r>
            <a:b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tackling the tough projects and solving the software </a:t>
            </a:r>
            <a:b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and technology questions that help you transform </a:t>
            </a:r>
            <a:b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your business. </a:t>
            </a:r>
            <a:endParaRPr lang="en-US" sz="1200" b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dirty="0">
                <a:solidFill>
                  <a:schemeClr val="accent1"/>
                </a:solidFill>
              </a:rPr>
              <a:t>Architecture, Analysis and Design</a:t>
            </a:r>
          </a:p>
          <a:p>
            <a:pPr marL="342900" lvl="0" indent="-342900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dirty="0">
                <a:solidFill>
                  <a:schemeClr val="accent1"/>
                </a:solidFill>
              </a:rPr>
              <a:t>Full lifecycle software development</a:t>
            </a:r>
          </a:p>
          <a:p>
            <a:pPr marL="342900" lvl="0" indent="-342900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dirty="0">
                <a:solidFill>
                  <a:schemeClr val="accent1"/>
                </a:solidFill>
              </a:rPr>
              <a:t>Debugging and Performance tuning</a:t>
            </a:r>
          </a:p>
          <a:p>
            <a:pPr marL="342900" lvl="0" indent="-342900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dirty="0">
                <a:solidFill>
                  <a:schemeClr val="accent1"/>
                </a:solidFill>
              </a:rPr>
              <a:t>Database design and development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000" b="0" kern="1200" dirty="0">
              <a:solidFill>
                <a:srgbClr val="0088CC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000" b="0" kern="1200" dirty="0">
              <a:solidFill>
                <a:srgbClr val="0088CC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000" b="1" kern="1200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training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200" b="0" kern="1200" dirty="0">
              <a:solidFill>
                <a:srgbClr val="0088CC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Wintellect's courses are written and taught by some of the biggest and most respected names in the Microsoft programming industry.</a:t>
            </a:r>
          </a:p>
          <a:p>
            <a:pPr marL="342900" lvl="0" indent="-342900" algn="l" defTabSz="914400" rtl="0" eaLnBrk="1" latinLnBrk="0" hangingPunct="1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Learn from the best. Access the same training Microsoft’s developers enjoy</a:t>
            </a:r>
          </a:p>
          <a:p>
            <a:pPr marL="342900" lvl="0" indent="-342900" algn="l" defTabSz="914400" rtl="0" eaLnBrk="1" latinLnBrk="0" hangingPunct="1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Real world knowledge and solutions on both current and cutting edge technologies</a:t>
            </a:r>
          </a:p>
          <a:p>
            <a:pPr marL="342900" lvl="0" indent="-342900" algn="l" defTabSz="914400" rtl="0" eaLnBrk="1" latinLnBrk="0" hangingPunct="1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Flexibility in training options – onsite, virtual, on demand</a:t>
            </a:r>
            <a:endParaRPr lang="en-US" sz="1800" b="0" kern="1200" dirty="0">
              <a:solidFill>
                <a:schemeClr val="accent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" name="Who We Are Content"/>
          <p:cNvSpPr txBox="1"/>
          <p:nvPr userDrawn="1"/>
        </p:nvSpPr>
        <p:spPr>
          <a:xfrm>
            <a:off x="394856" y="1637484"/>
            <a:ext cx="11465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Wintellect is the only company that offers the combined value of world class consulting services along with onsite, virtual and on-demand developer training. We help companies build better software, faster, helping you maximize and protect your consulting and training investments through ongoing knowledge transfer.</a:t>
            </a:r>
          </a:p>
        </p:txBody>
      </p:sp>
      <p:sp>
        <p:nvSpPr>
          <p:cNvPr id="19" name="Who We Are Header"/>
          <p:cNvSpPr txBox="1"/>
          <p:nvPr userDrawn="1"/>
        </p:nvSpPr>
        <p:spPr>
          <a:xfrm>
            <a:off x="394855" y="1222463"/>
            <a:ext cx="1564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en-US" sz="2000" b="1" kern="1200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who we are</a:t>
            </a:r>
          </a:p>
        </p:txBody>
      </p:sp>
      <p:sp>
        <p:nvSpPr>
          <p:cNvPr id="21" name="Title"/>
          <p:cNvSpPr txBox="1"/>
          <p:nvPr userDrawn="1"/>
        </p:nvSpPr>
        <p:spPr>
          <a:xfrm>
            <a:off x="253040" y="327150"/>
            <a:ext cx="490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354" rtl="0" eaLnBrk="1" latinLnBrk="0" hangingPunct="1">
              <a:spcBef>
                <a:spcPct val="0"/>
              </a:spcBef>
              <a:buNone/>
            </a:pPr>
            <a:r>
              <a:rPr lang="en-US" sz="4000" kern="1200" dirty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About Wintellect</a:t>
            </a:r>
          </a:p>
        </p:txBody>
      </p:sp>
    </p:spTree>
    <p:extLst>
      <p:ext uri="{BB962C8B-B14F-4D97-AF65-F5344CB8AC3E}">
        <p14:creationId xmlns:p14="http://schemas.microsoft.com/office/powerpoint/2010/main" val="29634977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ntellect NOW Details and Promo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Text"/>
          <p:cNvSpPr txBox="1"/>
          <p:nvPr userDrawn="1"/>
        </p:nvSpPr>
        <p:spPr>
          <a:xfrm>
            <a:off x="-1" y="5932565"/>
            <a:ext cx="12191999" cy="812109"/>
          </a:xfrm>
          <a:prstGeom prst="rect">
            <a:avLst/>
          </a:prstGeom>
          <a:solidFill>
            <a:srgbClr val="EC1C23"/>
          </a:solidFill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Individuals  |  Businesses  |  Enterprise Organizations</a:t>
            </a:r>
          </a:p>
        </p:txBody>
      </p:sp>
      <p:sp>
        <p:nvSpPr>
          <p:cNvPr id="14" name="Authors Enjoy Content"/>
          <p:cNvSpPr txBox="1">
            <a:spLocks/>
          </p:cNvSpPr>
          <p:nvPr userDrawn="1"/>
        </p:nvSpPr>
        <p:spPr>
          <a:xfrm>
            <a:off x="8382000" y="2514599"/>
            <a:ext cx="3200400" cy="2534027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34290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sz="2000" b="1" dirty="0"/>
              <a:t>Authors Enjoy: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Royalty Income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Personal Branding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Cross-Sell </a:t>
            </a:r>
            <a:r>
              <a:rPr lang="en-US" b="1" dirty="0" err="1"/>
              <a:t>Opps</a:t>
            </a:r>
            <a:endParaRPr lang="en-US" b="1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Free library access</a:t>
            </a:r>
          </a:p>
        </p:txBody>
      </p:sp>
      <p:pic>
        <p:nvPicPr>
          <p:cNvPr id="15" name="Center Picture"/>
          <p:cNvPicPr>
            <a:picLocks/>
          </p:cNvPicPr>
          <p:nvPr userDrawn="1"/>
        </p:nvPicPr>
        <p:blipFill rotWithShape="1">
          <a:blip r:embed="rId2"/>
          <a:srcRect l="21373" r="26567"/>
          <a:stretch/>
        </p:blipFill>
        <p:spPr>
          <a:xfrm>
            <a:off x="4911852" y="2527018"/>
            <a:ext cx="2368296" cy="2616482"/>
          </a:xfrm>
          <a:prstGeom prst="rect">
            <a:avLst/>
          </a:prstGeom>
        </p:spPr>
      </p:pic>
      <p:sp>
        <p:nvSpPr>
          <p:cNvPr id="16" name="Subscribers Enjoy Content"/>
          <p:cNvSpPr txBox="1">
            <a:spLocks/>
          </p:cNvSpPr>
          <p:nvPr userDrawn="1"/>
        </p:nvSpPr>
        <p:spPr>
          <a:xfrm>
            <a:off x="609601" y="2514600"/>
            <a:ext cx="3200400" cy="2534027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34290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sz="2000" b="1" dirty="0"/>
              <a:t>Subscribers Enjoy: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Expert Instructors </a:t>
            </a:r>
          </a:p>
          <a:p>
            <a:pPr lvl="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Quality Content </a:t>
            </a:r>
          </a:p>
          <a:p>
            <a:pPr lvl="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Practical Application </a:t>
            </a:r>
          </a:p>
          <a:p>
            <a:pPr lvl="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All Devices</a:t>
            </a:r>
            <a:endParaRPr lang="en-US" sz="1600" b="1" dirty="0"/>
          </a:p>
        </p:txBody>
      </p:sp>
      <p:sp>
        <p:nvSpPr>
          <p:cNvPr id="17" name="Promotion Code Block"/>
          <p:cNvSpPr/>
          <p:nvPr userDrawn="1"/>
        </p:nvSpPr>
        <p:spPr>
          <a:xfrm>
            <a:off x="8382000" y="1428223"/>
            <a:ext cx="3200400" cy="70742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it free</a:t>
            </a:r>
          </a:p>
          <a:p>
            <a:pPr algn="l"/>
            <a:r>
              <a:rPr lang="en-US" dirty="0"/>
              <a:t>Code:</a:t>
            </a:r>
          </a:p>
        </p:txBody>
      </p:sp>
      <p:sp>
        <p:nvSpPr>
          <p:cNvPr id="3" name="Promo Cod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9008533" y="1765452"/>
            <a:ext cx="2294467" cy="29686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&lt;INSERT CODE&gt;</a:t>
            </a:r>
          </a:p>
          <a:p>
            <a:pPr lvl="0"/>
            <a:endParaRPr lang="en-US" dirty="0"/>
          </a:p>
        </p:txBody>
      </p:sp>
      <p:sp>
        <p:nvSpPr>
          <p:cNvPr id="18" name="URL Content"/>
          <p:cNvSpPr txBox="1"/>
          <p:nvPr userDrawn="1"/>
        </p:nvSpPr>
        <p:spPr>
          <a:xfrm>
            <a:off x="4195801" y="1503842"/>
            <a:ext cx="3800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WintellectNOW.com</a:t>
            </a:r>
          </a:p>
        </p:txBody>
      </p:sp>
      <p:sp>
        <p:nvSpPr>
          <p:cNvPr id="19" name="Header Text"/>
          <p:cNvSpPr txBox="1"/>
          <p:nvPr userDrawn="1"/>
        </p:nvSpPr>
        <p:spPr>
          <a:xfrm>
            <a:off x="3426416" y="94637"/>
            <a:ext cx="8765583" cy="1053286"/>
          </a:xfrm>
          <a:prstGeom prst="rect">
            <a:avLst/>
          </a:prstGeom>
          <a:solidFill>
            <a:srgbClr val="EC1C23"/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Wintellect’s</a:t>
            </a:r>
            <a:r>
              <a:rPr lang="en-US" sz="2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On-Demand Video Training Solution</a:t>
            </a:r>
          </a:p>
        </p:txBody>
      </p:sp>
      <p:pic>
        <p:nvPicPr>
          <p:cNvPr id="20" name="WintellectNOW Logo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" y="141162"/>
            <a:ext cx="3009565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168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  <p15:guide id="2" orient="horz" pos="3240" userDrawn="1">
          <p15:clr>
            <a:srgbClr val="FBAE40"/>
          </p15:clr>
        </p15:guide>
        <p15:guide id="3" orient="horz" pos="124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3" name="Demo Subtitle"/>
          <p:cNvSpPr>
            <a:spLocks noGrp="1"/>
          </p:cNvSpPr>
          <p:nvPr>
            <p:ph type="subTitle" idx="1" hasCustomPrompt="1"/>
          </p:nvPr>
        </p:nvSpPr>
        <p:spPr>
          <a:xfrm>
            <a:off x="1215955" y="4431758"/>
            <a:ext cx="4487111" cy="11225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200" kern="1200">
                <a:solidFill>
                  <a:srgbClr val="595959"/>
                </a:solidFill>
                <a:latin typeface="Segoe UI"/>
                <a:ea typeface="+mn-ea"/>
                <a:cs typeface="Segoe UI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Demo subtitle</a:t>
            </a:r>
            <a:endParaRPr dirty="0"/>
          </a:p>
        </p:txBody>
      </p:sp>
      <p:sp>
        <p:nvSpPr>
          <p:cNvPr id="2" name="Demo Title"/>
          <p:cNvSpPr>
            <a:spLocks noGrp="1"/>
          </p:cNvSpPr>
          <p:nvPr>
            <p:ph type="ctrTitle" hasCustomPrompt="1"/>
          </p:nvPr>
        </p:nvSpPr>
        <p:spPr>
          <a:xfrm>
            <a:off x="1215952" y="3510688"/>
            <a:ext cx="10219373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354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rgbClr val="595959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dirty="0"/>
              <a:t>Click to edit Demo Title</a:t>
            </a:r>
            <a:endParaRPr dirty="0"/>
          </a:p>
        </p:txBody>
      </p:sp>
      <p:pic>
        <p:nvPicPr>
          <p:cNvPr id="14" name="DEMO Graphic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98" y="2046288"/>
            <a:ext cx="5713548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2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a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3" name="Lab Subtitle"/>
          <p:cNvSpPr>
            <a:spLocks noGrp="1"/>
          </p:cNvSpPr>
          <p:nvPr>
            <p:ph type="subTitle" idx="1" hasCustomPrompt="1"/>
          </p:nvPr>
        </p:nvSpPr>
        <p:spPr>
          <a:xfrm>
            <a:off x="1215955" y="4431758"/>
            <a:ext cx="4487111" cy="11225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200" kern="1200">
                <a:solidFill>
                  <a:srgbClr val="595959"/>
                </a:solidFill>
                <a:latin typeface="Segoe UI"/>
                <a:ea typeface="+mn-ea"/>
                <a:cs typeface="Segoe UI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Lab subtitle</a:t>
            </a:r>
            <a:endParaRPr dirty="0"/>
          </a:p>
        </p:txBody>
      </p:sp>
      <p:sp>
        <p:nvSpPr>
          <p:cNvPr id="2" name="Lab Title"/>
          <p:cNvSpPr>
            <a:spLocks noGrp="1"/>
          </p:cNvSpPr>
          <p:nvPr>
            <p:ph type="ctrTitle" hasCustomPrompt="1"/>
          </p:nvPr>
        </p:nvSpPr>
        <p:spPr>
          <a:xfrm>
            <a:off x="1215952" y="3510688"/>
            <a:ext cx="10219373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354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rgbClr val="595959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dirty="0"/>
              <a:t>Click to edit Lab title</a:t>
            </a:r>
            <a:endParaRPr dirty="0"/>
          </a:p>
        </p:txBody>
      </p:sp>
      <p:pic>
        <p:nvPicPr>
          <p:cNvPr id="5" name="LAB Graphic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6826" y="2112964"/>
            <a:ext cx="3771900" cy="114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16" name="Author Information Block"/>
          <p:cNvSpPr>
            <a:spLocks noGrp="1"/>
          </p:cNvSpPr>
          <p:nvPr>
            <p:ph type="body" sz="quarter" idx="11" hasCustomPrompt="1"/>
          </p:nvPr>
        </p:nvSpPr>
        <p:spPr>
          <a:xfrm>
            <a:off x="1215955" y="4637862"/>
            <a:ext cx="7272444" cy="1397178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rgbClr val="595959">
                    <a:alpha val="98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60311" indent="0">
              <a:buFont typeface="Arial" pitchFamily="34" charset="0"/>
              <a:buNone/>
              <a:defRPr/>
            </a:lvl2pPr>
            <a:lvl3pPr marL="855551" indent="0">
              <a:buFont typeface="Arial" pitchFamily="34" charset="0"/>
              <a:buNone/>
              <a:defRPr/>
            </a:lvl3pPr>
            <a:lvl4pPr marL="1258722" indent="0">
              <a:buFont typeface="Arial" pitchFamily="34" charset="0"/>
              <a:buNone/>
              <a:defRPr/>
            </a:lvl4pPr>
            <a:lvl5pPr marL="1604748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 dirty="0"/>
              <a:t>Author Information (Name, Title, Email, Twitter)</a:t>
            </a:r>
          </a:p>
        </p:txBody>
      </p:sp>
      <p:sp>
        <p:nvSpPr>
          <p:cNvPr id="3" name="Thank You Text"/>
          <p:cNvSpPr txBox="1"/>
          <p:nvPr userDrawn="1"/>
        </p:nvSpPr>
        <p:spPr>
          <a:xfrm>
            <a:off x="1215955" y="1681888"/>
            <a:ext cx="4755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</a:t>
            </a:r>
            <a:r>
              <a:rPr lang="en-US" sz="4800" baseline="0" dirty="0"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You</a:t>
            </a:r>
            <a:endParaRPr lang="en-US" sz="4800" dirty="0">
              <a:solidFill>
                <a:srgbClr val="59595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17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16" name="Author Information Block"/>
          <p:cNvSpPr>
            <a:spLocks noGrp="1"/>
          </p:cNvSpPr>
          <p:nvPr>
            <p:ph type="body" sz="quarter" idx="11" hasCustomPrompt="1"/>
          </p:nvPr>
        </p:nvSpPr>
        <p:spPr>
          <a:xfrm>
            <a:off x="1215955" y="4637862"/>
            <a:ext cx="7272444" cy="1397178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rgbClr val="595959">
                    <a:alpha val="98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60311" indent="0">
              <a:buFont typeface="Arial" pitchFamily="34" charset="0"/>
              <a:buNone/>
              <a:defRPr/>
            </a:lvl2pPr>
            <a:lvl3pPr marL="855551" indent="0">
              <a:buFont typeface="Arial" pitchFamily="34" charset="0"/>
              <a:buNone/>
              <a:defRPr/>
            </a:lvl3pPr>
            <a:lvl4pPr marL="1258722" indent="0">
              <a:buFont typeface="Arial" pitchFamily="34" charset="0"/>
              <a:buNone/>
              <a:defRPr/>
            </a:lvl4pPr>
            <a:lvl5pPr marL="1604748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 dirty="0"/>
              <a:t>Author Information (Name, Title, Email, Twitter)</a:t>
            </a:r>
          </a:p>
        </p:txBody>
      </p:sp>
      <p:sp>
        <p:nvSpPr>
          <p:cNvPr id="3" name="Questions Text"/>
          <p:cNvSpPr txBox="1"/>
          <p:nvPr userDrawn="1"/>
        </p:nvSpPr>
        <p:spPr>
          <a:xfrm>
            <a:off x="1215955" y="1681888"/>
            <a:ext cx="4755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95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6" name="Content"/>
          <p:cNvSpPr>
            <a:spLocks noGrp="1"/>
          </p:cNvSpPr>
          <p:nvPr>
            <p:ph sz="quarter" idx="12"/>
          </p:nvPr>
        </p:nvSpPr>
        <p:spPr>
          <a:xfrm>
            <a:off x="252413" y="1335654"/>
            <a:ext cx="11682412" cy="45941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920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6" name="Content"/>
          <p:cNvSpPr>
            <a:spLocks noGrp="1"/>
          </p:cNvSpPr>
          <p:nvPr>
            <p:ph sz="quarter" idx="12"/>
          </p:nvPr>
        </p:nvSpPr>
        <p:spPr>
          <a:xfrm>
            <a:off x="252413" y="1335654"/>
            <a:ext cx="11682412" cy="45941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65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9" name="Content 2"/>
          <p:cNvSpPr>
            <a:spLocks noGrp="1"/>
          </p:cNvSpPr>
          <p:nvPr>
            <p:ph sz="quarter" idx="13"/>
          </p:nvPr>
        </p:nvSpPr>
        <p:spPr>
          <a:xfrm>
            <a:off x="6096001" y="1335655"/>
            <a:ext cx="5838732" cy="4594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1"/>
          <p:cNvSpPr>
            <a:spLocks noGrp="1"/>
          </p:cNvSpPr>
          <p:nvPr>
            <p:ph sz="quarter" idx="12"/>
          </p:nvPr>
        </p:nvSpPr>
        <p:spPr>
          <a:xfrm>
            <a:off x="252413" y="1335654"/>
            <a:ext cx="5843587" cy="4594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21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2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3" name="Code Content"/>
          <p:cNvSpPr>
            <a:spLocks noGrp="1"/>
          </p:cNvSpPr>
          <p:nvPr>
            <p:ph type="body" sz="quarter" idx="10" hasCustomPrompt="1"/>
          </p:nvPr>
        </p:nvSpPr>
        <p:spPr>
          <a:xfrm>
            <a:off x="253040" y="1335654"/>
            <a:ext cx="11681693" cy="4609742"/>
          </a:xfr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Wingdings 2" pitchFamily="18" charset="2"/>
              <a:buNone/>
              <a:tabLst/>
              <a:defRPr lang="en-US" sz="1800" kern="1200" baseline="0" dirty="0" smtClean="0">
                <a:solidFill>
                  <a:schemeClr val="accent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Wingdings 2" pitchFamily="18" charset="2"/>
              <a:buNone/>
              <a:tabLst/>
              <a:defRPr/>
            </a:pPr>
            <a:r>
              <a:rPr lang="en-US" dirty="0"/>
              <a:t>// Insert code</a:t>
            </a:r>
          </a:p>
          <a:p>
            <a:pPr lvl="0"/>
            <a:endParaRPr lang="en-US" dirty="0"/>
          </a:p>
        </p:txBody>
      </p:sp>
      <p:sp>
        <p:nvSpPr>
          <p:cNvPr id="5" name="Title"/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524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gi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2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10/9/2016</a:t>
            </a:fld>
            <a:endParaRPr lang="en-US"/>
          </a:p>
        </p:txBody>
      </p:sp>
      <p:pic>
        <p:nvPicPr>
          <p:cNvPr id="7" name="Wintellect Logo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922" y="6227392"/>
            <a:ext cx="1154811" cy="411480"/>
          </a:xfrm>
          <a:prstGeom prst="rect">
            <a:avLst/>
          </a:prstGeom>
        </p:spPr>
      </p:pic>
      <p:sp>
        <p:nvSpPr>
          <p:cNvPr id="10" name="ConsultingTraining Text"/>
          <p:cNvSpPr txBox="1"/>
          <p:nvPr userDrawn="1"/>
        </p:nvSpPr>
        <p:spPr>
          <a:xfrm>
            <a:off x="4284133" y="6328445"/>
            <a:ext cx="3623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Consulting/Training</a:t>
            </a:r>
          </a:p>
        </p:txBody>
      </p:sp>
      <p:pic>
        <p:nvPicPr>
          <p:cNvPr id="14" name="NOW Logo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7" y="6210299"/>
            <a:ext cx="1127083" cy="416647"/>
          </a:xfrm>
          <a:prstGeom prst="rect">
            <a:avLst/>
          </a:prstGeom>
        </p:spPr>
      </p:pic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253040" y="1335654"/>
            <a:ext cx="11681693" cy="460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445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1" r:id="rId2"/>
    <p:sldLayoutId id="2147483695" r:id="rId3"/>
    <p:sldLayoutId id="2147483692" r:id="rId4"/>
    <p:sldLayoutId id="2147483693" r:id="rId5"/>
    <p:sldLayoutId id="2147483698" r:id="rId6"/>
  </p:sldLayoutIdLst>
  <p:txStyles>
    <p:titleStyle>
      <a:lvl1pPr algn="l" defTabSz="914354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9234" indent="-349234" algn="l" defTabSz="914354" rtl="0" eaLnBrk="1" latinLnBrk="0" hangingPunct="1">
        <a:spcBef>
          <a:spcPts val="600"/>
        </a:spcBef>
        <a:buClr>
          <a:schemeClr val="tx1"/>
        </a:buClr>
        <a:buSzPct val="110000"/>
        <a:buFont typeface="Wingdings 2" pitchFamily="18" charset="2"/>
        <a:buChar char=""/>
        <a:defRPr sz="2800" kern="1200">
          <a:solidFill>
            <a:schemeClr val="accent1"/>
          </a:solidFill>
          <a:latin typeface="Segoe UI"/>
          <a:ea typeface="+mn-ea"/>
          <a:cs typeface="Segoe UI"/>
        </a:defRPr>
      </a:lvl1pPr>
      <a:lvl2pPr marL="685766" indent="-336534" algn="l" defTabSz="914354" rtl="0" eaLnBrk="1" latinLnBrk="0" hangingPunct="1">
        <a:spcBef>
          <a:spcPts val="600"/>
        </a:spcBef>
        <a:buClr>
          <a:schemeClr val="tx1"/>
        </a:buClr>
        <a:buSzPct val="110000"/>
        <a:buFont typeface="Wingdings 2" pitchFamily="18" charset="2"/>
        <a:buChar char=""/>
        <a:defRPr sz="2400" kern="1200">
          <a:solidFill>
            <a:schemeClr val="accent1"/>
          </a:solidFill>
          <a:latin typeface="Segoe UI"/>
          <a:ea typeface="+mn-ea"/>
          <a:cs typeface="Segoe UI"/>
        </a:defRPr>
      </a:lvl2pPr>
      <a:lvl3pPr marL="968326" indent="-282561" algn="l" defTabSz="914354" rtl="0" eaLnBrk="1" latinLnBrk="0" hangingPunct="1">
        <a:spcBef>
          <a:spcPts val="600"/>
        </a:spcBef>
        <a:buClr>
          <a:schemeClr val="tx1"/>
        </a:buClr>
        <a:buSzPct val="110000"/>
        <a:buFont typeface="Wingdings 2" pitchFamily="18" charset="2"/>
        <a:buChar char=""/>
        <a:defRPr sz="1800" kern="1200">
          <a:solidFill>
            <a:schemeClr val="accent1"/>
          </a:solidFill>
          <a:latin typeface="Segoe UI"/>
          <a:ea typeface="+mn-ea"/>
          <a:cs typeface="Segoe UI"/>
        </a:defRPr>
      </a:lvl3pPr>
      <a:lvl4pPr marL="1263587" indent="-295259" algn="l" defTabSz="914354" rtl="0" eaLnBrk="1" latinLnBrk="0" hangingPunct="1">
        <a:spcBef>
          <a:spcPts val="600"/>
        </a:spcBef>
        <a:buClr>
          <a:schemeClr val="tx1"/>
        </a:buClr>
        <a:buSzPct val="110000"/>
        <a:buFont typeface="Wingdings 2" pitchFamily="18" charset="2"/>
        <a:buChar char=""/>
        <a:defRPr sz="1600" kern="1200">
          <a:solidFill>
            <a:schemeClr val="accent1"/>
          </a:solidFill>
          <a:latin typeface="Segoe UI"/>
          <a:ea typeface="+mn-ea"/>
          <a:cs typeface="Segoe UI"/>
        </a:defRPr>
      </a:lvl4pPr>
      <a:lvl5pPr marL="1546148" indent="-282561" algn="l" defTabSz="914354" rtl="0" eaLnBrk="1" latinLnBrk="0" hangingPunct="1">
        <a:spcBef>
          <a:spcPts val="600"/>
        </a:spcBef>
        <a:buClr>
          <a:schemeClr val="tx1"/>
        </a:buClr>
        <a:buSzPct val="110000"/>
        <a:buFont typeface="Wingdings 2" pitchFamily="18" charset="2"/>
        <a:buChar char=""/>
        <a:defRPr sz="1400" kern="1200">
          <a:solidFill>
            <a:schemeClr val="accent1"/>
          </a:solidFill>
          <a:latin typeface="Segoe UI"/>
          <a:ea typeface="+mn-ea"/>
          <a:cs typeface="Segoe UI"/>
        </a:defRPr>
      </a:lvl5pPr>
      <a:lvl6pPr marL="1828709" indent="-282561" algn="l" defTabSz="914354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619" indent="-282561" algn="l" defTabSz="914354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593" indent="-282561" algn="l" defTabSz="914354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091" indent="-282561" algn="l" defTabSz="914354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2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10/9/2016</a:t>
            </a:fld>
            <a:endParaRPr lang="en-US"/>
          </a:p>
        </p:txBody>
      </p:sp>
      <p:pic>
        <p:nvPicPr>
          <p:cNvPr id="7" name="Wintellect Logo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922" y="6210300"/>
            <a:ext cx="1154811" cy="411480"/>
          </a:xfrm>
          <a:prstGeom prst="rect">
            <a:avLst/>
          </a:prstGeom>
        </p:spPr>
      </p:pic>
      <p:sp>
        <p:nvSpPr>
          <p:cNvPr id="9" name="ConsultingTrainingText"/>
          <p:cNvSpPr txBox="1"/>
          <p:nvPr userDrawn="1"/>
        </p:nvSpPr>
        <p:spPr>
          <a:xfrm>
            <a:off x="4284133" y="6337970"/>
            <a:ext cx="3623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Consulting/Training</a:t>
            </a:r>
          </a:p>
        </p:txBody>
      </p:sp>
      <p:pic>
        <p:nvPicPr>
          <p:cNvPr id="10" name="NOW Logo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7" y="6210299"/>
            <a:ext cx="1127083" cy="416647"/>
          </a:xfrm>
          <a:prstGeom prst="rect">
            <a:avLst/>
          </a:prstGeom>
        </p:spPr>
      </p:pic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253040" y="1335654"/>
            <a:ext cx="11681693" cy="460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26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4" r:id="rId2"/>
    <p:sldLayoutId id="2147483683" r:id="rId3"/>
    <p:sldLayoutId id="2147483686" r:id="rId4"/>
  </p:sldLayoutIdLst>
  <p:txStyles>
    <p:titleStyle>
      <a:lvl1pPr algn="l" defTabSz="914354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9234" indent="-349234" algn="l" defTabSz="914354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SzPct val="110000"/>
        <a:buFont typeface="Wingdings 2" pitchFamily="18" charset="2"/>
        <a:buChar char=""/>
        <a:defRPr sz="2800" kern="1200">
          <a:solidFill>
            <a:schemeClr val="accent1"/>
          </a:solidFill>
          <a:latin typeface="Segoe UI"/>
          <a:ea typeface="+mn-ea"/>
          <a:cs typeface="Segoe UI"/>
        </a:defRPr>
      </a:lvl1pPr>
      <a:lvl2pPr marL="685766" indent="-336534" algn="l" defTabSz="914354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SzPct val="110000"/>
        <a:buFont typeface="Wingdings 2" pitchFamily="18" charset="2"/>
        <a:buChar char=""/>
        <a:defRPr sz="2400" kern="1200">
          <a:solidFill>
            <a:schemeClr val="accent1"/>
          </a:solidFill>
          <a:latin typeface="Segoe UI"/>
          <a:ea typeface="+mn-ea"/>
          <a:cs typeface="Segoe UI"/>
        </a:defRPr>
      </a:lvl2pPr>
      <a:lvl3pPr marL="968326" indent="-282561" algn="l" defTabSz="914354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SzPct val="110000"/>
        <a:buFont typeface="Wingdings 2" pitchFamily="18" charset="2"/>
        <a:buChar char=""/>
        <a:defRPr sz="1800" kern="1200">
          <a:solidFill>
            <a:schemeClr val="accent1"/>
          </a:solidFill>
          <a:latin typeface="Segoe UI"/>
          <a:ea typeface="+mn-ea"/>
          <a:cs typeface="Segoe UI"/>
        </a:defRPr>
      </a:lvl3pPr>
      <a:lvl4pPr marL="1263587" indent="-295259" algn="l" defTabSz="914354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SzPct val="110000"/>
        <a:buFont typeface="Wingdings 2" pitchFamily="18" charset="2"/>
        <a:buChar char=""/>
        <a:defRPr sz="1600" kern="1200">
          <a:solidFill>
            <a:schemeClr val="accent1"/>
          </a:solidFill>
          <a:latin typeface="Segoe UI"/>
          <a:ea typeface="+mn-ea"/>
          <a:cs typeface="Segoe UI"/>
        </a:defRPr>
      </a:lvl4pPr>
      <a:lvl5pPr marL="1546148" indent="-282561" algn="l" defTabSz="914354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SzPct val="110000"/>
        <a:buFont typeface="Wingdings 2" pitchFamily="18" charset="2"/>
        <a:buChar char=""/>
        <a:defRPr sz="1400" kern="1200">
          <a:solidFill>
            <a:schemeClr val="accent1"/>
          </a:solidFill>
          <a:latin typeface="Segoe UI"/>
          <a:ea typeface="+mn-ea"/>
          <a:cs typeface="Segoe UI"/>
        </a:defRPr>
      </a:lvl5pPr>
      <a:lvl6pPr marL="1828709" indent="-282561" algn="l" defTabSz="914354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619" indent="-282561" algn="l" defTabSz="914354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593" indent="-282561" algn="l" defTabSz="914354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091" indent="-282561" algn="l" defTabSz="914354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84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176" userDrawn="1">
          <p15:clr>
            <a:srgbClr val="F26B43"/>
          </p15:clr>
        </p15:guide>
        <p15:guide id="4" orient="horz" pos="391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92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zure/azure-iot-sdks" TargetMode="External"/><Relationship Id="rId3" Type="http://schemas.openxmlformats.org/officeDocument/2006/relationships/hyperlink" Target="https://azure.microsoft.com/en-us/updates/microsoft-azure-iot-reference-architecture-available/" TargetMode="External"/><Relationship Id="rId7" Type="http://schemas.openxmlformats.org/officeDocument/2006/relationships/hyperlink" Target="https://azure.microsoft.com/en-us/documentation/articles/iot-hub-tested-configurations/" TargetMode="External"/><Relationship Id="rId2" Type="http://schemas.openxmlformats.org/officeDocument/2006/relationships/hyperlink" Target="https://azure.microsoft.com/en-us/suites/iot-suite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technical.openmobilealliance.org/Technical/technical-information/release-program/current-releases/oma-lightweightm2m-v1-0" TargetMode="External"/><Relationship Id="rId5" Type="http://schemas.openxmlformats.org/officeDocument/2006/relationships/hyperlink" Target="https://www.amazon.com/Microservices-IoT-Azure-Microservice-Architecture/dp/1484212762" TargetMode="External"/><Relationship Id="rId4" Type="http://schemas.openxmlformats.org/officeDocument/2006/relationships/hyperlink" Target="https://azure.microsoft.com/en-us/documentation/services/iot-hub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hor Information Block"/>
          <p:cNvSpPr>
            <a:spLocks noGrp="1"/>
          </p:cNvSpPr>
          <p:nvPr>
            <p:ph type="body" sz="quarter" idx="11"/>
          </p:nvPr>
        </p:nvSpPr>
        <p:spPr>
          <a:xfrm>
            <a:off x="1215955" y="4483100"/>
            <a:ext cx="7272444" cy="1551940"/>
          </a:xfrm>
        </p:spPr>
        <p:txBody>
          <a:bodyPr>
            <a:normAutofit/>
          </a:bodyPr>
          <a:lstStyle/>
          <a:p>
            <a:r>
              <a:rPr lang="en-US" i="1" dirty="0"/>
              <a:t>Josh Lane</a:t>
            </a:r>
          </a:p>
          <a:p>
            <a:r>
              <a:rPr lang="en-US" i="1" dirty="0"/>
              <a:t>Principal Architect, Wintellect</a:t>
            </a:r>
          </a:p>
          <a:p>
            <a:endParaRPr lang="en-US" i="1" dirty="0"/>
          </a:p>
          <a:p>
            <a:r>
              <a:rPr lang="en-US" i="1" dirty="0"/>
              <a:t>https://github.com/jplane/iot-webinar</a:t>
            </a:r>
          </a:p>
        </p:txBody>
      </p:sp>
      <p:sp>
        <p:nvSpPr>
          <p:cNvPr id="3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Introduction to Azure </a:t>
            </a:r>
            <a:r>
              <a:rPr lang="en-US" dirty="0" err="1"/>
              <a:t>IoT</a:t>
            </a:r>
            <a:r>
              <a:rPr lang="en-US" dirty="0"/>
              <a:t> Suite</a:t>
            </a:r>
            <a:br>
              <a:rPr lang="en-US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6143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Devices – various Linux-, Windows-, Android-, Arduino-based field devices</a:t>
            </a:r>
          </a:p>
          <a:p>
            <a:r>
              <a:rPr lang="en-US" dirty="0"/>
              <a:t>Data ingest – Azure IoT Hub or Event Hub</a:t>
            </a:r>
          </a:p>
          <a:p>
            <a:r>
              <a:rPr lang="en-US" dirty="0"/>
              <a:t>Data-at-rest – Azure Storage, </a:t>
            </a:r>
            <a:r>
              <a:rPr lang="en-US" dirty="0" err="1"/>
              <a:t>DocumentDB</a:t>
            </a:r>
            <a:r>
              <a:rPr lang="en-US" dirty="0"/>
              <a:t>, Data Lake, SQL Database</a:t>
            </a:r>
          </a:p>
          <a:p>
            <a:r>
              <a:rPr lang="en-US" dirty="0"/>
              <a:t>Streaming</a:t>
            </a:r>
          </a:p>
          <a:p>
            <a:pPr lvl="1"/>
            <a:r>
              <a:rPr lang="en-US" dirty="0"/>
              <a:t>Stream Analytics, Apache Storm (HDInsight), Event Hubs</a:t>
            </a:r>
          </a:p>
          <a:p>
            <a:pPr lvl="1"/>
            <a:r>
              <a:rPr lang="en-US" dirty="0"/>
              <a:t>IoT Hub supports Event Hub API (custom processing w/ </a:t>
            </a:r>
            <a:r>
              <a:rPr lang="en-US" dirty="0" err="1"/>
              <a:t>EventProcessorHost</a:t>
            </a:r>
            <a:r>
              <a:rPr lang="en-US" dirty="0"/>
              <a:t>, etc.)</a:t>
            </a:r>
          </a:p>
          <a:p>
            <a:r>
              <a:rPr lang="en-US" dirty="0"/>
              <a:t>Analytics</a:t>
            </a:r>
          </a:p>
          <a:p>
            <a:pPr lvl="1"/>
            <a:r>
              <a:rPr lang="en-US" dirty="0"/>
              <a:t>HDInsight, SQL Data Warehouse, Power BI, Azure ML, Azure Batch</a:t>
            </a:r>
          </a:p>
          <a:p>
            <a:r>
              <a:rPr lang="en-US" dirty="0"/>
              <a:t>Business and data transformation logic</a:t>
            </a:r>
          </a:p>
          <a:p>
            <a:pPr lvl="1"/>
            <a:r>
              <a:rPr lang="en-US" dirty="0"/>
              <a:t>Service Fabric actors, Functions, Data Factory, Logic Apps</a:t>
            </a:r>
          </a:p>
          <a:p>
            <a:r>
              <a:rPr lang="en-US" dirty="0"/>
              <a:t>Typically a combination of the above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Suite - Ecosystem</a:t>
            </a:r>
          </a:p>
        </p:txBody>
      </p:sp>
    </p:spTree>
    <p:extLst>
      <p:ext uri="{BB962C8B-B14F-4D97-AF65-F5344CB8AC3E}">
        <p14:creationId xmlns:p14="http://schemas.microsoft.com/office/powerpoint/2010/main" val="313075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Core element of Azure IoT Suite</a:t>
            </a:r>
          </a:p>
          <a:p>
            <a:pPr lvl="1"/>
            <a:r>
              <a:rPr lang="en-US" dirty="0"/>
              <a:t>Secure, cloud-scale IoT gateway</a:t>
            </a:r>
          </a:p>
          <a:p>
            <a:pPr lvl="1"/>
            <a:r>
              <a:rPr lang="en-US" dirty="0"/>
              <a:t>Conduit between biz logic, analytics, etc. and devices</a:t>
            </a:r>
          </a:p>
          <a:p>
            <a:r>
              <a:rPr lang="en-US" dirty="0"/>
              <a:t>Provision, manage, communicate with millions of devices</a:t>
            </a:r>
          </a:p>
          <a:p>
            <a:r>
              <a:rPr lang="en-US" dirty="0"/>
              <a:t>Per-device authentication and authorization</a:t>
            </a:r>
          </a:p>
          <a:p>
            <a:r>
              <a:rPr lang="en-US" dirty="0"/>
              <a:t>Bidirectional device communication</a:t>
            </a:r>
          </a:p>
          <a:p>
            <a:pPr lvl="1"/>
            <a:r>
              <a:rPr lang="en-US" dirty="0"/>
              <a:t>Telemetry, (un)provision, update firmware, reboot, custom commands, etc.</a:t>
            </a:r>
          </a:p>
          <a:p>
            <a:pPr lvl="1"/>
            <a:r>
              <a:rPr lang="en-US" dirty="0"/>
              <a:t>HTTP, AMQP, AMQP-WS, MQTT, custom</a:t>
            </a:r>
          </a:p>
          <a:p>
            <a:r>
              <a:rPr lang="en-US" dirty="0"/>
              <a:t>Durable, TTL-based message store for intermittent device connectivity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Hub</a:t>
            </a:r>
          </a:p>
        </p:txBody>
      </p:sp>
    </p:spTree>
    <p:extLst>
      <p:ext uri="{BB962C8B-B14F-4D97-AF65-F5344CB8AC3E}">
        <p14:creationId xmlns:p14="http://schemas.microsoft.com/office/powerpoint/2010/main" val="2558849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252413" y="1550797"/>
            <a:ext cx="11682412" cy="416280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Hub</a:t>
            </a:r>
          </a:p>
        </p:txBody>
      </p:sp>
    </p:spTree>
    <p:extLst>
      <p:ext uri="{BB962C8B-B14F-4D97-AF65-F5344CB8AC3E}">
        <p14:creationId xmlns:p14="http://schemas.microsoft.com/office/powerpoint/2010/main" val="928852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50" y="1476374"/>
            <a:ext cx="7626350" cy="45264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899" y="1476375"/>
            <a:ext cx="2551755" cy="453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27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"/>
          <p:cNvSpPr>
            <a:spLocks noGrp="1"/>
          </p:cNvSpPr>
          <p:nvPr>
            <p:ph type="subTitle" idx="1"/>
          </p:nvPr>
        </p:nvSpPr>
        <p:spPr>
          <a:xfrm>
            <a:off x="4933308" y="5182773"/>
            <a:ext cx="3030358" cy="6202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Transit Bus Tracker</a:t>
            </a:r>
          </a:p>
        </p:txBody>
      </p:sp>
      <p:pic>
        <p:nvPicPr>
          <p:cNvPr id="1028" name="Picture 4" descr="http://devcenter.wintellect.com/wp-content/uploads/2016/09/architecture-768x4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2872722"/>
            <a:ext cx="4940300" cy="310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81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Native protocols</a:t>
            </a:r>
          </a:p>
          <a:p>
            <a:r>
              <a:rPr lang="en-US" dirty="0"/>
              <a:t>Device SDKs for a variety of platforms and languages</a:t>
            </a:r>
          </a:p>
          <a:p>
            <a:pPr lvl="1"/>
            <a:r>
              <a:rPr lang="en-US" dirty="0" err="1"/>
              <a:t>Debian</a:t>
            </a:r>
            <a:r>
              <a:rPr lang="en-US" dirty="0"/>
              <a:t>, Ubuntu, </a:t>
            </a:r>
            <a:r>
              <a:rPr lang="en-US" dirty="0" err="1"/>
              <a:t>RaspberryPI</a:t>
            </a:r>
            <a:r>
              <a:rPr lang="en-US" dirty="0"/>
              <a:t>, Android, Windows</a:t>
            </a:r>
          </a:p>
          <a:p>
            <a:pPr lvl="1"/>
            <a:r>
              <a:rPr lang="en-US" dirty="0"/>
              <a:t>Node.js, Java, Python, C, .NET</a:t>
            </a:r>
          </a:p>
          <a:p>
            <a:r>
              <a:rPr lang="en-US" dirty="0"/>
              <a:t>File upload</a:t>
            </a:r>
          </a:p>
          <a:p>
            <a:r>
              <a:rPr lang="en-US" dirty="0"/>
              <a:t>Event Hub-compatible messaging</a:t>
            </a:r>
          </a:p>
          <a:p>
            <a:r>
              <a:rPr lang="en-US" dirty="0"/>
              <a:t>Gateway SDK</a:t>
            </a:r>
          </a:p>
          <a:p>
            <a:pPr lvl="1"/>
            <a:r>
              <a:rPr lang="en-US" dirty="0"/>
              <a:t>Custom protocols, edge analytics/</a:t>
            </a:r>
            <a:r>
              <a:rPr lang="en-US" dirty="0" err="1"/>
              <a:t>auth</a:t>
            </a:r>
            <a:r>
              <a:rPr lang="en-US" dirty="0"/>
              <a:t>/rules, traffic optimization/batching, etc.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</a:t>
            </a:r>
            <a:r>
              <a:rPr lang="en-US" dirty="0">
                <a:sym typeface="Wingdings" panose="05000000000000000000" pitchFamily="2" charset="2"/>
              </a:rPr>
              <a:t>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8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Reboot</a:t>
            </a:r>
          </a:p>
          <a:p>
            <a:r>
              <a:rPr lang="en-US" dirty="0"/>
              <a:t>Factory reset</a:t>
            </a:r>
          </a:p>
          <a:p>
            <a:r>
              <a:rPr lang="en-US" dirty="0"/>
              <a:t>Firmware update</a:t>
            </a:r>
          </a:p>
          <a:p>
            <a:r>
              <a:rPr lang="en-US" dirty="0"/>
              <a:t>Command and control</a:t>
            </a:r>
          </a:p>
          <a:p>
            <a:pPr lvl="1"/>
            <a:r>
              <a:rPr lang="en-US" dirty="0"/>
              <a:t>direct command to device(s)</a:t>
            </a:r>
          </a:p>
          <a:p>
            <a:pPr lvl="1"/>
            <a:r>
              <a:rPr lang="en-US" dirty="0"/>
              <a:t>Now, or scheduled</a:t>
            </a:r>
          </a:p>
          <a:p>
            <a:r>
              <a:rPr lang="en-US"/>
              <a:t>Configuration changes</a:t>
            </a:r>
            <a:endParaRPr lang="en-US" dirty="0"/>
          </a:p>
          <a:p>
            <a:pPr lvl="1"/>
            <a:r>
              <a:rPr lang="en-US" dirty="0"/>
              <a:t>desired vs. reported state</a:t>
            </a:r>
          </a:p>
          <a:p>
            <a:r>
              <a:rPr lang="en-US" dirty="0"/>
              <a:t>Device metadata query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</a:t>
            </a:r>
            <a:r>
              <a:rPr lang="en-US" dirty="0">
                <a:sym typeface="Wingdings" panose="05000000000000000000" pitchFamily="2" charset="2"/>
              </a:rPr>
              <a:t>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936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b="1" dirty="0"/>
              <a:t>Azure IoT Suite</a:t>
            </a:r>
            <a:r>
              <a:rPr lang="en-US" sz="2600" dirty="0"/>
              <a:t> - </a:t>
            </a:r>
            <a:r>
              <a:rPr lang="en-US" sz="2600" dirty="0">
                <a:hlinkClick r:id="rId2"/>
              </a:rPr>
              <a:t>https://azure.microsoft.com/en-us/suites/iot-suite/</a:t>
            </a:r>
            <a:endParaRPr lang="en-US" sz="2600" dirty="0"/>
          </a:p>
          <a:p>
            <a:r>
              <a:rPr lang="en-US" sz="2600" b="1" dirty="0"/>
              <a:t>IoT Reference architecture</a:t>
            </a:r>
            <a:r>
              <a:rPr lang="en-US" sz="2600" dirty="0"/>
              <a:t> - </a:t>
            </a:r>
            <a:r>
              <a:rPr lang="en-US" sz="2600" dirty="0">
                <a:hlinkClick r:id="rId3"/>
              </a:rPr>
              <a:t>https://azure.microsoft.com/en-us/updates/microsoft-azure-iot-reference-architecture-available/</a:t>
            </a:r>
            <a:endParaRPr lang="en-US" sz="2600" dirty="0"/>
          </a:p>
          <a:p>
            <a:r>
              <a:rPr lang="en-US" sz="2600" b="1" dirty="0"/>
              <a:t>IoT Hub developer docs</a:t>
            </a:r>
            <a:r>
              <a:rPr lang="en-US" sz="2600" dirty="0"/>
              <a:t> - </a:t>
            </a:r>
            <a:r>
              <a:rPr lang="en-US" sz="2600" dirty="0">
                <a:hlinkClick r:id="rId4"/>
              </a:rPr>
              <a:t>https://azure.microsoft.com/en-us/documentation/services/iot-hub/</a:t>
            </a:r>
            <a:endParaRPr lang="en-US" sz="2600" dirty="0"/>
          </a:p>
          <a:p>
            <a:r>
              <a:rPr lang="en-US" sz="2600" b="1" dirty="0"/>
              <a:t>“</a:t>
            </a:r>
            <a:r>
              <a:rPr lang="en-US" sz="2600" b="1" dirty="0" err="1"/>
              <a:t>Microservices</a:t>
            </a:r>
            <a:r>
              <a:rPr lang="en-US" sz="2600" b="1" dirty="0"/>
              <a:t>, IoT, and Azure”</a:t>
            </a:r>
            <a:r>
              <a:rPr lang="en-US" sz="2600" dirty="0"/>
              <a:t> - </a:t>
            </a:r>
            <a:r>
              <a:rPr lang="en-US" sz="2600" dirty="0">
                <a:hlinkClick r:id="rId5"/>
              </a:rPr>
              <a:t>https://www.amazon.com/Microservices-IoT-Azure-Microservice-Architecture/dp/1484212762</a:t>
            </a:r>
            <a:endParaRPr lang="en-US" sz="2600" dirty="0"/>
          </a:p>
          <a:p>
            <a:r>
              <a:rPr lang="en-US" sz="2600" b="1" dirty="0"/>
              <a:t>Open Mobile Alliance LWM2M spec</a:t>
            </a:r>
            <a:r>
              <a:rPr lang="en-US" sz="2600" dirty="0"/>
              <a:t> - </a:t>
            </a:r>
            <a:r>
              <a:rPr lang="en-US" sz="2600" dirty="0">
                <a:hlinkClick r:id="rId6"/>
              </a:rPr>
              <a:t>http://technical.openmobilealliance.org/Technical/technical-information/release-program/current-releases/oma-lightweightm2m-v1-0</a:t>
            </a:r>
            <a:endParaRPr lang="en-US" sz="2600" dirty="0"/>
          </a:p>
          <a:p>
            <a:r>
              <a:rPr lang="en-US" sz="2600" b="1" dirty="0"/>
              <a:t>Azure IoT Hardware and SDK compatibility </a:t>
            </a:r>
            <a:r>
              <a:rPr lang="en-US" sz="2600" dirty="0"/>
              <a:t>- </a:t>
            </a:r>
            <a:r>
              <a:rPr lang="en-US" sz="2600" dirty="0">
                <a:hlinkClick r:id="rId7"/>
              </a:rPr>
              <a:t>https://azure.microsoft.com/en-us/documentation/articles/iot-hub-tested-configurations/</a:t>
            </a:r>
            <a:endParaRPr lang="en-US" sz="2600" dirty="0"/>
          </a:p>
          <a:p>
            <a:r>
              <a:rPr lang="en-US" sz="2600" b="1" dirty="0"/>
              <a:t>Azure IoT Device and Service SDKs </a:t>
            </a:r>
            <a:r>
              <a:rPr lang="en-US" sz="2600" dirty="0"/>
              <a:t>- </a:t>
            </a:r>
            <a:r>
              <a:rPr lang="en-US" sz="2600" dirty="0">
                <a:hlinkClick r:id="rId8"/>
              </a:rPr>
              <a:t>https://github.com/Azure/azure-iot-sdks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09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638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27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Microsoft Azure MVP</a:t>
            </a:r>
          </a:p>
          <a:p>
            <a:r>
              <a:rPr lang="en-US" dirty="0"/>
              <a:t>Dev + architecture, cloud migration, data, messaging, etc.</a:t>
            </a:r>
          </a:p>
          <a:p>
            <a:r>
              <a:rPr lang="en-US" dirty="0"/>
              <a:t>Past and present </a:t>
            </a:r>
            <a:r>
              <a:rPr lang="en-US" dirty="0" err="1"/>
              <a:t>Wintellectual</a:t>
            </a:r>
            <a:endParaRPr lang="en-US" dirty="0"/>
          </a:p>
          <a:p>
            <a:r>
              <a:rPr lang="en-US" dirty="0"/>
              <a:t>Azure-in-the-ATL meetup founder</a:t>
            </a:r>
          </a:p>
          <a:p>
            <a:r>
              <a:rPr lang="en-US" dirty="0"/>
              <a:t>jlane@wintellect.com</a:t>
            </a:r>
          </a:p>
          <a:p>
            <a:r>
              <a:rPr lang="en-US" dirty="0"/>
              <a:t>@</a:t>
            </a:r>
            <a:r>
              <a:rPr lang="en-US" dirty="0" err="1"/>
              <a:t>jplane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whois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Josh-Lane</a:t>
            </a:r>
          </a:p>
        </p:txBody>
      </p:sp>
    </p:spTree>
    <p:extLst>
      <p:ext uri="{BB962C8B-B14F-4D97-AF65-F5344CB8AC3E}">
        <p14:creationId xmlns:p14="http://schemas.microsoft.com/office/powerpoint/2010/main" val="112467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Scales predictably and seamlessly in relation to device count and data ingress/egress</a:t>
            </a:r>
          </a:p>
          <a:p>
            <a:r>
              <a:rPr lang="en-US" dirty="0"/>
              <a:t>Can uniquely identify, manage, and communicate with each device</a:t>
            </a:r>
          </a:p>
          <a:p>
            <a:r>
              <a:rPr lang="en-US" dirty="0"/>
              <a:t>Supports bidirectional, occasionally connected, secure device communication</a:t>
            </a:r>
          </a:p>
          <a:p>
            <a:r>
              <a:rPr lang="en-US" dirty="0"/>
              <a:t>Supports many communication and data formats, but presupposes none</a:t>
            </a:r>
          </a:p>
          <a:p>
            <a:r>
              <a:rPr lang="en-US" dirty="0"/>
              <a:t>Supports a variety of data processing scenarios (data-at-rest, streaming, event-driven, etc.)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Robust IoT solution…</a:t>
            </a:r>
          </a:p>
        </p:txBody>
      </p:sp>
    </p:spTree>
    <p:extLst>
      <p:ext uri="{BB962C8B-B14F-4D97-AF65-F5344CB8AC3E}">
        <p14:creationId xmlns:p14="http://schemas.microsoft.com/office/powerpoint/2010/main" val="288691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IoT Architecture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34207"/>
            <a:ext cx="117348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3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252413" y="1550797"/>
            <a:ext cx="11682412" cy="416280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Connectivity + Management</a:t>
            </a:r>
          </a:p>
        </p:txBody>
      </p:sp>
    </p:spTree>
    <p:extLst>
      <p:ext uri="{BB962C8B-B14F-4D97-AF65-F5344CB8AC3E}">
        <p14:creationId xmlns:p14="http://schemas.microsoft.com/office/powerpoint/2010/main" val="197991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252414" y="1550797"/>
            <a:ext cx="11682409" cy="416280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+ Analytics</a:t>
            </a:r>
          </a:p>
        </p:txBody>
      </p:sp>
    </p:spTree>
    <p:extLst>
      <p:ext uri="{BB962C8B-B14F-4D97-AF65-F5344CB8AC3E}">
        <p14:creationId xmlns:p14="http://schemas.microsoft.com/office/powerpoint/2010/main" val="48998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252414" y="1550797"/>
            <a:ext cx="11682409" cy="416280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+ Business Connectivity</a:t>
            </a:r>
          </a:p>
        </p:txBody>
      </p:sp>
    </p:spTree>
    <p:extLst>
      <p:ext uri="{BB962C8B-B14F-4D97-AF65-F5344CB8AC3E}">
        <p14:creationId xmlns:p14="http://schemas.microsoft.com/office/powerpoint/2010/main" val="384680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Set of umbrella technologies + prescriptive scenario guidance</a:t>
            </a:r>
          </a:p>
          <a:p>
            <a:pPr lvl="1"/>
            <a:r>
              <a:rPr lang="en-US" dirty="0"/>
              <a:t>Not a single technology, service, or product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Suite</a:t>
            </a:r>
          </a:p>
        </p:txBody>
      </p:sp>
      <p:pic>
        <p:nvPicPr>
          <p:cNvPr id="2050" name="Picture 2" descr="Stay ahead of problems with predictive maintenance in Azure IoT Su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419" y="2308898"/>
            <a:ext cx="2506731" cy="165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mote monito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313" y="4177466"/>
            <a:ext cx="2506731" cy="165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65" y="2667541"/>
            <a:ext cx="3123299" cy="19304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114800" y="3961566"/>
            <a:ext cx="977900" cy="5342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114800" y="3135232"/>
            <a:ext cx="3985244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77729" y="4709887"/>
            <a:ext cx="251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www.azureiotsuite.com</a:t>
            </a:r>
          </a:p>
        </p:txBody>
      </p:sp>
    </p:spTree>
    <p:extLst>
      <p:ext uri="{BB962C8B-B14F-4D97-AF65-F5344CB8AC3E}">
        <p14:creationId xmlns:p14="http://schemas.microsoft.com/office/powerpoint/2010/main" val="727328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ntellect Presentation Title Slides">
  <a:themeElements>
    <a:clrScheme name="Wintellect Std">
      <a:dk1>
        <a:srgbClr val="01448F"/>
      </a:dk1>
      <a:lt1>
        <a:sysClr val="window" lastClr="FFFFFF"/>
      </a:lt1>
      <a:dk2>
        <a:srgbClr val="01448F"/>
      </a:dk2>
      <a:lt2>
        <a:srgbClr val="FFFFFF"/>
      </a:lt2>
      <a:accent1>
        <a:srgbClr val="555555"/>
      </a:accent1>
      <a:accent2>
        <a:srgbClr val="999999"/>
      </a:accent2>
      <a:accent3>
        <a:srgbClr val="EBEBEB"/>
      </a:accent3>
      <a:accent4>
        <a:srgbClr val="E5ECF4"/>
      </a:accent4>
      <a:accent5>
        <a:srgbClr val="7EB606"/>
      </a:accent5>
      <a:accent6>
        <a:srgbClr val="C00000"/>
      </a:accent6>
      <a:hlink>
        <a:srgbClr val="EC1C23"/>
      </a:hlink>
      <a:folHlink>
        <a:srgbClr val="BC82FF"/>
      </a:folHlink>
    </a:clrScheme>
    <a:fontScheme name="Wintellec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intellect Presentation - Wide.potx" id="{C15FB746-C0EB-48B8-9005-4F0286DB1F19}" vid="{79428BA4-459C-4BFB-B0BD-E56A1139C6DB}"/>
    </a:ext>
  </a:extLst>
</a:theme>
</file>

<file path=ppt/theme/theme2.xml><?xml version="1.0" encoding="utf-8"?>
<a:theme xmlns:a="http://schemas.openxmlformats.org/drawingml/2006/main" name="Wintellect Presentation Content Slides">
  <a:themeElements>
    <a:clrScheme name="Wintellect Std">
      <a:dk1>
        <a:srgbClr val="01448F"/>
      </a:dk1>
      <a:lt1>
        <a:sysClr val="window" lastClr="FFFFFF"/>
      </a:lt1>
      <a:dk2>
        <a:srgbClr val="01448F"/>
      </a:dk2>
      <a:lt2>
        <a:srgbClr val="FFFFFF"/>
      </a:lt2>
      <a:accent1>
        <a:srgbClr val="555555"/>
      </a:accent1>
      <a:accent2>
        <a:srgbClr val="999999"/>
      </a:accent2>
      <a:accent3>
        <a:srgbClr val="EC1C23"/>
      </a:accent3>
      <a:accent4>
        <a:srgbClr val="EBEBEB"/>
      </a:accent4>
      <a:accent5>
        <a:srgbClr val="E5ECF4"/>
      </a:accent5>
      <a:accent6>
        <a:srgbClr val="BC82FF"/>
      </a:accent6>
      <a:hlink>
        <a:srgbClr val="EC1C23"/>
      </a:hlink>
      <a:folHlink>
        <a:srgbClr val="BC82FF"/>
      </a:folHlink>
    </a:clrScheme>
    <a:fontScheme name="Wintellec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intellect Presentation - Wide.potx" id="{C15FB746-C0EB-48B8-9005-4F0286DB1F19}" vid="{E65F4528-0A5B-44CE-ADB8-DEBA58C8CBB8}"/>
    </a:ext>
  </a:extLst>
</a:theme>
</file>

<file path=ppt/theme/theme3.xml><?xml version="1.0" encoding="utf-8"?>
<a:theme xmlns:a="http://schemas.openxmlformats.org/drawingml/2006/main" name="Promotion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ntellect Presentation - Wide.potx" id="{C15FB746-C0EB-48B8-9005-4F0286DB1F19}" vid="{44D62258-ABFD-435C-815E-841B4217B3F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7910E0FC5AD641A0EC2F677DA00462" ma:contentTypeVersion="3" ma:contentTypeDescription="Create a new document." ma:contentTypeScope="" ma:versionID="76b62c445233cce25a0ca0e041f71723">
  <xsd:schema xmlns:xsd="http://www.w3.org/2001/XMLSchema" xmlns:xs="http://www.w3.org/2001/XMLSchema" xmlns:p="http://schemas.microsoft.com/office/2006/metadata/properties" xmlns:ns2="ae9bb8cf-6fd7-4373-9802-0818a1bad213" targetNamespace="http://schemas.microsoft.com/office/2006/metadata/properties" ma:root="true" ma:fieldsID="c52ecd0cdc1072d582e1a9eee67584ac" ns2:_="">
    <xsd:import namespace="ae9bb8cf-6fd7-4373-9802-0818a1bad2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9bb8cf-6fd7-4373-9802-0818a1bad21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e9bb8cf-6fd7-4373-9802-0818a1bad213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F2A83536-3E53-4F69-BB7F-3EA6454D8B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750145-700B-4D98-8754-188B0DA4FB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9bb8cf-6fd7-4373-9802-0818a1bad2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1FDF29-0AD6-4557-9F7B-A2E3FD5905AB}">
  <ds:schemaRefs>
    <ds:schemaRef ds:uri="http://purl.org/dc/terms/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  <ds:schemaRef ds:uri="ae9bb8cf-6fd7-4373-9802-0818a1bad213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</TotalTime>
  <Words>548</Words>
  <Application>Microsoft Office PowerPoint</Application>
  <PresentationFormat>Widescreen</PresentationFormat>
  <Paragraphs>98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Consolas</vt:lpstr>
      <vt:lpstr>Segoe UI</vt:lpstr>
      <vt:lpstr>Segoe UI Light</vt:lpstr>
      <vt:lpstr>Wingdings</vt:lpstr>
      <vt:lpstr>Wingdings 2</vt:lpstr>
      <vt:lpstr>Wintellect Presentation Title Slides</vt:lpstr>
      <vt:lpstr>Wintellect Presentation Content Slides</vt:lpstr>
      <vt:lpstr>Promotion Slides</vt:lpstr>
      <vt:lpstr>An Introduction to Azure IoT Suite </vt:lpstr>
      <vt:lpstr>PowerPoint Presentation</vt:lpstr>
      <vt:lpstr>whois Josh-Lane</vt:lpstr>
      <vt:lpstr>A Robust IoT solution…</vt:lpstr>
      <vt:lpstr>Reference IoT Architecture</vt:lpstr>
      <vt:lpstr>Device Connectivity + Management</vt:lpstr>
      <vt:lpstr>Data Processing + Analytics</vt:lpstr>
      <vt:lpstr>Presentation + Business Connectivity</vt:lpstr>
      <vt:lpstr>Azure IoT Suite</vt:lpstr>
      <vt:lpstr>Azure IoT Suite - Ecosystem</vt:lpstr>
      <vt:lpstr>Azure IoT Hub</vt:lpstr>
      <vt:lpstr>Azure IoT Hub</vt:lpstr>
      <vt:lpstr>Pricing</vt:lpstr>
      <vt:lpstr>Transit Bus Tracker</vt:lpstr>
      <vt:lpstr>Device  Cloud</vt:lpstr>
      <vt:lpstr>Cloud  Device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Wintellect Presentation Template</dc:title>
  <dc:creator>John Garland</dc:creator>
  <cp:keywords>Wintellect</cp:keywords>
  <cp:lastModifiedBy>Josh Lane</cp:lastModifiedBy>
  <cp:revision>142</cp:revision>
  <dcterms:created xsi:type="dcterms:W3CDTF">2013-04-29T23:53:05Z</dcterms:created>
  <dcterms:modified xsi:type="dcterms:W3CDTF">2016-10-09T17:40:10Z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0x010100927910E0FC5AD641A0EC2F677DA00462</vt:lpwstr>
  </property>
</Properties>
</file>