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  <p:sldMasterId id="2147483680" r:id="rId5"/>
    <p:sldMasterId id="2147483696" r:id="rId6"/>
  </p:sldMasterIdLst>
  <p:notesMasterIdLst>
    <p:notesMasterId r:id="rId25"/>
  </p:notesMasterIdLst>
  <p:handoutMasterIdLst>
    <p:handoutMasterId r:id="rId26"/>
  </p:handoutMasterIdLst>
  <p:sldIdLst>
    <p:sldId id="256" r:id="rId7"/>
    <p:sldId id="267" r:id="rId8"/>
    <p:sldId id="259" r:id="rId9"/>
    <p:sldId id="269" r:id="rId10"/>
    <p:sldId id="270" r:id="rId11"/>
    <p:sldId id="271" r:id="rId12"/>
    <p:sldId id="272" r:id="rId13"/>
    <p:sldId id="273" r:id="rId14"/>
    <p:sldId id="284" r:id="rId15"/>
    <p:sldId id="279" r:id="rId16"/>
    <p:sldId id="275" r:id="rId17"/>
    <p:sldId id="277" r:id="rId18"/>
    <p:sldId id="261" r:id="rId19"/>
    <p:sldId id="278" r:id="rId20"/>
    <p:sldId id="281" r:id="rId21"/>
    <p:sldId id="283" r:id="rId22"/>
    <p:sldId id="276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88CC"/>
    <a:srgbClr val="E8232B"/>
    <a:srgbClr val="E6F7FF"/>
    <a:srgbClr val="616161"/>
    <a:srgbClr val="E5F8FF"/>
    <a:srgbClr val="6FB7D7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8" autoAdjust="0"/>
    <p:restoredTop sz="72727" autoAdjust="0"/>
  </p:normalViewPr>
  <p:slideViewPr>
    <p:cSldViewPr snapToGrid="0" snapToObjects="1">
      <p:cViewPr varScale="1">
        <p:scale>
          <a:sx n="74" d="100"/>
          <a:sy n="74" d="100"/>
        </p:scale>
        <p:origin x="8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516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20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8FE8D-2DE0-459F-B7AF-223CDD2D6A8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58C4-E8E6-4E34-A15E-E0442F3A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talk about Azure specifics, let’s talk about</a:t>
            </a:r>
            <a:r>
              <a:rPr lang="en-US" baseline="0" dirty="0"/>
              <a:t> desirable attributes of a generic </a:t>
            </a:r>
            <a:r>
              <a:rPr lang="en-US" baseline="0" dirty="0" err="1"/>
              <a:t>IoT</a:t>
            </a:r>
            <a:r>
              <a:rPr lang="en-US" baseline="0" dirty="0"/>
              <a:t> platform…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supported by IoT Hub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LWM2M (Lightweight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to Machine)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Relies on concept of “device twin” which is cloud-stored metadata synchronized with physical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US" baseline="0" dirty="0"/>
              <a:t> “unit” is a logical measure </a:t>
            </a:r>
            <a:r>
              <a:rPr lang="en-US" baseline="0"/>
              <a:t>of desired scale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# of units needed == (device count * messages/device/day)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</a:t>
            </a:r>
            <a:r>
              <a:rPr lang="en-US" baseline="0" dirty="0"/>
              <a:t> one level deeper, but still technology agnostic, let’s talk about what an </a:t>
            </a:r>
            <a:r>
              <a:rPr lang="en-US" baseline="0" dirty="0" err="1"/>
              <a:t>IoT</a:t>
            </a:r>
            <a:r>
              <a:rPr lang="en-US" baseline="0" dirty="0"/>
              <a:t> architecture consists of.</a:t>
            </a:r>
          </a:p>
          <a:p>
            <a:endParaRPr lang="en-US" dirty="0"/>
          </a:p>
          <a:p>
            <a:r>
              <a:rPr lang="en-US" dirty="0"/>
              <a:t>3 key areas:</a:t>
            </a:r>
          </a:p>
          <a:p>
            <a:r>
              <a:rPr lang="en-US" dirty="0"/>
              <a:t>Device Connectivity + Management</a:t>
            </a:r>
          </a:p>
          <a:p>
            <a:r>
              <a:rPr lang="en-US" dirty="0"/>
              <a:t>Data Processing</a:t>
            </a:r>
            <a:r>
              <a:rPr lang="en-US" baseline="0" dirty="0"/>
              <a:t> + Analytics</a:t>
            </a:r>
          </a:p>
          <a:p>
            <a:r>
              <a:rPr lang="en-US" dirty="0"/>
              <a:t>Presentation + Business Connectivity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and foremost, connect</a:t>
            </a:r>
            <a:r>
              <a:rPr lang="en-US" baseline="0" dirty="0"/>
              <a:t>/identify/track devices…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Endpoint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Protocol negotiation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Device</a:t>
            </a:r>
            <a:r>
              <a:rPr lang="en-US" baseline="0" dirty="0"/>
              <a:t> provisioning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Want to do interesting things with all this data…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Streaming endpoints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Durable storage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Machine learning, BI,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 </a:t>
            </a:r>
            <a:r>
              <a:rPr lang="en-US" baseline="0" dirty="0" err="1"/>
              <a:t>IoT</a:t>
            </a:r>
            <a:r>
              <a:rPr lang="en-US" baseline="0" dirty="0"/>
              <a:t> solution is an island…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App integration and custom logic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Reporting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Dashboards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External system 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to this are confusing… mostly marketing terminology.</a:t>
            </a:r>
          </a:p>
          <a:p>
            <a:endParaRPr lang="en-US" dirty="0"/>
          </a:p>
          <a:p>
            <a:r>
              <a:rPr lang="en-US" dirty="0"/>
              <a:t>Two main templates: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Remote monitoring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Predictive maintenance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Encompasses</a:t>
            </a:r>
            <a:r>
              <a:rPr lang="en-US" baseline="0" dirty="0"/>
              <a:t> three main capabilities: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Cloud gateway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Field gateway</a:t>
            </a:r>
            <a:r>
              <a:rPr lang="en-US" baseline="0" dirty="0"/>
              <a:t> (Gateway SDK)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Device identity, provisioning, 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Simulated</a:t>
            </a:r>
            <a:r>
              <a:rPr lang="en-US" baseline="0" dirty="0"/>
              <a:t> transit buses as </a:t>
            </a:r>
            <a:r>
              <a:rPr lang="en-US" baseline="0" dirty="0" err="1"/>
              <a:t>IoT</a:t>
            </a:r>
            <a:r>
              <a:rPr lang="en-US" baseline="0" dirty="0"/>
              <a:t> “devices” that report status (remote monitoring)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Talk to Azure </a:t>
            </a:r>
            <a:r>
              <a:rPr lang="en-US" baseline="0" dirty="0" err="1"/>
              <a:t>IoT</a:t>
            </a:r>
            <a:r>
              <a:rPr lang="en-US" baseline="0" dirty="0"/>
              <a:t> Hub which exposes 3 consumer groups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Blob storage for archival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DocumentDB</a:t>
            </a:r>
            <a:r>
              <a:rPr lang="en-US" baseline="0" dirty="0"/>
              <a:t> for “current state”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Custom listener code for real-time updates on web portal </a:t>
            </a:r>
            <a:r>
              <a:rPr lang="en-US" baseline="0"/>
              <a:t>using Google Maps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more specifically</a:t>
            </a:r>
            <a:r>
              <a:rPr lang="en-US" baseline="0" dirty="0"/>
              <a:t> about what device to cloud messaging looks like in </a:t>
            </a:r>
            <a:r>
              <a:rPr lang="en-US" baseline="0" dirty="0" err="1"/>
              <a:t>IoT</a:t>
            </a:r>
            <a:r>
              <a:rPr lang="en-US" baseline="0" dirty="0"/>
              <a:t> Hub…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rgbClr val="595959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7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658189"/>
            <a:ext cx="11465182" cy="37240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637484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222463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2963497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1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3240" userDrawn="1">
          <p15:clr>
            <a:srgbClr val="FBAE40"/>
          </p15:clr>
        </p15:guide>
        <p15:guide id="3" orient="horz" pos="12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98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rgbClr val="595959">
                    <a:alpha val="9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 userDrawn="1"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5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2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11682412" cy="4594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65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335655"/>
            <a:ext cx="5838732" cy="459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335654"/>
            <a:ext cx="5843587" cy="459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21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335654"/>
            <a:ext cx="11681693" cy="4609742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27392"/>
            <a:ext cx="1154811" cy="411480"/>
          </a:xfrm>
          <a:prstGeom prst="rect">
            <a:avLst/>
          </a:prstGeom>
        </p:spPr>
      </p:pic>
      <p:sp>
        <p:nvSpPr>
          <p:cNvPr id="10" name="ConsultingTraining Text"/>
          <p:cNvSpPr txBox="1"/>
          <p:nvPr userDrawn="1"/>
        </p:nvSpPr>
        <p:spPr>
          <a:xfrm>
            <a:off x="4284133" y="6328445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NOW Logo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45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5" r:id="rId3"/>
    <p:sldLayoutId id="2147483692" r:id="rId4"/>
    <p:sldLayoutId id="2147483693" r:id="rId5"/>
    <p:sldLayoutId id="2147483698" r:id="rId6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10/13/2016</a:t>
            </a:fld>
            <a:endParaRPr lang="en-US"/>
          </a:p>
        </p:txBody>
      </p:sp>
      <p:pic>
        <p:nvPicPr>
          <p:cNvPr id="7" name="Wintellect Logo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22" y="6210300"/>
            <a:ext cx="1154811" cy="411480"/>
          </a:xfrm>
          <a:prstGeom prst="rect">
            <a:avLst/>
          </a:prstGeom>
        </p:spPr>
      </p:pic>
      <p:sp>
        <p:nvSpPr>
          <p:cNvPr id="9" name="ConsultingTrainingText"/>
          <p:cNvSpPr txBox="1"/>
          <p:nvPr userDrawn="1"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0" name="NOW Logo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7" y="6210299"/>
            <a:ext cx="1127083" cy="416647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83" r:id="rId3"/>
    <p:sldLayoutId id="2147483686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iot-sdks" TargetMode="External"/><Relationship Id="rId3" Type="http://schemas.openxmlformats.org/officeDocument/2006/relationships/hyperlink" Target="https://azure.microsoft.com/en-us/updates/microsoft-azure-iot-reference-architecture-available/" TargetMode="External"/><Relationship Id="rId7" Type="http://schemas.openxmlformats.org/officeDocument/2006/relationships/hyperlink" Target="https://azure.microsoft.com/en-us/documentation/articles/iot-hub-tested-configurations/" TargetMode="External"/><Relationship Id="rId2" Type="http://schemas.openxmlformats.org/officeDocument/2006/relationships/hyperlink" Target="https://azure.microsoft.com/en-us/suites/iot-sui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echnical.openmobilealliance.org/Technical/technical-information/release-program/current-releases/oma-lightweightm2m-v1-0" TargetMode="External"/><Relationship Id="rId5" Type="http://schemas.openxmlformats.org/officeDocument/2006/relationships/hyperlink" Target="https://www.amazon.com/Microservices-IoT-Azure-Microservice-Architecture/dp/1484212762" TargetMode="External"/><Relationship Id="rId4" Type="http://schemas.openxmlformats.org/officeDocument/2006/relationships/hyperlink" Target="https://azure.microsoft.com/en-us/documentation/services/iot-hub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hor Information Block"/>
          <p:cNvSpPr>
            <a:spLocks noGrp="1"/>
          </p:cNvSpPr>
          <p:nvPr>
            <p:ph type="body" sz="quarter" idx="11"/>
          </p:nvPr>
        </p:nvSpPr>
        <p:spPr>
          <a:xfrm>
            <a:off x="1215955" y="4483100"/>
            <a:ext cx="7272444" cy="1551940"/>
          </a:xfrm>
        </p:spPr>
        <p:txBody>
          <a:bodyPr>
            <a:normAutofit/>
          </a:bodyPr>
          <a:lstStyle/>
          <a:p>
            <a:r>
              <a:rPr lang="en-US" i="1" dirty="0"/>
              <a:t>Josh Lane</a:t>
            </a:r>
          </a:p>
          <a:p>
            <a:r>
              <a:rPr lang="en-US" i="1" dirty="0"/>
              <a:t>Principal Architect, Wintellect</a:t>
            </a:r>
          </a:p>
          <a:p>
            <a:endParaRPr lang="en-US" i="1" dirty="0"/>
          </a:p>
          <a:p>
            <a:r>
              <a:rPr lang="en-US" i="1" dirty="0"/>
              <a:t>https://github.com/jplane/iot-webinar</a:t>
            </a:r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/>
              <a:t>IoT</a:t>
            </a:r>
            <a:r>
              <a:rPr lang="en-US" dirty="0"/>
              <a:t> on Azure</a:t>
            </a: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1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Devices</a:t>
            </a:r>
            <a:r>
              <a:rPr lang="en-US" dirty="0"/>
              <a:t> – various Linux-, Windows-, Android-, Arduino-based field devices</a:t>
            </a:r>
          </a:p>
          <a:p>
            <a:r>
              <a:rPr lang="en-US" b="1" dirty="0"/>
              <a:t>Data ingest </a:t>
            </a:r>
            <a:r>
              <a:rPr lang="en-US" dirty="0"/>
              <a:t>– Azure IoT Hub or Event Hub</a:t>
            </a:r>
          </a:p>
          <a:p>
            <a:r>
              <a:rPr lang="en-US" b="1" dirty="0"/>
              <a:t>Data-at-rest</a:t>
            </a:r>
            <a:r>
              <a:rPr lang="en-US" dirty="0"/>
              <a:t> – Azure Storage, </a:t>
            </a:r>
            <a:r>
              <a:rPr lang="en-US" dirty="0" err="1"/>
              <a:t>DocumentDB</a:t>
            </a:r>
            <a:r>
              <a:rPr lang="en-US" dirty="0"/>
              <a:t>, Data Lake, SQL Database</a:t>
            </a:r>
          </a:p>
          <a:p>
            <a:r>
              <a:rPr lang="en-US" b="1" dirty="0"/>
              <a:t>Streaming</a:t>
            </a:r>
          </a:p>
          <a:p>
            <a:pPr lvl="1"/>
            <a:r>
              <a:rPr lang="en-US" dirty="0"/>
              <a:t>Stream Analytics, Apache Storm (HDInsight), Event Hubs</a:t>
            </a:r>
          </a:p>
          <a:p>
            <a:pPr lvl="1"/>
            <a:r>
              <a:rPr lang="en-US" dirty="0"/>
              <a:t>IoT Hub supports Event Hub API (custom processing w/ </a:t>
            </a:r>
            <a:r>
              <a:rPr lang="en-US" dirty="0" err="1"/>
              <a:t>EventProcessorHost</a:t>
            </a:r>
            <a:r>
              <a:rPr lang="en-US" dirty="0"/>
              <a:t>, etc.)</a:t>
            </a:r>
          </a:p>
          <a:p>
            <a:r>
              <a:rPr lang="en-US" b="1" dirty="0"/>
              <a:t>Analytics</a:t>
            </a:r>
          </a:p>
          <a:p>
            <a:pPr lvl="1"/>
            <a:r>
              <a:rPr lang="en-US" dirty="0"/>
              <a:t>HDInsight, SQL Data Warehouse, Power BI, Azure ML, Azure Batch</a:t>
            </a:r>
          </a:p>
          <a:p>
            <a:r>
              <a:rPr lang="en-US" b="1" dirty="0"/>
              <a:t>Business and data transformation logic</a:t>
            </a:r>
          </a:p>
          <a:p>
            <a:pPr lvl="1"/>
            <a:r>
              <a:rPr lang="en-US" dirty="0"/>
              <a:t>Service Fabric actors, Functions, Data Factory, Logic Apps</a:t>
            </a:r>
          </a:p>
          <a:p>
            <a:r>
              <a:rPr lang="en-US" dirty="0"/>
              <a:t>Typically a combination of the above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 - Ecosystem</a:t>
            </a:r>
          </a:p>
        </p:txBody>
      </p:sp>
    </p:spTree>
    <p:extLst>
      <p:ext uri="{BB962C8B-B14F-4D97-AF65-F5344CB8AC3E}">
        <p14:creationId xmlns:p14="http://schemas.microsoft.com/office/powerpoint/2010/main" val="313075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element of Azure IoT Suite</a:t>
            </a:r>
          </a:p>
          <a:p>
            <a:pPr lvl="1"/>
            <a:r>
              <a:rPr lang="en-US" dirty="0"/>
              <a:t>Secure, cloud-scale IoT gateway</a:t>
            </a:r>
          </a:p>
          <a:p>
            <a:pPr lvl="1"/>
            <a:r>
              <a:rPr lang="en-US" dirty="0"/>
              <a:t>Conduit between biz logic, analytics, etc. and devices</a:t>
            </a:r>
          </a:p>
          <a:p>
            <a:r>
              <a:rPr lang="en-US" dirty="0"/>
              <a:t>Provision, manage, communicate with millions of devices</a:t>
            </a:r>
          </a:p>
          <a:p>
            <a:r>
              <a:rPr lang="en-US" dirty="0"/>
              <a:t>Per-device authentication and authorization</a:t>
            </a:r>
          </a:p>
          <a:p>
            <a:r>
              <a:rPr lang="en-US" dirty="0"/>
              <a:t>Bidirectional device communication</a:t>
            </a:r>
          </a:p>
          <a:p>
            <a:pPr lvl="1"/>
            <a:r>
              <a:rPr lang="en-US" dirty="0"/>
              <a:t>Telemetry, (un)provision, update firmware, reboot, custom commands, etc.</a:t>
            </a:r>
          </a:p>
          <a:p>
            <a:pPr lvl="1"/>
            <a:r>
              <a:rPr lang="en-US" dirty="0"/>
              <a:t>HTTP, AMQP, AMQP-WS, MQTT, custom</a:t>
            </a:r>
          </a:p>
          <a:p>
            <a:r>
              <a:rPr lang="en-US" dirty="0"/>
              <a:t>Durable, TTL-based message store for intermittent device connectivity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5588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92885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/>
          <p:cNvSpPr>
            <a:spLocks noGrp="1"/>
          </p:cNvSpPr>
          <p:nvPr>
            <p:ph type="subTitle" idx="1"/>
          </p:nvPr>
        </p:nvSpPr>
        <p:spPr>
          <a:xfrm>
            <a:off x="4933308" y="5182773"/>
            <a:ext cx="3030358" cy="6202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 Bus Tracker</a:t>
            </a:r>
          </a:p>
        </p:txBody>
      </p:sp>
      <p:pic>
        <p:nvPicPr>
          <p:cNvPr id="1028" name="Picture 4" descr="http://devcenter.wintellect.com/wp-content/uploads/2016/09/architecture-768x4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872722"/>
            <a:ext cx="4940300" cy="3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8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protocols</a:t>
            </a:r>
          </a:p>
          <a:p>
            <a:r>
              <a:rPr lang="en-US" dirty="0"/>
              <a:t>Device SDKs for a variety of platforms and languages</a:t>
            </a:r>
          </a:p>
          <a:p>
            <a:pPr lvl="1"/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en-US" dirty="0" err="1"/>
              <a:t>RaspberryPI</a:t>
            </a:r>
            <a:r>
              <a:rPr lang="en-US" dirty="0"/>
              <a:t>, Android, Windows</a:t>
            </a:r>
          </a:p>
          <a:p>
            <a:pPr lvl="1"/>
            <a:r>
              <a:rPr lang="en-US" dirty="0"/>
              <a:t>Node.js, Java, Python, C, .NET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Event Hub-compatible messaging</a:t>
            </a:r>
          </a:p>
          <a:p>
            <a:r>
              <a:rPr lang="en-US" dirty="0"/>
              <a:t>Gateway SDK</a:t>
            </a:r>
          </a:p>
          <a:p>
            <a:pPr lvl="1"/>
            <a:r>
              <a:rPr lang="en-US" dirty="0"/>
              <a:t>Custom protocols, edge analytics/</a:t>
            </a:r>
            <a:r>
              <a:rPr lang="en-US" dirty="0" err="1"/>
              <a:t>auth</a:t>
            </a:r>
            <a:r>
              <a:rPr lang="en-US" dirty="0"/>
              <a:t>/rules, traffic optimization/batching,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>
                <a:sym typeface="Wingdings" panose="05000000000000000000" pitchFamily="2" charset="2"/>
              </a:rPr>
              <a:t>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Reboot</a:t>
            </a:r>
          </a:p>
          <a:p>
            <a:r>
              <a:rPr lang="en-US" dirty="0"/>
              <a:t>Factory reset</a:t>
            </a:r>
          </a:p>
          <a:p>
            <a:r>
              <a:rPr lang="en-US" dirty="0"/>
              <a:t>Firmware update</a:t>
            </a:r>
          </a:p>
          <a:p>
            <a:r>
              <a:rPr lang="en-US" dirty="0"/>
              <a:t>Command and control</a:t>
            </a:r>
          </a:p>
          <a:p>
            <a:pPr lvl="1"/>
            <a:r>
              <a:rPr lang="en-US" dirty="0"/>
              <a:t>Direct, custom command to device(s)… now or scheduled</a:t>
            </a:r>
          </a:p>
          <a:p>
            <a:r>
              <a:rPr lang="en-US" dirty="0"/>
              <a:t>Configuration changes</a:t>
            </a:r>
          </a:p>
          <a:p>
            <a:pPr lvl="1"/>
            <a:r>
              <a:rPr lang="en-US" dirty="0"/>
              <a:t>desired vs. reported state</a:t>
            </a:r>
          </a:p>
          <a:p>
            <a:r>
              <a:rPr lang="en-US" dirty="0"/>
              <a:t>Device metadata query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>
                <a:sym typeface="Wingdings" panose="05000000000000000000" pitchFamily="2" charset="2"/>
              </a:rPr>
              <a:t>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476374"/>
            <a:ext cx="7626350" cy="4526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1476375"/>
            <a:ext cx="2551755" cy="45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Azure IoT Suite</a:t>
            </a:r>
            <a:r>
              <a:rPr lang="en-US" sz="2600" dirty="0"/>
              <a:t> - </a:t>
            </a:r>
            <a:r>
              <a:rPr lang="en-US" sz="2600" dirty="0">
                <a:hlinkClick r:id="rId2"/>
              </a:rPr>
              <a:t>https://azure.microsoft.com/en-us/suites/iot-suite/</a:t>
            </a:r>
            <a:endParaRPr lang="en-US" sz="2600" dirty="0"/>
          </a:p>
          <a:p>
            <a:r>
              <a:rPr lang="en-US" sz="2600" b="1" dirty="0"/>
              <a:t>IoT Reference architecture</a:t>
            </a:r>
            <a:r>
              <a:rPr lang="en-US" sz="2600" dirty="0"/>
              <a:t> - </a:t>
            </a:r>
            <a:r>
              <a:rPr lang="en-US" sz="2600" dirty="0">
                <a:hlinkClick r:id="rId3"/>
              </a:rPr>
              <a:t>https://azure.microsoft.com/en-us/updates/microsoft-azure-iot-reference-architecture-available/</a:t>
            </a:r>
            <a:endParaRPr lang="en-US" sz="2600" dirty="0"/>
          </a:p>
          <a:p>
            <a:r>
              <a:rPr lang="en-US" sz="2600" b="1" dirty="0"/>
              <a:t>IoT Hub developer docs</a:t>
            </a:r>
            <a:r>
              <a:rPr lang="en-US" sz="2600" dirty="0"/>
              <a:t> - </a:t>
            </a:r>
            <a:r>
              <a:rPr lang="en-US" sz="2600" dirty="0">
                <a:hlinkClick r:id="rId4"/>
              </a:rPr>
              <a:t>https://azure.microsoft.com/en-us/documentation/services/iot-hub/</a:t>
            </a:r>
            <a:endParaRPr lang="en-US" sz="2600" dirty="0"/>
          </a:p>
          <a:p>
            <a:r>
              <a:rPr lang="en-US" sz="2600" b="1" dirty="0"/>
              <a:t>“</a:t>
            </a:r>
            <a:r>
              <a:rPr lang="en-US" sz="2600" b="1" dirty="0" err="1"/>
              <a:t>Microservices</a:t>
            </a:r>
            <a:r>
              <a:rPr lang="en-US" sz="2600" b="1" dirty="0"/>
              <a:t>, IoT, and Azure”</a:t>
            </a:r>
            <a:r>
              <a:rPr lang="en-US" sz="2600" dirty="0"/>
              <a:t> - </a:t>
            </a:r>
            <a:r>
              <a:rPr lang="en-US" sz="2600" dirty="0">
                <a:hlinkClick r:id="rId5"/>
              </a:rPr>
              <a:t>https://www.amazon.com/Microservices-IoT-Azure-Microservice-Architecture/dp/1484212762</a:t>
            </a:r>
            <a:endParaRPr lang="en-US" sz="2600" dirty="0"/>
          </a:p>
          <a:p>
            <a:r>
              <a:rPr lang="en-US" sz="2600" b="1" dirty="0"/>
              <a:t>Open Mobile Alliance LWM2M spec</a:t>
            </a:r>
            <a:r>
              <a:rPr lang="en-US" sz="2600" dirty="0"/>
              <a:t> - </a:t>
            </a:r>
            <a:r>
              <a:rPr lang="en-US" sz="2600" dirty="0">
                <a:hlinkClick r:id="rId6"/>
              </a:rPr>
              <a:t>http://technical.openmobilealliance.org/Technical/technical-information/release-program/current-releases/oma-lightweightm2m-v1-0</a:t>
            </a:r>
            <a:endParaRPr lang="en-US" sz="2600" dirty="0"/>
          </a:p>
          <a:p>
            <a:r>
              <a:rPr lang="en-US" sz="2600" b="1" dirty="0"/>
              <a:t>Azure IoT Hardware and SDK compatibility </a:t>
            </a:r>
            <a:r>
              <a:rPr lang="en-US" sz="2600" dirty="0"/>
              <a:t>- </a:t>
            </a:r>
            <a:r>
              <a:rPr lang="en-US" sz="2600" dirty="0">
                <a:hlinkClick r:id="rId7"/>
              </a:rPr>
              <a:t>https://azure.microsoft.com/en-us/documentation/articles/iot-hub-tested-configurations/</a:t>
            </a:r>
            <a:endParaRPr lang="en-US" sz="2600" dirty="0"/>
          </a:p>
          <a:p>
            <a:r>
              <a:rPr lang="en-US" sz="2600" b="1" dirty="0"/>
              <a:t>Azure IoT Device and Service SDKs </a:t>
            </a:r>
            <a:r>
              <a:rPr lang="en-US" sz="2600" dirty="0"/>
              <a:t>- </a:t>
            </a:r>
            <a:r>
              <a:rPr lang="en-US" sz="2600" dirty="0">
                <a:hlinkClick r:id="rId8"/>
              </a:rPr>
              <a:t>https://github.com/Azure/azure-iot-sdks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3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Architect at </a:t>
            </a:r>
            <a:r>
              <a:rPr lang="en-US" dirty="0" err="1"/>
              <a:t>Wintellect</a:t>
            </a:r>
            <a:endParaRPr lang="en-US" dirty="0"/>
          </a:p>
          <a:p>
            <a:pPr lvl="1"/>
            <a:r>
              <a:rPr lang="en-US" dirty="0"/>
              <a:t>Consulting, training, content development</a:t>
            </a:r>
          </a:p>
          <a:p>
            <a:r>
              <a:rPr lang="en-US" dirty="0"/>
              <a:t>Almost 20 years as software architect and developer</a:t>
            </a:r>
          </a:p>
          <a:p>
            <a:pPr lvl="1"/>
            <a:r>
              <a:rPr lang="en-US" dirty="0"/>
              <a:t>Focused primarily on .NET, Node.js, and cloud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Azure-in-the-ATL meetup founder</a:t>
            </a:r>
          </a:p>
          <a:p>
            <a:r>
              <a:rPr lang="en-US" dirty="0"/>
              <a:t>jlane@wintellect.com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Josh-Lane</a:t>
            </a:r>
          </a:p>
        </p:txBody>
      </p:sp>
    </p:spTree>
    <p:extLst>
      <p:ext uri="{BB962C8B-B14F-4D97-AF65-F5344CB8AC3E}">
        <p14:creationId xmlns:p14="http://schemas.microsoft.com/office/powerpoint/2010/main" val="112467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2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Scales reliably and seamlessly in relation to device count and data ingress/egress</a:t>
            </a:r>
          </a:p>
          <a:p>
            <a:r>
              <a:rPr lang="en-US" dirty="0"/>
              <a:t>Can uniquely identify, manage, and communicate with each device</a:t>
            </a:r>
          </a:p>
          <a:p>
            <a:r>
              <a:rPr lang="en-US" dirty="0"/>
              <a:t>Supports bidirectional, occasionally connected, secure device communication</a:t>
            </a:r>
          </a:p>
          <a:p>
            <a:r>
              <a:rPr lang="en-US" dirty="0"/>
              <a:t>Supports many communication and data formats, but presupposes none</a:t>
            </a:r>
          </a:p>
          <a:p>
            <a:r>
              <a:rPr lang="en-US" dirty="0"/>
              <a:t>Supports a variety of data processing scenarios (data-at-rest, streaming, event-driven,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Robust </a:t>
            </a:r>
            <a:r>
              <a:rPr lang="en-US" dirty="0" err="1"/>
              <a:t>IoT</a:t>
            </a:r>
            <a:r>
              <a:rPr lang="en-US" dirty="0"/>
              <a:t> platform…</a:t>
            </a:r>
          </a:p>
        </p:txBody>
      </p:sp>
    </p:spTree>
    <p:extLst>
      <p:ext uri="{BB962C8B-B14F-4D97-AF65-F5344CB8AC3E}">
        <p14:creationId xmlns:p14="http://schemas.microsoft.com/office/powerpoint/2010/main" val="28869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IoT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34207"/>
            <a:ext cx="11734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3" y="1550797"/>
            <a:ext cx="11682412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Connectivity + Management</a:t>
            </a:r>
          </a:p>
        </p:txBody>
      </p:sp>
    </p:spTree>
    <p:extLst>
      <p:ext uri="{BB962C8B-B14F-4D97-AF65-F5344CB8AC3E}">
        <p14:creationId xmlns:p14="http://schemas.microsoft.com/office/powerpoint/2010/main" val="19799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+ Analytics</a:t>
            </a:r>
          </a:p>
        </p:txBody>
      </p:sp>
    </p:spTree>
    <p:extLst>
      <p:ext uri="{BB962C8B-B14F-4D97-AF65-F5344CB8AC3E}">
        <p14:creationId xmlns:p14="http://schemas.microsoft.com/office/powerpoint/2010/main" val="48998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52414" y="1550797"/>
            <a:ext cx="11682409" cy="41628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+ Business Connectivity</a:t>
            </a:r>
          </a:p>
        </p:txBody>
      </p:sp>
    </p:spTree>
    <p:extLst>
      <p:ext uri="{BB962C8B-B14F-4D97-AF65-F5344CB8AC3E}">
        <p14:creationId xmlns:p14="http://schemas.microsoft.com/office/powerpoint/2010/main" val="38468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Set of umbrella technologies + prescriptive scenario guidance</a:t>
            </a:r>
          </a:p>
          <a:p>
            <a:pPr lvl="1"/>
            <a:r>
              <a:rPr lang="en-US" dirty="0"/>
              <a:t>Not a single technology, service, or product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Suite</a:t>
            </a:r>
          </a:p>
        </p:txBody>
      </p:sp>
      <p:pic>
        <p:nvPicPr>
          <p:cNvPr id="2050" name="Picture 2" descr="Stay ahead of problems with predictive maintenance in Azure IoT Su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19" y="2308898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te monito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313" y="4177466"/>
            <a:ext cx="2506731" cy="1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65" y="2667541"/>
            <a:ext cx="3123299" cy="193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14800" y="3961566"/>
            <a:ext cx="977900" cy="534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14800" y="3135232"/>
            <a:ext cx="398524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729" y="4709887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www.azureiotsuite.com</a:t>
            </a:r>
          </a:p>
        </p:txBody>
      </p:sp>
    </p:spTree>
    <p:extLst>
      <p:ext uri="{BB962C8B-B14F-4D97-AF65-F5344CB8AC3E}">
        <p14:creationId xmlns:p14="http://schemas.microsoft.com/office/powerpoint/2010/main" val="72732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Title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BEBEB"/>
      </a:accent3>
      <a:accent4>
        <a:srgbClr val="E5ECF4"/>
      </a:accent4>
      <a:accent5>
        <a:srgbClr val="7EB606"/>
      </a:accent5>
      <a:accent6>
        <a:srgbClr val="C00000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79428BA4-459C-4BFB-B0BD-E56A1139C6DB}"/>
    </a:ext>
  </a:extLst>
</a:theme>
</file>

<file path=ppt/theme/theme2.xml><?xml version="1.0" encoding="utf-8"?>
<a:theme xmlns:a="http://schemas.openxmlformats.org/drawingml/2006/main" name="Wintellect Presentation Content Slides">
  <a:themeElements>
    <a:clrScheme name="Wintellect Std">
      <a:dk1>
        <a:srgbClr val="01448F"/>
      </a:dk1>
      <a:lt1>
        <a:sysClr val="window" lastClr="FFFFFF"/>
      </a:lt1>
      <a:dk2>
        <a:srgbClr val="01448F"/>
      </a:dk2>
      <a:lt2>
        <a:srgbClr val="FFFFFF"/>
      </a:lt2>
      <a:accent1>
        <a:srgbClr val="555555"/>
      </a:accent1>
      <a:accent2>
        <a:srgbClr val="999999"/>
      </a:accent2>
      <a:accent3>
        <a:srgbClr val="EC1C23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E65F4528-0A5B-44CE-ADB8-DEBA58C8CBB8}"/>
    </a:ext>
  </a:extLst>
</a:theme>
</file>

<file path=ppt/theme/theme3.xml><?xml version="1.0" encoding="utf-8"?>
<a:theme xmlns:a="http://schemas.openxmlformats.org/drawingml/2006/main" name="Promotion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 Presentation - Wide.potx" id="{C15FB746-C0EB-48B8-9005-4F0286DB1F19}" vid="{44D62258-ABFD-435C-815E-841B4217B3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9bb8cf-6fd7-4373-9802-0818a1bad213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910E0FC5AD641A0EC2F677DA00462" ma:contentTypeVersion="3" ma:contentTypeDescription="Create a new document." ma:contentTypeScope="" ma:versionID="76b62c445233cce25a0ca0e041f71723">
  <xsd:schema xmlns:xsd="http://www.w3.org/2001/XMLSchema" xmlns:xs="http://www.w3.org/2001/XMLSchema" xmlns:p="http://schemas.microsoft.com/office/2006/metadata/properties" xmlns:ns2="ae9bb8cf-6fd7-4373-9802-0818a1bad213" targetNamespace="http://schemas.microsoft.com/office/2006/metadata/properties" ma:root="true" ma:fieldsID="c52ecd0cdc1072d582e1a9eee67584ac" ns2:_="">
    <xsd:import namespace="ae9bb8cf-6fd7-4373-9802-0818a1bad2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bb8cf-6fd7-4373-9802-0818a1bad2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FDF29-0AD6-4557-9F7B-A2E3FD5905AB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ae9bb8cf-6fd7-4373-9802-0818a1bad213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750145-700B-4D98-8754-188B0DA4F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bb8cf-6fd7-4373-9802-0818a1bad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A83536-3E53-4F69-BB7F-3EA6454D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761</Words>
  <Application>Microsoft Office PowerPoint</Application>
  <PresentationFormat>Widescreen</PresentationFormat>
  <Paragraphs>143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Wintellect Presentation Title Slides</vt:lpstr>
      <vt:lpstr>Wintellect Presentation Content Slides</vt:lpstr>
      <vt:lpstr>Promotion Slides</vt:lpstr>
      <vt:lpstr>An Introduction to IoT on Azure </vt:lpstr>
      <vt:lpstr>whois Josh-Lane</vt:lpstr>
      <vt:lpstr>PowerPoint Presentation</vt:lpstr>
      <vt:lpstr>A Robust IoT platform…</vt:lpstr>
      <vt:lpstr>Reference IoT Architecture</vt:lpstr>
      <vt:lpstr>Device Connectivity + Management</vt:lpstr>
      <vt:lpstr>Data Processing + Analytics</vt:lpstr>
      <vt:lpstr>Presentation + Business Connectivity</vt:lpstr>
      <vt:lpstr>Azure IoT Suite</vt:lpstr>
      <vt:lpstr>Azure IoT Suite - Ecosystem</vt:lpstr>
      <vt:lpstr>Azure IoT Hub</vt:lpstr>
      <vt:lpstr>Azure IoT Hub</vt:lpstr>
      <vt:lpstr>Transit Bus Tracker</vt:lpstr>
      <vt:lpstr>Device  Cloud</vt:lpstr>
      <vt:lpstr>Cloud  Device</vt:lpstr>
      <vt:lpstr>Pricing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Wintellect Presentation Template</dc:title>
  <dc:creator>John Garland</dc:creator>
  <cp:keywords>Wintellect</cp:keywords>
  <cp:lastModifiedBy>Josh Lane</cp:lastModifiedBy>
  <cp:revision>179</cp:revision>
  <dcterms:created xsi:type="dcterms:W3CDTF">2013-04-29T23:53:05Z</dcterms:created>
  <dcterms:modified xsi:type="dcterms:W3CDTF">2016-10-13T16:01:16Z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0x010100927910E0FC5AD641A0EC2F677DA00462</vt:lpwstr>
  </property>
</Properties>
</file>