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7"/>
  </p:notesMasterIdLst>
  <p:handoutMasterIdLst>
    <p:handoutMasterId r:id="rId8"/>
  </p:handoutMasterIdLst>
  <p:sldIdLst>
    <p:sldId id="259" r:id="rId2"/>
    <p:sldId id="273" r:id="rId3"/>
    <p:sldId id="295" r:id="rId4"/>
    <p:sldId id="296" r:id="rId5"/>
    <p:sldId id="275" r:id="rId6"/>
  </p:sldIdLst>
  <p:sldSz cx="9144000" cy="6858000" type="screen4x3"/>
  <p:notesSz cx="7315200" cy="96012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9" autoAdjust="0"/>
    <p:restoredTop sz="81350" autoAdjust="0"/>
  </p:normalViewPr>
  <p:slideViewPr>
    <p:cSldViewPr showGuides="1">
      <p:cViewPr>
        <p:scale>
          <a:sx n="66" d="100"/>
          <a:sy n="66" d="100"/>
        </p:scale>
        <p:origin x="-1800" y="162"/>
      </p:cViewPr>
      <p:guideLst>
        <p:guide orient="horz" pos="17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30279-BE23-41CA-8090-B84BEA6D08A4}" type="doc">
      <dgm:prSet loTypeId="urn:microsoft.com/office/officeart/2011/layout/RadialPictureList" loCatId="officeonlin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s-MX"/>
        </a:p>
      </dgm:t>
    </dgm:pt>
    <dgm:pt modelId="{899ABF59-8484-4D1C-80C0-C9F8F82617A6}">
      <dgm:prSet phldrT="[Text]" custT="1"/>
      <dgm:spPr>
        <a:solidFill>
          <a:schemeClr val="tx2"/>
        </a:solidFill>
      </dgm:spPr>
      <dgm:t>
        <a:bodyPr/>
        <a:lstStyle/>
        <a:p>
          <a:r>
            <a:rPr lang="es-MX" sz="1800" dirty="0" smtClean="0"/>
            <a:t>Seguimiento OC Especial</a:t>
          </a:r>
          <a:endParaRPr lang="es-MX" sz="1800" dirty="0"/>
        </a:p>
      </dgm:t>
    </dgm:pt>
    <dgm:pt modelId="{02F5F9A2-B70B-494B-A00A-E757E078D427}" type="parTrans" cxnId="{85025EB5-80B6-4CE3-80A1-50ED9A7899B2}">
      <dgm:prSet/>
      <dgm:spPr/>
      <dgm:t>
        <a:bodyPr/>
        <a:lstStyle/>
        <a:p>
          <a:endParaRPr lang="es-MX"/>
        </a:p>
      </dgm:t>
    </dgm:pt>
    <dgm:pt modelId="{C0C13953-7972-4723-AC73-263F963B1D1A}" type="sibTrans" cxnId="{85025EB5-80B6-4CE3-80A1-50ED9A7899B2}">
      <dgm:prSet/>
      <dgm:spPr/>
      <dgm:t>
        <a:bodyPr/>
        <a:lstStyle/>
        <a:p>
          <a:endParaRPr lang="es-MX"/>
        </a:p>
      </dgm:t>
    </dgm:pt>
    <dgm:pt modelId="{DC9F2285-D58B-4A1C-83F5-32503E41ACCE}">
      <dgm:prSet phldrT="[Text]" custT="1"/>
      <dgm:spPr/>
      <dgm:t>
        <a:bodyPr/>
        <a:lstStyle/>
        <a:p>
          <a:pPr algn="r"/>
          <a:r>
            <a:rPr lang="es-MX" sz="14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Proveedor Nuevo</a:t>
          </a:r>
          <a:endParaRPr lang="es-MX" sz="14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A4CFA03-0118-49A7-A592-E14724F7FFD1}" type="parTrans" cxnId="{57B77D5C-11EC-4E8D-B768-463C24802C67}">
      <dgm:prSet/>
      <dgm:spPr/>
      <dgm:t>
        <a:bodyPr/>
        <a:lstStyle/>
        <a:p>
          <a:endParaRPr lang="es-MX"/>
        </a:p>
      </dgm:t>
    </dgm:pt>
    <dgm:pt modelId="{B8A56C9F-E1F5-4231-B8A7-7FC2333F6E41}" type="sibTrans" cxnId="{57B77D5C-11EC-4E8D-B768-463C24802C67}">
      <dgm:prSet/>
      <dgm:spPr/>
      <dgm:t>
        <a:bodyPr/>
        <a:lstStyle/>
        <a:p>
          <a:endParaRPr lang="es-MX"/>
        </a:p>
      </dgm:t>
    </dgm:pt>
    <dgm:pt modelId="{332421D0-7835-44B6-A71E-372FBCDBA29A}">
      <dgm:prSet phldrT="[Text]" custT="1"/>
      <dgm:spPr/>
      <dgm:t>
        <a:bodyPr/>
        <a:lstStyle/>
        <a:p>
          <a:pPr algn="r"/>
          <a:r>
            <a:rPr lang="es-MX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2.Compras de material  bajo Espec.</a:t>
          </a:r>
          <a:endParaRPr lang="es-MX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556D2B5-5D07-4C11-8C0C-5C58B0E93877}" type="parTrans" cxnId="{AE126925-1D64-4BB2-B3E9-0D785ABD5F1E}">
      <dgm:prSet/>
      <dgm:spPr/>
      <dgm:t>
        <a:bodyPr/>
        <a:lstStyle/>
        <a:p>
          <a:endParaRPr lang="es-MX"/>
        </a:p>
      </dgm:t>
    </dgm:pt>
    <dgm:pt modelId="{19756E17-0DAA-47C6-AE52-E12F3DF827A8}" type="sibTrans" cxnId="{AE126925-1D64-4BB2-B3E9-0D785ABD5F1E}">
      <dgm:prSet/>
      <dgm:spPr/>
      <dgm:t>
        <a:bodyPr/>
        <a:lstStyle/>
        <a:p>
          <a:endParaRPr lang="es-MX"/>
        </a:p>
      </dgm:t>
    </dgm:pt>
    <dgm:pt modelId="{6714F5BE-C99F-49A1-AD4F-5CF0B92EB86F}">
      <dgm:prSet phldrT="[Text]" custT="1"/>
      <dgm:spPr/>
      <dgm:t>
        <a:bodyPr/>
        <a:lstStyle/>
        <a:p>
          <a:pPr algn="r"/>
          <a:r>
            <a:rPr lang="es-MX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Brokers</a:t>
          </a:r>
          <a:endParaRPr lang="es-MX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AFDD41-41DC-4F27-91C0-4440BA118A6A}" type="parTrans" cxnId="{6406E15D-96A5-4EBE-9373-26B75F591FED}">
      <dgm:prSet/>
      <dgm:spPr/>
      <dgm:t>
        <a:bodyPr/>
        <a:lstStyle/>
        <a:p>
          <a:endParaRPr lang="es-MX"/>
        </a:p>
      </dgm:t>
    </dgm:pt>
    <dgm:pt modelId="{84EF11C2-F6C6-447A-A197-C37E8758FA63}" type="sibTrans" cxnId="{6406E15D-96A5-4EBE-9373-26B75F591FED}">
      <dgm:prSet/>
      <dgm:spPr/>
      <dgm:t>
        <a:bodyPr/>
        <a:lstStyle/>
        <a:p>
          <a:endParaRPr lang="es-MX"/>
        </a:p>
      </dgm:t>
    </dgm:pt>
    <dgm:pt modelId="{D5353080-1E30-4034-B462-545A86699EB1}">
      <dgm:prSet phldrT="[Text]" custT="1"/>
      <dgm:spPr/>
      <dgm:t>
        <a:bodyPr/>
        <a:lstStyle/>
        <a:p>
          <a:pPr algn="r"/>
          <a:r>
            <a:rPr lang="es-MX" sz="1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Restricciones de calidad</a:t>
          </a:r>
          <a:endParaRPr lang="es-MX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00C150A-B130-4B5F-B6F8-A7B544B5A1E4}" type="sibTrans" cxnId="{93B93495-A11D-4F82-A54E-D9D207C96085}">
      <dgm:prSet/>
      <dgm:spPr/>
      <dgm:t>
        <a:bodyPr/>
        <a:lstStyle/>
        <a:p>
          <a:endParaRPr lang="es-MX"/>
        </a:p>
      </dgm:t>
    </dgm:pt>
    <dgm:pt modelId="{0B94DF0C-FCB9-4DB4-A05D-8DFBE84B41BB}" type="parTrans" cxnId="{93B93495-A11D-4F82-A54E-D9D207C96085}">
      <dgm:prSet/>
      <dgm:spPr/>
      <dgm:t>
        <a:bodyPr/>
        <a:lstStyle/>
        <a:p>
          <a:endParaRPr lang="es-MX"/>
        </a:p>
      </dgm:t>
    </dgm:pt>
    <dgm:pt modelId="{D8D40F8F-B72E-4FD8-BCCF-FE562AC6FEAE}" type="pres">
      <dgm:prSet presAssocID="{3A130279-BE23-41CA-8090-B84BEA6D08A4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s-MX"/>
        </a:p>
      </dgm:t>
    </dgm:pt>
    <dgm:pt modelId="{819F6349-D022-48BC-A752-2A3E8DA5E423}" type="pres">
      <dgm:prSet presAssocID="{899ABF59-8484-4D1C-80C0-C9F8F82617A6}" presName="Parent" presStyleLbl="node1" presStyleIdx="0" presStyleCnt="2" custScaleX="115030" custScaleY="109933" custLinFactNeighborX="-12072" custLinFactNeighborY="-1409">
        <dgm:presLayoutVars>
          <dgm:chMax val="4"/>
          <dgm:chPref val="3"/>
        </dgm:presLayoutVars>
      </dgm:prSet>
      <dgm:spPr/>
      <dgm:t>
        <a:bodyPr/>
        <a:lstStyle/>
        <a:p>
          <a:endParaRPr lang="es-MX"/>
        </a:p>
      </dgm:t>
    </dgm:pt>
    <dgm:pt modelId="{08F9C9C2-5026-41CB-91B6-7B6B25B41B34}" type="pres">
      <dgm:prSet presAssocID="{DC9F2285-D58B-4A1C-83F5-32503E41ACCE}" presName="Accent" presStyleLbl="node1" presStyleIdx="1" presStyleCnt="2" custScaleX="116143" custScaleY="139933" custLinFactNeighborX="-17076" custLinFactNeighborY="-2536"/>
      <dgm:spPr>
        <a:solidFill>
          <a:schemeClr val="tx2"/>
        </a:solidFill>
      </dgm:spPr>
    </dgm:pt>
    <dgm:pt modelId="{B872329B-FA32-4C02-93F5-595C98C69A02}" type="pres">
      <dgm:prSet presAssocID="{DC9F2285-D58B-4A1C-83F5-32503E41ACCE}" presName="Image1" presStyleLbl="fgImgPlace1" presStyleIdx="0" presStyleCnt="4" custScaleX="132587" custScaleY="134754" custLinFactNeighborX="-35752" custLinFactNeighborY="-68353"/>
      <dgm:spPr/>
      <dgm:t>
        <a:bodyPr/>
        <a:lstStyle/>
        <a:p>
          <a:endParaRPr lang="es-MX"/>
        </a:p>
      </dgm:t>
    </dgm:pt>
    <dgm:pt modelId="{E3B51826-FC5A-41E8-9886-9CD8F49883A0}" type="pres">
      <dgm:prSet presAssocID="{DC9F2285-D58B-4A1C-83F5-32503E41ACCE}" presName="Child1" presStyleLbl="revTx" presStyleIdx="0" presStyleCnt="4" custScaleX="169269" custScaleY="72549" custLinFactNeighborX="-7651" custLinFactNeighborY="-672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B155EB-2796-479B-95BB-7EE0D815489D}" type="pres">
      <dgm:prSet presAssocID="{332421D0-7835-44B6-A71E-372FBCDBA29A}" presName="Image2" presStyleCnt="0"/>
      <dgm:spPr/>
    </dgm:pt>
    <dgm:pt modelId="{8621ED57-7665-4715-9C2D-443C73CFDA89}" type="pres">
      <dgm:prSet presAssocID="{332421D0-7835-44B6-A71E-372FBCDBA29A}" presName="Image" presStyleLbl="fgImgPlace1" presStyleIdx="1" presStyleCnt="4" custScaleX="132587" custScaleY="134754" custLinFactNeighborX="-11710" custLinFactNeighborY="-15048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s-MX"/>
        </a:p>
      </dgm:t>
    </dgm:pt>
    <dgm:pt modelId="{618BE989-FCA2-428F-8499-0BB5CC8A239B}" type="pres">
      <dgm:prSet presAssocID="{332421D0-7835-44B6-A71E-372FBCDBA29A}" presName="Child2" presStyleLbl="revTx" presStyleIdx="1" presStyleCnt="4" custScaleX="164875" custScaleY="70589" custLinFactNeighborX="31139" custLinFactNeighborY="-133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AFEC492-5CC9-475F-8E3A-4CF8EC27FEF4}" type="pres">
      <dgm:prSet presAssocID="{6714F5BE-C99F-49A1-AD4F-5CF0B92EB86F}" presName="Image3" presStyleCnt="0"/>
      <dgm:spPr/>
    </dgm:pt>
    <dgm:pt modelId="{33CE74CB-CF34-40D9-868A-7F4C706D3322}" type="pres">
      <dgm:prSet presAssocID="{6714F5BE-C99F-49A1-AD4F-5CF0B92EB86F}" presName="Image" presStyleLbl="fgImgPlace1" presStyleIdx="2" presStyleCnt="4" custScaleX="132587" custScaleY="134754" custLinFactNeighborX="-11327" custLinFactNeighborY="12003"/>
      <dgm:spPr/>
      <dgm:t>
        <a:bodyPr/>
        <a:lstStyle/>
        <a:p>
          <a:endParaRPr lang="es-MX"/>
        </a:p>
      </dgm:t>
    </dgm:pt>
    <dgm:pt modelId="{ADAADDAF-3752-4A8A-8473-3C5B63B2C398}" type="pres">
      <dgm:prSet presAssocID="{6714F5BE-C99F-49A1-AD4F-5CF0B92EB86F}" presName="Child3" presStyleLbl="revTx" presStyleIdx="2" presStyleCnt="4" custScaleX="96829" custScaleY="39216" custLinFactNeighborX="5670" custLinFactNeighborY="1690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3D35F146-FDF5-4C96-AB1E-71E0B10670BE}" type="pres">
      <dgm:prSet presAssocID="{D5353080-1E30-4034-B462-545A86699EB1}" presName="Image4" presStyleCnt="0"/>
      <dgm:spPr/>
    </dgm:pt>
    <dgm:pt modelId="{A9A5172B-C485-45F8-9E86-7622F78731D8}" type="pres">
      <dgm:prSet presAssocID="{D5353080-1E30-4034-B462-545A86699EB1}" presName="Image" presStyleLbl="fgImgPlace1" presStyleIdx="3" presStyleCnt="4" custScaleX="132587" custScaleY="134754" custLinFactNeighborX="-27760" custLinFactNeighborY="56183"/>
      <dgm:spPr/>
      <dgm:t>
        <a:bodyPr/>
        <a:lstStyle/>
        <a:p>
          <a:endParaRPr lang="es-MX"/>
        </a:p>
      </dgm:t>
    </dgm:pt>
    <dgm:pt modelId="{0B119640-1FDB-46C3-8ECF-B1E9AE61159B}" type="pres">
      <dgm:prSet presAssocID="{D5353080-1E30-4034-B462-545A86699EB1}" presName="Child4" presStyleLbl="revTx" presStyleIdx="3" presStyleCnt="4" custScaleX="150444" custScaleY="45099" custLinFactNeighborX="4773" custLinFactNeighborY="45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879CD541-FE8B-4A47-8ACE-FF325D0CED1A}" type="presOf" srcId="{3A130279-BE23-41CA-8090-B84BEA6D08A4}" destId="{D8D40F8F-B72E-4FD8-BCCF-FE562AC6FEAE}" srcOrd="0" destOrd="0" presId="urn:microsoft.com/office/officeart/2011/layout/RadialPictureList"/>
    <dgm:cxn modelId="{CAA5F39C-2419-4311-B89B-436F275A8241}" type="presOf" srcId="{DC9F2285-D58B-4A1C-83F5-32503E41ACCE}" destId="{E3B51826-FC5A-41E8-9886-9CD8F49883A0}" srcOrd="0" destOrd="0" presId="urn:microsoft.com/office/officeart/2011/layout/RadialPictureList"/>
    <dgm:cxn modelId="{D83D2611-E024-4B67-BBBD-1DE783A3FE53}" type="presOf" srcId="{332421D0-7835-44B6-A71E-372FBCDBA29A}" destId="{618BE989-FCA2-428F-8499-0BB5CC8A239B}" srcOrd="0" destOrd="0" presId="urn:microsoft.com/office/officeart/2011/layout/RadialPictureList"/>
    <dgm:cxn modelId="{57B77D5C-11EC-4E8D-B768-463C24802C67}" srcId="{899ABF59-8484-4D1C-80C0-C9F8F82617A6}" destId="{DC9F2285-D58B-4A1C-83F5-32503E41ACCE}" srcOrd="0" destOrd="0" parTransId="{4A4CFA03-0118-49A7-A592-E14724F7FFD1}" sibTransId="{B8A56C9F-E1F5-4231-B8A7-7FC2333F6E41}"/>
    <dgm:cxn modelId="{88026933-A696-4D96-8EC1-E26E9A07812D}" type="presOf" srcId="{899ABF59-8484-4D1C-80C0-C9F8F82617A6}" destId="{819F6349-D022-48BC-A752-2A3E8DA5E423}" srcOrd="0" destOrd="0" presId="urn:microsoft.com/office/officeart/2011/layout/RadialPictureList"/>
    <dgm:cxn modelId="{85025EB5-80B6-4CE3-80A1-50ED9A7899B2}" srcId="{3A130279-BE23-41CA-8090-B84BEA6D08A4}" destId="{899ABF59-8484-4D1C-80C0-C9F8F82617A6}" srcOrd="0" destOrd="0" parTransId="{02F5F9A2-B70B-494B-A00A-E757E078D427}" sibTransId="{C0C13953-7972-4723-AC73-263F963B1D1A}"/>
    <dgm:cxn modelId="{AE126925-1D64-4BB2-B3E9-0D785ABD5F1E}" srcId="{899ABF59-8484-4D1C-80C0-C9F8F82617A6}" destId="{332421D0-7835-44B6-A71E-372FBCDBA29A}" srcOrd="1" destOrd="0" parTransId="{6556D2B5-5D07-4C11-8C0C-5C58B0E93877}" sibTransId="{19756E17-0DAA-47C6-AE52-E12F3DF827A8}"/>
    <dgm:cxn modelId="{DF4BE6C2-77DA-4A46-9971-D2D5AF62ED32}" type="presOf" srcId="{D5353080-1E30-4034-B462-545A86699EB1}" destId="{0B119640-1FDB-46C3-8ECF-B1E9AE61159B}" srcOrd="0" destOrd="0" presId="urn:microsoft.com/office/officeart/2011/layout/RadialPictureList"/>
    <dgm:cxn modelId="{035F1CBA-105A-40DE-8377-7D26FD0885D4}" type="presOf" srcId="{6714F5BE-C99F-49A1-AD4F-5CF0B92EB86F}" destId="{ADAADDAF-3752-4A8A-8473-3C5B63B2C398}" srcOrd="0" destOrd="0" presId="urn:microsoft.com/office/officeart/2011/layout/RadialPictureList"/>
    <dgm:cxn modelId="{6406E15D-96A5-4EBE-9373-26B75F591FED}" srcId="{899ABF59-8484-4D1C-80C0-C9F8F82617A6}" destId="{6714F5BE-C99F-49A1-AD4F-5CF0B92EB86F}" srcOrd="2" destOrd="0" parTransId="{B5AFDD41-41DC-4F27-91C0-4440BA118A6A}" sibTransId="{84EF11C2-F6C6-447A-A197-C37E8758FA63}"/>
    <dgm:cxn modelId="{93B93495-A11D-4F82-A54E-D9D207C96085}" srcId="{899ABF59-8484-4D1C-80C0-C9F8F82617A6}" destId="{D5353080-1E30-4034-B462-545A86699EB1}" srcOrd="3" destOrd="0" parTransId="{0B94DF0C-FCB9-4DB4-A05D-8DFBE84B41BB}" sibTransId="{E00C150A-B130-4B5F-B6F8-A7B544B5A1E4}"/>
    <dgm:cxn modelId="{88FBCDE2-E2B2-462D-9FB3-C324ADA83106}" type="presParOf" srcId="{D8D40F8F-B72E-4FD8-BCCF-FE562AC6FEAE}" destId="{819F6349-D022-48BC-A752-2A3E8DA5E423}" srcOrd="0" destOrd="0" presId="urn:microsoft.com/office/officeart/2011/layout/RadialPictureList"/>
    <dgm:cxn modelId="{CAEE9A8F-7C9A-4120-8F00-C41009DA4B42}" type="presParOf" srcId="{D8D40F8F-B72E-4FD8-BCCF-FE562AC6FEAE}" destId="{08F9C9C2-5026-41CB-91B6-7B6B25B41B34}" srcOrd="1" destOrd="0" presId="urn:microsoft.com/office/officeart/2011/layout/RadialPictureList"/>
    <dgm:cxn modelId="{101EBE6D-A49F-4129-AAFF-B95101EA881D}" type="presParOf" srcId="{D8D40F8F-B72E-4FD8-BCCF-FE562AC6FEAE}" destId="{B872329B-FA32-4C02-93F5-595C98C69A02}" srcOrd="2" destOrd="0" presId="urn:microsoft.com/office/officeart/2011/layout/RadialPictureList"/>
    <dgm:cxn modelId="{BDC43856-2CC4-4163-BF71-F0DE0972C8E0}" type="presParOf" srcId="{D8D40F8F-B72E-4FD8-BCCF-FE562AC6FEAE}" destId="{E3B51826-FC5A-41E8-9886-9CD8F49883A0}" srcOrd="3" destOrd="0" presId="urn:microsoft.com/office/officeart/2011/layout/RadialPictureList"/>
    <dgm:cxn modelId="{68AF58C8-DD72-47B0-8D9A-C3F59C1B13EA}" type="presParOf" srcId="{D8D40F8F-B72E-4FD8-BCCF-FE562AC6FEAE}" destId="{C6B155EB-2796-479B-95BB-7EE0D815489D}" srcOrd="4" destOrd="0" presId="urn:microsoft.com/office/officeart/2011/layout/RadialPictureList"/>
    <dgm:cxn modelId="{4F951A01-7E96-4DA7-BD0A-68D66A73CB36}" type="presParOf" srcId="{C6B155EB-2796-479B-95BB-7EE0D815489D}" destId="{8621ED57-7665-4715-9C2D-443C73CFDA89}" srcOrd="0" destOrd="0" presId="urn:microsoft.com/office/officeart/2011/layout/RadialPictureList"/>
    <dgm:cxn modelId="{6028CD2B-C109-49A9-9512-CF28E11392D8}" type="presParOf" srcId="{D8D40F8F-B72E-4FD8-BCCF-FE562AC6FEAE}" destId="{618BE989-FCA2-428F-8499-0BB5CC8A239B}" srcOrd="5" destOrd="0" presId="urn:microsoft.com/office/officeart/2011/layout/RadialPictureList"/>
    <dgm:cxn modelId="{7AAAF033-69AE-49F7-AD30-12E0F054E2BE}" type="presParOf" srcId="{D8D40F8F-B72E-4FD8-BCCF-FE562AC6FEAE}" destId="{3AFEC492-5CC9-475F-8E3A-4CF8EC27FEF4}" srcOrd="6" destOrd="0" presId="urn:microsoft.com/office/officeart/2011/layout/RadialPictureList"/>
    <dgm:cxn modelId="{D8822195-2D1F-460A-B298-B50A2CE31EB8}" type="presParOf" srcId="{3AFEC492-5CC9-475F-8E3A-4CF8EC27FEF4}" destId="{33CE74CB-CF34-40D9-868A-7F4C706D3322}" srcOrd="0" destOrd="0" presId="urn:microsoft.com/office/officeart/2011/layout/RadialPictureList"/>
    <dgm:cxn modelId="{D5C2B517-9BB3-46D8-AC5E-EB81F969CB5D}" type="presParOf" srcId="{D8D40F8F-B72E-4FD8-BCCF-FE562AC6FEAE}" destId="{ADAADDAF-3752-4A8A-8473-3C5B63B2C398}" srcOrd="7" destOrd="0" presId="urn:microsoft.com/office/officeart/2011/layout/RadialPictureList"/>
    <dgm:cxn modelId="{FAC21B37-947B-4220-A39A-6675339BDE5F}" type="presParOf" srcId="{D8D40F8F-B72E-4FD8-BCCF-FE562AC6FEAE}" destId="{3D35F146-FDF5-4C96-AB1E-71E0B10670BE}" srcOrd="8" destOrd="0" presId="urn:microsoft.com/office/officeart/2011/layout/RadialPictureList"/>
    <dgm:cxn modelId="{E83A293D-A94C-49EE-A352-498E718BAEB6}" type="presParOf" srcId="{3D35F146-FDF5-4C96-AB1E-71E0B10670BE}" destId="{A9A5172B-C485-45F8-9E86-7622F78731D8}" srcOrd="0" destOrd="0" presId="urn:microsoft.com/office/officeart/2011/layout/RadialPictureList"/>
    <dgm:cxn modelId="{05BF372B-7476-4B62-9736-D35BD019B5D7}" type="presParOf" srcId="{D8D40F8F-B72E-4FD8-BCCF-FE562AC6FEAE}" destId="{0B119640-1FDB-46C3-8ECF-B1E9AE61159B}" srcOrd="9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F6349-D022-48BC-A752-2A3E8DA5E423}">
      <dsp:nvSpPr>
        <dsp:cNvPr id="0" name=""/>
        <dsp:cNvSpPr/>
      </dsp:nvSpPr>
      <dsp:spPr>
        <a:xfrm>
          <a:off x="504048" y="1842325"/>
          <a:ext cx="2036537" cy="1946124"/>
        </a:xfrm>
        <a:prstGeom prst="ellipse">
          <a:avLst/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Seguimiento OC Especial</a:t>
          </a:r>
          <a:endParaRPr lang="es-MX" sz="1800" kern="1200" dirty="0"/>
        </a:p>
      </dsp:txBody>
      <dsp:txXfrm>
        <a:off x="802292" y="2127328"/>
        <a:ext cx="1440049" cy="1376118"/>
      </dsp:txXfrm>
    </dsp:sp>
    <dsp:sp modelId="{08F9C9C2-5026-41CB-91B6-7B6B25B41B34}">
      <dsp:nvSpPr>
        <dsp:cNvPr id="0" name=""/>
        <dsp:cNvSpPr/>
      </dsp:nvSpPr>
      <dsp:spPr>
        <a:xfrm>
          <a:off x="-959315" y="133722"/>
          <a:ext cx="4144481" cy="5205137"/>
        </a:xfrm>
        <a:prstGeom prst="blockArc">
          <a:avLst>
            <a:gd name="adj1" fmla="val 16509444"/>
            <a:gd name="adj2" fmla="val 5088054"/>
            <a:gd name="adj3" fmla="val 5240"/>
          </a:avLst>
        </a:prstGeom>
        <a:solidFill>
          <a:schemeClr val="tx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72329B-FA32-4C02-93F5-595C98C69A02}">
      <dsp:nvSpPr>
        <dsp:cNvPr id="0" name=""/>
        <dsp:cNvSpPr/>
      </dsp:nvSpPr>
      <dsp:spPr>
        <a:xfrm>
          <a:off x="1653484" y="11653"/>
          <a:ext cx="1257767" cy="1278057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3B51826-FC5A-41E8-9886-9CD8F49883A0}">
      <dsp:nvSpPr>
        <dsp:cNvPr id="0" name=""/>
        <dsp:cNvSpPr/>
      </dsp:nvSpPr>
      <dsp:spPr>
        <a:xfrm>
          <a:off x="2631123" y="345527"/>
          <a:ext cx="2149500" cy="666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MX" sz="14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1. Proveedor Nuevo</a:t>
          </a:r>
          <a:endParaRPr lang="es-MX" sz="14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631123" y="345527"/>
        <a:ext cx="2149500" cy="666075"/>
      </dsp:txXfrm>
    </dsp:sp>
    <dsp:sp modelId="{8621ED57-7665-4715-9C2D-443C73CFDA89}">
      <dsp:nvSpPr>
        <dsp:cNvPr id="0" name=""/>
        <dsp:cNvSpPr/>
      </dsp:nvSpPr>
      <dsp:spPr>
        <a:xfrm>
          <a:off x="2582246" y="1400539"/>
          <a:ext cx="1257767" cy="1278057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18BE989-FCA2-428F-8499-0BB5CC8A239B}">
      <dsp:nvSpPr>
        <dsp:cNvPr id="0" name=""/>
        <dsp:cNvSpPr/>
      </dsp:nvSpPr>
      <dsp:spPr>
        <a:xfrm>
          <a:off x="3454272" y="1736886"/>
          <a:ext cx="2093702" cy="64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MX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2.Compras de material  bajo Espec.</a:t>
          </a:r>
          <a:endParaRPr lang="es-MX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54272" y="1736886"/>
        <a:ext cx="2093702" cy="648080"/>
      </dsp:txXfrm>
    </dsp:sp>
    <dsp:sp modelId="{33CE74CB-CF34-40D9-868A-7F4C706D3322}">
      <dsp:nvSpPr>
        <dsp:cNvPr id="0" name=""/>
        <dsp:cNvSpPr/>
      </dsp:nvSpPr>
      <dsp:spPr>
        <a:xfrm>
          <a:off x="2582241" y="2955793"/>
          <a:ext cx="1257767" cy="1278057"/>
        </a:xfrm>
        <a:prstGeom prst="ellipse">
          <a:avLst/>
        </a:prstGeom>
        <a:solidFill>
          <a:schemeClr val="accent4">
            <a:tint val="50000"/>
            <a:hueOff val="-2654186"/>
            <a:satOff val="15073"/>
            <a:lumOff val="119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DAADDAF-3752-4A8A-8473-3C5B63B2C398}">
      <dsp:nvSpPr>
        <dsp:cNvPr id="0" name=""/>
        <dsp:cNvSpPr/>
      </dsp:nvSpPr>
      <dsp:spPr>
        <a:xfrm>
          <a:off x="3958322" y="3456385"/>
          <a:ext cx="1229604" cy="360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MX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3. Brokers</a:t>
          </a:r>
          <a:endParaRPr lang="es-MX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58322" y="3456385"/>
        <a:ext cx="1229604" cy="360043"/>
      </dsp:txXfrm>
    </dsp:sp>
    <dsp:sp modelId="{A9A5172B-C485-45F8-9E86-7622F78731D8}">
      <dsp:nvSpPr>
        <dsp:cNvPr id="0" name=""/>
        <dsp:cNvSpPr/>
      </dsp:nvSpPr>
      <dsp:spPr>
        <a:xfrm>
          <a:off x="1729299" y="4288872"/>
          <a:ext cx="1257767" cy="1278057"/>
        </a:xfrm>
        <a:prstGeom prst="ellipse">
          <a:avLst/>
        </a:prstGeom>
        <a:solidFill>
          <a:schemeClr val="accent4">
            <a:tint val="50000"/>
            <a:hueOff val="-3981279"/>
            <a:satOff val="22610"/>
            <a:lumOff val="179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119640-1FDB-46C3-8ECF-B1E9AE61159B}">
      <dsp:nvSpPr>
        <dsp:cNvPr id="0" name=""/>
        <dsp:cNvSpPr/>
      </dsp:nvSpPr>
      <dsp:spPr>
        <a:xfrm>
          <a:off x="2908418" y="4611300"/>
          <a:ext cx="1910446" cy="41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s-MX" sz="1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4. Restricciones de calidad</a:t>
          </a:r>
          <a:endParaRPr lang="es-MX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08418" y="4611300"/>
        <a:ext cx="1910446" cy="414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A96612D7-08BD-4AF9-9BF1-BE567E190FFF}" type="datetimeFigureOut">
              <a:rPr lang="es-MX" smtClean="0"/>
              <a:t>08/07/2016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CBDA8C47-1266-4C95-941B-9DC3DC0093C4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7134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/>
          <a:lstStyle>
            <a:lvl1pPr algn="r">
              <a:defRPr sz="1300"/>
            </a:lvl1pPr>
          </a:lstStyle>
          <a:p>
            <a:fld id="{88D36211-FD57-4E62-ACF4-51793359F28F}" type="datetimeFigureOut">
              <a:rPr lang="es-MX" smtClean="0"/>
              <a:t>08/07/2016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3" tIns="48332" rIns="96663" bIns="48332" rtlCol="0" anchor="ctr"/>
          <a:lstStyle/>
          <a:p>
            <a:endParaRPr lang="es-MX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3" tIns="48332" rIns="96663" bIns="4833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l">
              <a:defRPr sz="1300"/>
            </a:lvl1pPr>
          </a:lstStyle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6663" tIns="48332" rIns="96663" bIns="48332" rtlCol="0" anchor="b"/>
          <a:lstStyle>
            <a:lvl1pPr algn="r">
              <a:defRPr sz="1300"/>
            </a:lvl1pPr>
          </a:lstStyle>
          <a:p>
            <a:fld id="{9F97B04D-9652-4D86-A264-0E134771F87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23719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96D14-56C5-4880-8D5F-53892ADA50A8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96D14-56C5-4880-8D5F-53892ADA50A8}" type="slidenum">
              <a:rPr lang="es-MX" smtClean="0"/>
              <a:pPr>
                <a:defRPr/>
              </a:pPr>
              <a:t>4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altLang="es-MX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E96D14-56C5-4880-8D5F-53892ADA50A8}" type="slidenum">
              <a:rPr lang="es-MX" smtClean="0"/>
              <a:pPr>
                <a:defRPr/>
              </a:pPr>
              <a:t>5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ratul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5 Rectángulo"/>
          <p:cNvSpPr/>
          <p:nvPr userDrawn="1"/>
        </p:nvSpPr>
        <p:spPr>
          <a:xfrm>
            <a:off x="0" y="0"/>
            <a:ext cx="6426463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77000">
                <a:srgbClr val="002F57"/>
              </a:gs>
              <a:gs pos="100000">
                <a:srgbClr val="002F5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12" name="Trapezoid 11"/>
          <p:cNvSpPr/>
          <p:nvPr userDrawn="1"/>
        </p:nvSpPr>
        <p:spPr>
          <a:xfrm rot="16200000">
            <a:off x="423175" y="854712"/>
            <a:ext cx="6858000" cy="5148574"/>
          </a:xfrm>
          <a:prstGeom prst="trapezoid">
            <a:avLst>
              <a:gd name="adj" fmla="val 5590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val 12"/>
          <p:cNvSpPr/>
          <p:nvPr userDrawn="1"/>
        </p:nvSpPr>
        <p:spPr>
          <a:xfrm>
            <a:off x="952680" y="2852936"/>
            <a:ext cx="980817" cy="115212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00" y="2564904"/>
            <a:ext cx="0" cy="1476000"/>
          </a:xfrm>
          <a:prstGeom prst="line">
            <a:avLst/>
          </a:prstGeom>
          <a:ln>
            <a:solidFill>
              <a:srgbClr val="002F57"/>
            </a:solidFill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1763688" y="2574784"/>
            <a:ext cx="2444934" cy="1376728"/>
            <a:chOff x="2869285" y="2755266"/>
            <a:chExt cx="2321546" cy="1307249"/>
          </a:xfrm>
        </p:grpSpPr>
        <p:pic>
          <p:nvPicPr>
            <p:cNvPr id="17" name="Picture 2" descr="C:\Users\fcantu\Documents\Comunicación e Imagen\Grupo Cuprum\Grupo Cuprum\Vertical\500x24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5" t="60593" r="7246" b="3454"/>
            <a:stretch/>
          </p:blipFill>
          <p:spPr bwMode="auto">
            <a:xfrm>
              <a:off x="2869285" y="3575712"/>
              <a:ext cx="2321546" cy="486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" descr="C:\Users\fcantu\Documents\Comunicación e Imagen\Grupo Cuprum\Grupo Cuprum\Vertical\500x24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72" r="34687" b="39406"/>
            <a:stretch/>
          </p:blipFill>
          <p:spPr bwMode="auto">
            <a:xfrm>
              <a:off x="3666960" y="2755266"/>
              <a:ext cx="755339" cy="82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0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Pl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731678" y="63662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Planos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3962" y="446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31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F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04570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864" y="446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26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Escale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2432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8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Ti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54954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Tiendas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4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s Per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Stripe 7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68344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75516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 Venta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13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iagonal Stripe 15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52432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Ventanas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20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 Pl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Stripe 7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31678" y="63662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Productos Planos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3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s F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Stripe 7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04570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64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s Escale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Stripe 7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52432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Escaleras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666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ciativas Ti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gonal Stripe 7"/>
          <p:cNvSpPr/>
          <p:nvPr userDrawn="1"/>
        </p:nvSpPr>
        <p:spPr>
          <a:xfrm rot="5400000">
            <a:off x="6980115" y="0"/>
            <a:ext cx="2160240" cy="2160240"/>
          </a:xfrm>
          <a:prstGeom prst="diagStripe">
            <a:avLst>
              <a:gd name="adj" fmla="val 6653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54954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Tiendas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le 13"/>
          <p:cNvSpPr>
            <a:spLocks noGrp="1"/>
          </p:cNvSpPr>
          <p:nvPr>
            <p:ph type="title" hasCustomPrompt="1"/>
          </p:nvPr>
        </p:nvSpPr>
        <p:spPr>
          <a:xfrm>
            <a:off x="71178" y="7309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8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Per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 userDrawn="1"/>
        </p:nvSpPr>
        <p:spPr>
          <a:xfrm>
            <a:off x="395536" y="3147754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Perfiles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492896"/>
            <a:ext cx="1944216" cy="194421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8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General CM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710176" y="636625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Cuprum Metales Laminados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72864" y="446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53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16CF6-CABF-42E8-BF05-F10EF0055206}" type="datetime1">
              <a:rPr lang="es-MX"/>
              <a:pPr>
                <a:defRPr/>
              </a:pPr>
              <a:t>08/07/2016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Productos Planos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F3301-C60D-4DB3-AAD0-D8DB4773B95B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9843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E20BF-6369-4018-9B2B-3ACE848CBFFE}" type="datetime1">
              <a:rPr lang="es-MX"/>
              <a:pPr>
                <a:defRPr/>
              </a:pPr>
              <a:t>08/07/2016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MX"/>
              <a:t>Productos Planos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88C5-585E-4C48-895E-10576B83C588}" type="slidenum">
              <a:rPr lang="es-MX"/>
              <a:pPr>
                <a:defRPr/>
              </a:pPr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36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Tien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 userDrawn="1"/>
        </p:nvSpPr>
        <p:spPr>
          <a:xfrm>
            <a:off x="611560" y="3090928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Tiendas</a:t>
            </a:r>
            <a:endParaRPr 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04" y="2486947"/>
            <a:ext cx="1962150" cy="19431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23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Escal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 userDrawn="1"/>
        </p:nvSpPr>
        <p:spPr>
          <a:xfrm>
            <a:off x="179512" y="3090928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Escaleras</a:t>
            </a:r>
            <a:endParaRPr 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2" r="5189"/>
          <a:stretch/>
        </p:blipFill>
        <p:spPr bwMode="auto">
          <a:xfrm>
            <a:off x="3293485" y="2548939"/>
            <a:ext cx="1739866" cy="1881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1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Pla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 Título"/>
          <p:cNvSpPr txBox="1">
            <a:spLocks/>
          </p:cNvSpPr>
          <p:nvPr userDrawn="1"/>
        </p:nvSpPr>
        <p:spPr>
          <a:xfrm>
            <a:off x="755576" y="3090928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Planos</a:t>
            </a:r>
            <a:endParaRPr 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470955"/>
            <a:ext cx="1853238" cy="188110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5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Venta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 userDrawn="1"/>
        </p:nvSpPr>
        <p:spPr>
          <a:xfrm>
            <a:off x="107504" y="3090928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Ventanas</a:t>
            </a:r>
            <a:endParaRPr 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9211" r="8122" b="7890"/>
          <a:stretch/>
        </p:blipFill>
        <p:spPr bwMode="auto">
          <a:xfrm>
            <a:off x="3275856" y="2441886"/>
            <a:ext cx="1944216" cy="193924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21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atula F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627784" y="2837754"/>
            <a:ext cx="0" cy="126116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 Título"/>
          <p:cNvSpPr txBox="1">
            <a:spLocks/>
          </p:cNvSpPr>
          <p:nvPr userDrawn="1"/>
        </p:nvSpPr>
        <p:spPr>
          <a:xfrm>
            <a:off x="1115616" y="3090928"/>
            <a:ext cx="4680520" cy="7351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B0F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rtlCol="0" anchor="ctr">
            <a:spAutoFit/>
          </a:bodyPr>
          <a:lstStyle/>
          <a:p>
            <a:pPr>
              <a:lnSpc>
                <a:spcPts val="5500"/>
              </a:lnSpc>
              <a:spcBef>
                <a:spcPct val="0"/>
              </a:spcBef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FAB</a:t>
            </a:r>
            <a:endParaRPr 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78892"/>
            <a:ext cx="1944139" cy="195921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4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Per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68344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Perfiles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64524" y="446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7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eneral Venta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20"/>
          <a:stretch/>
        </p:blipFill>
        <p:spPr bwMode="auto">
          <a:xfrm>
            <a:off x="2194028" y="9625"/>
            <a:ext cx="69463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5 Rectángulo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prstClr val="white"/>
              </a:solidFill>
            </a:endParaRPr>
          </a:p>
        </p:txBody>
      </p:sp>
      <p:cxnSp>
        <p:nvCxnSpPr>
          <p:cNvPr id="5" name="13 Conector recto"/>
          <p:cNvCxnSpPr/>
          <p:nvPr userDrawn="1"/>
        </p:nvCxnSpPr>
        <p:spPr>
          <a:xfrm>
            <a:off x="0" y="1052736"/>
            <a:ext cx="8460432" cy="0"/>
          </a:xfrm>
          <a:prstGeom prst="line">
            <a:avLst/>
          </a:prstGeom>
          <a:ln>
            <a:solidFill>
              <a:srgbClr val="002F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24328" y="63662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Ventanas</a:t>
            </a:r>
            <a:endParaRPr lang="es-MX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1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460432" y="6448251"/>
            <a:ext cx="517910" cy="365125"/>
          </a:xfrm>
          <a:prstGeom prst="rect">
            <a:avLst/>
          </a:prstGeom>
        </p:spPr>
        <p:txBody>
          <a:bodyPr/>
          <a:lstStyle/>
          <a:p>
            <a:r>
              <a:rPr lang="es-MX" sz="1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| </a:t>
            </a:r>
            <a:fld id="{F2323F48-C299-42D3-83FA-C6AFFBBC00D5}" type="slidenum">
              <a:rPr lang="es-MX" sz="1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es-MX" sz="10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524" y="44624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rgbClr val="002060"/>
                </a:solidFill>
              </a:defRPr>
            </a:lvl1pPr>
          </a:lstStyle>
          <a:p>
            <a:r>
              <a:rPr lang="es-MX" sz="3200" kern="0" dirty="0" smtClean="0">
                <a:solidFill>
                  <a:srgbClr val="092F87"/>
                </a:solidFill>
                <a:latin typeface="Century Gothic" pitchFamily="34" charset="0"/>
                <a:cs typeface="Arial" pitchFamily="34" charset="0"/>
              </a:rPr>
              <a:t>Inserte Texto Aquí</a:t>
            </a:r>
            <a:endParaRPr lang="es-MX" sz="3200" kern="0" dirty="0">
              <a:solidFill>
                <a:srgbClr val="092F87"/>
              </a:solidFill>
              <a:latin typeface="Century Gothic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3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3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3" r:id="rId20"/>
    <p:sldLayoutId id="2147483704" r:id="rId21"/>
    <p:sldLayoutId id="2147483705" r:id="rId2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jpeg"/><Relationship Id="rId4" Type="http://schemas.openxmlformats.org/officeDocument/2006/relationships/hyperlink" Target="https://www.google.com.mx/url?url=https://www.emaze.com/@AFIWICRW/bcg&amp;rct=j&amp;frm=1&amp;q=&amp;esrc=s&amp;sa=U&amp;ved=0ahUKEwj9y4fq2onNAhVLGlIKHT1QBw0QwW4IGDAB&amp;usg=AFQjCNEtuCsc53s0iu-5mXkL9phpWJHA4w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283968" y="2132856"/>
            <a:ext cx="4968552" cy="259228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endParaRPr lang="es-MX" sz="32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207743" y="2348880"/>
            <a:ext cx="4831124" cy="194421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alpha val="35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lvl="0" algn="ctr">
              <a:spcBef>
                <a:spcPct val="0"/>
              </a:spcBef>
              <a:defRPr/>
            </a:pPr>
            <a:r>
              <a:rPr lang="es-MX" sz="28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Desarrollos - 2016</a:t>
            </a:r>
            <a:endParaRPr lang="es-MX" sz="28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s-MX" altLang="es-MX" sz="2400" dirty="0" smtClean="0">
                <a:solidFill>
                  <a:schemeClr val="tx2"/>
                </a:solidFill>
              </a:rPr>
              <a:t>Productos </a:t>
            </a:r>
            <a:r>
              <a:rPr lang="es-MX" altLang="es-MX" sz="2400" dirty="0">
                <a:solidFill>
                  <a:schemeClr val="tx2"/>
                </a:solidFill>
              </a:rPr>
              <a:t>Planos</a:t>
            </a:r>
          </a:p>
          <a:p>
            <a:pPr>
              <a:defRPr/>
            </a:pPr>
            <a:endParaRPr lang="es-MX" sz="28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855870" y="3695174"/>
            <a:ext cx="4248000" cy="8263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>
              <a:defRPr/>
            </a:pPr>
            <a:r>
              <a:rPr lang="es-MX" sz="2000" kern="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Junio, 2016</a:t>
            </a:r>
            <a:endParaRPr lang="es-MX" sz="2000" kern="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14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9525"/>
            <a:ext cx="6946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5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 dirty="0">
              <a:solidFill>
                <a:prstClr val="white"/>
              </a:solidFill>
            </a:endParaRPr>
          </a:p>
        </p:txBody>
      </p:sp>
      <p:grpSp>
        <p:nvGrpSpPr>
          <p:cNvPr id="90116" name="Group 12"/>
          <p:cNvGrpSpPr>
            <a:grpSpLocks/>
          </p:cNvGrpSpPr>
          <p:nvPr/>
        </p:nvGrpSpPr>
        <p:grpSpPr bwMode="auto">
          <a:xfrm>
            <a:off x="1116013" y="1628800"/>
            <a:ext cx="3051175" cy="1717675"/>
            <a:chOff x="2869285" y="2755266"/>
            <a:chExt cx="2321546" cy="1307249"/>
          </a:xfrm>
        </p:grpSpPr>
        <p:pic>
          <p:nvPicPr>
            <p:cNvPr id="90118" name="Picture 2" descr="C:\Users\fcantu\Documents\Comunicación e Imagen\Grupo Cuprum\Grupo Cuprum\Vertical\500x24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9285" y="3575712"/>
              <a:ext cx="2321546" cy="486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0119" name="Picture 2" descr="C:\Users\fcantu\Documents\Comunicación e Imagen\Grupo Cuprum\Grupo Cuprum\Vertical\500x246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960" y="2755266"/>
              <a:ext cx="755339" cy="820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107504" y="3448413"/>
            <a:ext cx="79208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sz="4000" kern="0" dirty="0" smtClean="0">
                <a:solidFill>
                  <a:srgbClr val="002F57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Seguimiento Orden de Compra Especial</a:t>
            </a:r>
            <a:endParaRPr lang="es-MX" altLang="es-MX" sz="4000" kern="0" dirty="0">
              <a:solidFill>
                <a:srgbClr val="002F57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32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3831431" y="-3704431"/>
            <a:ext cx="796925" cy="845978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667">
                <a:srgbClr val="002F57"/>
              </a:gs>
              <a:gs pos="15000">
                <a:srgbClr val="27697B">
                  <a:lumMod val="90000"/>
                  <a:lumOff val="10000"/>
                </a:srgbClr>
              </a:gs>
              <a:gs pos="59000">
                <a:srgbClr val="002F57"/>
              </a:gs>
              <a:gs pos="100000">
                <a:srgbClr val="002F5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prstClr val="white"/>
              </a:solidFill>
            </a:endParaRPr>
          </a:p>
        </p:txBody>
      </p:sp>
      <p:sp>
        <p:nvSpPr>
          <p:cNvPr id="91140" name="TextBox 7"/>
          <p:cNvSpPr txBox="1">
            <a:spLocks noChangeArrowheads="1"/>
          </p:cNvSpPr>
          <p:nvPr/>
        </p:nvSpPr>
        <p:spPr bwMode="auto">
          <a:xfrm>
            <a:off x="179388" y="155575"/>
            <a:ext cx="6984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OC- Especial</a:t>
            </a:r>
            <a:endParaRPr lang="es-MX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1141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8913"/>
            <a:ext cx="1260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2123728" y="1531134"/>
            <a:ext cx="3034901" cy="1044116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Proveedor </a:t>
            </a:r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Nuevo</a:t>
            </a:r>
            <a:endParaRPr lang="es-MX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13163" y="2780928"/>
            <a:ext cx="3034901" cy="10441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2.Compras bajo </a:t>
            </a:r>
            <a:r>
              <a:rPr lang="es-MX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</a:t>
            </a:r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s-MX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13163" y="4102730"/>
            <a:ext cx="3034901" cy="1044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Brokers</a:t>
            </a:r>
            <a:endParaRPr lang="es-MX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70183" y="5326866"/>
            <a:ext cx="3034901" cy="10441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MX" sz="2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Restricciones de </a:t>
            </a:r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calidad</a:t>
            </a:r>
            <a:endParaRPr lang="es-MX" sz="2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07504" y="908720"/>
            <a:ext cx="8101012" cy="558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28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 hace a una OC Especial???</a:t>
            </a:r>
            <a:endParaRPr lang="en-US" sz="3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Resultado de imagen para incognita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031" y="3825044"/>
            <a:ext cx="1884759" cy="235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78468" y="6008659"/>
            <a:ext cx="124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Maquila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61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25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3831431" y="-3704431"/>
            <a:ext cx="796925" cy="845978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667">
                <a:srgbClr val="002F57"/>
              </a:gs>
              <a:gs pos="15000">
                <a:srgbClr val="27697B">
                  <a:lumMod val="90000"/>
                  <a:lumOff val="10000"/>
                </a:srgbClr>
              </a:gs>
              <a:gs pos="59000">
                <a:srgbClr val="002F57"/>
              </a:gs>
              <a:gs pos="100000">
                <a:srgbClr val="002F5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prstClr val="white"/>
              </a:solidFill>
            </a:endParaRPr>
          </a:p>
        </p:txBody>
      </p:sp>
      <p:sp>
        <p:nvSpPr>
          <p:cNvPr id="91140" name="TextBox 7"/>
          <p:cNvSpPr txBox="1">
            <a:spLocks noChangeArrowheads="1"/>
          </p:cNvSpPr>
          <p:nvPr/>
        </p:nvSpPr>
        <p:spPr bwMode="auto">
          <a:xfrm>
            <a:off x="179388" y="155575"/>
            <a:ext cx="6984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b="1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Características</a:t>
            </a:r>
            <a:endParaRPr lang="es-MX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1141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8913"/>
            <a:ext cx="1260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" y="2348880"/>
            <a:ext cx="9143999" cy="576064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9" name="Rectangle 18"/>
          <p:cNvSpPr/>
          <p:nvPr/>
        </p:nvSpPr>
        <p:spPr>
          <a:xfrm>
            <a:off x="-1" y="2924944"/>
            <a:ext cx="9144001" cy="936104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1" y="3861048"/>
            <a:ext cx="9144000" cy="1296144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 smtClean="0"/>
              <a:t>ác</a:t>
            </a:r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0" y="5157192"/>
            <a:ext cx="9144000" cy="216024"/>
          </a:xfrm>
          <a:prstGeom prst="rect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2" name="Rectangle 21"/>
          <p:cNvSpPr/>
          <p:nvPr/>
        </p:nvSpPr>
        <p:spPr>
          <a:xfrm>
            <a:off x="0" y="5373216"/>
            <a:ext cx="9144000" cy="792088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3" name="Rectangle 22"/>
          <p:cNvSpPr/>
          <p:nvPr/>
        </p:nvSpPr>
        <p:spPr>
          <a:xfrm>
            <a:off x="0" y="6077752"/>
            <a:ext cx="9144000" cy="792088"/>
          </a:xfrm>
          <a:prstGeom prst="rect">
            <a:avLst/>
          </a:prstGeom>
          <a:solidFill>
            <a:schemeClr val="accent5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4" name="Rectangle 23"/>
          <p:cNvSpPr/>
          <p:nvPr/>
        </p:nvSpPr>
        <p:spPr>
          <a:xfrm>
            <a:off x="2" y="1556792"/>
            <a:ext cx="9143999" cy="792088"/>
          </a:xfrm>
          <a:prstGeom prst="rect">
            <a:avLst/>
          </a:prstGeom>
          <a:solidFill>
            <a:srgbClr val="CCC1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9" name="Rectangle 28"/>
          <p:cNvSpPr/>
          <p:nvPr/>
        </p:nvSpPr>
        <p:spPr>
          <a:xfrm>
            <a:off x="0" y="980728"/>
            <a:ext cx="9144000" cy="576064"/>
          </a:xfrm>
          <a:prstGeom prst="rect">
            <a:avLst/>
          </a:prstGeom>
          <a:solidFill>
            <a:srgbClr val="CCC1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Rectangle 29"/>
          <p:cNvSpPr/>
          <p:nvPr/>
        </p:nvSpPr>
        <p:spPr>
          <a:xfrm>
            <a:off x="2411760" y="1268760"/>
            <a:ext cx="1944216" cy="648072"/>
          </a:xfrm>
          <a:prstGeom prst="rect">
            <a:avLst/>
          </a:prstGeom>
          <a:solidFill>
            <a:schemeClr val="accent4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angle 30"/>
          <p:cNvSpPr/>
          <p:nvPr/>
        </p:nvSpPr>
        <p:spPr>
          <a:xfrm>
            <a:off x="3203848" y="2636912"/>
            <a:ext cx="1944216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angle 31"/>
          <p:cNvSpPr/>
          <p:nvPr/>
        </p:nvSpPr>
        <p:spPr>
          <a:xfrm>
            <a:off x="3203848" y="4221088"/>
            <a:ext cx="1944216" cy="648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angle 32"/>
          <p:cNvSpPr/>
          <p:nvPr/>
        </p:nvSpPr>
        <p:spPr>
          <a:xfrm>
            <a:off x="2411760" y="5445224"/>
            <a:ext cx="19442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4" name="Diagram 33"/>
          <p:cNvGraphicFramePr/>
          <p:nvPr>
            <p:extLst>
              <p:ext uri="{D42A27DB-BD31-4B8C-83A1-F6EECF244321}">
                <p14:modId xmlns:p14="http://schemas.microsoft.com/office/powerpoint/2010/main" val="3660610324"/>
              </p:ext>
            </p:extLst>
          </p:nvPr>
        </p:nvGraphicFramePr>
        <p:xfrm>
          <a:off x="-496658" y="923926"/>
          <a:ext cx="5198004" cy="56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Rectangle 35"/>
          <p:cNvSpPr/>
          <p:nvPr/>
        </p:nvSpPr>
        <p:spPr>
          <a:xfrm>
            <a:off x="4355976" y="980728"/>
            <a:ext cx="4763093" cy="1424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200" dirty="0" smtClean="0">
                <a:solidFill>
                  <a:schemeClr val="tx1"/>
                </a:solidFill>
              </a:rPr>
              <a:t>Se notifica durante las  primeras 3 compras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Periodo a considerar x definir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Proveedores de MP ( 1era. Fase dejando preparado para  incluir a  otra clasificación de proveedores ejemplo  fleteras).</a:t>
            </a:r>
          </a:p>
          <a:p>
            <a:pPr lvl="1" algn="just"/>
            <a:r>
              <a:rPr lang="es-MX" sz="1200" dirty="0" smtClean="0">
                <a:solidFill>
                  <a:schemeClr val="tx1"/>
                </a:solidFill>
              </a:rPr>
              <a:t>B1 . Modificar catalogo proveedor par incluir identificación (Materia Prima, Broker etc.)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Por tipo de material ( 3 primeras compras de foil,, 3 primeras compras de Aluminio en rollo, 3 primeras compras de aluminio cortado) 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331594" y="2503849"/>
            <a:ext cx="3641431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Ligar el documento de especificación de compra  al articulo, para heredarlo a la OC. 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Sugerencia: Crear situación en OC para  que calidad libere y </a:t>
            </a:r>
            <a:r>
              <a:rPr lang="es-MX" sz="1200" dirty="0" smtClean="0">
                <a:solidFill>
                  <a:srgbClr val="FF0000"/>
                </a:solidFill>
              </a:rPr>
              <a:t>ligar el docto a la OC (caso) </a:t>
            </a:r>
            <a:r>
              <a:rPr lang="es-MX" sz="1200" dirty="0">
                <a:solidFill>
                  <a:srgbClr val="FF0000"/>
                </a:solidFill>
              </a:rPr>
              <a:t>Flex.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274331" y="3948419"/>
            <a:ext cx="3779913" cy="1316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Identificar al proveedor como Broker desde el catalogo de proveedor.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En cada compra con Broker se lanzara alerta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Cuando se da de alta un nuevo proveedor  Calidad determina la clasificación del proveedor 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572001" y="5353897"/>
            <a:ext cx="392392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6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0" y="5373216"/>
            <a:ext cx="4583073" cy="928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Desempeño de proveedor (% de reclamación, Tons  rechazadas) baja calidad del material. </a:t>
            </a:r>
          </a:p>
          <a:p>
            <a:pPr marL="228600" lvl="0" indent="-228600" algn="just">
              <a:buAutoNum type="alphaUcPeriod"/>
            </a:pPr>
            <a:r>
              <a:rPr lang="es-MX" sz="1200" dirty="0" smtClean="0">
                <a:solidFill>
                  <a:schemeClr val="tx1"/>
                </a:solidFill>
              </a:rPr>
              <a:t>Tipo de material (Estuco, BLW, BLP) ; alerta programable</a:t>
            </a:r>
            <a:endParaRPr lang="es-MX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4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5400000">
            <a:off x="3831431" y="-3704431"/>
            <a:ext cx="796925" cy="845978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667">
                <a:srgbClr val="002F57"/>
              </a:gs>
              <a:gs pos="15000">
                <a:srgbClr val="27697B">
                  <a:lumMod val="90000"/>
                  <a:lumOff val="10000"/>
                </a:srgbClr>
              </a:gs>
              <a:gs pos="59000">
                <a:srgbClr val="002F57"/>
              </a:gs>
              <a:gs pos="100000">
                <a:srgbClr val="002F57"/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>
              <a:solidFill>
                <a:prstClr val="white"/>
              </a:solidFill>
            </a:endParaRPr>
          </a:p>
        </p:txBody>
      </p:sp>
      <p:sp>
        <p:nvSpPr>
          <p:cNvPr id="91140" name="TextBox 7"/>
          <p:cNvSpPr txBox="1">
            <a:spLocks noChangeArrowheads="1"/>
          </p:cNvSpPr>
          <p:nvPr/>
        </p:nvSpPr>
        <p:spPr bwMode="auto">
          <a:xfrm>
            <a:off x="179388" y="155575"/>
            <a:ext cx="626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s-MX" altLang="es-MX" b="1" dirty="0" smtClean="0">
                <a:solidFill>
                  <a:srgbClr val="FFFFFF"/>
                </a:solidFill>
                <a:latin typeface="Century Gothic" pitchFamily="34" charset="0"/>
              </a:rPr>
              <a:t>Seguimiento de OC Especial</a:t>
            </a:r>
            <a:endParaRPr lang="es-MX" altLang="en-US" b="1" dirty="0">
              <a:solidFill>
                <a:srgbClr val="FFFFFF"/>
              </a:solidFill>
              <a:latin typeface="Century Gothic" pitchFamily="34" charset="0"/>
            </a:endParaRPr>
          </a:p>
        </p:txBody>
      </p:sp>
      <p:pic>
        <p:nvPicPr>
          <p:cNvPr id="91141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88913"/>
            <a:ext cx="12604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96702" y="923234"/>
            <a:ext cx="6423570" cy="4063999"/>
            <a:chOff x="596702" y="1340768"/>
            <a:chExt cx="6423570" cy="4063999"/>
          </a:xfrm>
        </p:grpSpPr>
        <p:grpSp>
          <p:nvGrpSpPr>
            <p:cNvPr id="8" name="Group 7"/>
            <p:cNvGrpSpPr/>
            <p:nvPr/>
          </p:nvGrpSpPr>
          <p:grpSpPr>
            <a:xfrm>
              <a:off x="596702" y="1340768"/>
              <a:ext cx="1828800" cy="1016000"/>
              <a:chOff x="2133600" y="0"/>
              <a:chExt cx="1828800" cy="10160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2133600" y="0"/>
                <a:ext cx="1828800" cy="101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Rounded Rectangle 4"/>
              <p:cNvSpPr/>
              <p:nvPr/>
            </p:nvSpPr>
            <p:spPr>
              <a:xfrm>
                <a:off x="2163358" y="29758"/>
                <a:ext cx="1769284" cy="956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060" tIns="99060" rIns="99060" bIns="99060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600" b="1" kern="1200" dirty="0" smtClean="0"/>
                  <a:t>Orden de Compra</a:t>
                </a:r>
                <a:endParaRPr lang="es-MX" sz="2600" b="1" kern="1200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282502" y="2420267"/>
              <a:ext cx="457200" cy="380999"/>
              <a:chOff x="2819400" y="1079499"/>
              <a:chExt cx="457200" cy="380999"/>
            </a:xfrm>
          </p:grpSpPr>
          <p:sp>
            <p:nvSpPr>
              <p:cNvPr id="19" name="Right Arrow 18"/>
              <p:cNvSpPr/>
              <p:nvPr/>
            </p:nvSpPr>
            <p:spPr>
              <a:xfrm rot="5400000">
                <a:off x="2857500" y="1041399"/>
                <a:ext cx="380999" cy="45720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6"/>
              <p:cNvSpPr/>
              <p:nvPr/>
            </p:nvSpPr>
            <p:spPr>
              <a:xfrm>
                <a:off x="2910840" y="1079499"/>
                <a:ext cx="274320" cy="26669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900" kern="12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6702" y="2864767"/>
              <a:ext cx="1828800" cy="1016000"/>
              <a:chOff x="2133600" y="1523999"/>
              <a:chExt cx="1828800" cy="10160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2133600" y="1523999"/>
                <a:ext cx="1828800" cy="101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Rounded Rectangle 8"/>
              <p:cNvSpPr/>
              <p:nvPr/>
            </p:nvSpPr>
            <p:spPr>
              <a:xfrm>
                <a:off x="2163358" y="1553757"/>
                <a:ext cx="1769284" cy="956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060" tIns="99060" rIns="99060" bIns="99060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600" b="1" kern="1200" dirty="0" smtClean="0"/>
                  <a:t>Control de Calidad</a:t>
                </a:r>
                <a:endParaRPr lang="es-MX" sz="2600" b="1" kern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1282502" y="3944267"/>
              <a:ext cx="457200" cy="381000"/>
              <a:chOff x="2819400" y="2603499"/>
              <a:chExt cx="457200" cy="381000"/>
            </a:xfrm>
          </p:grpSpPr>
          <p:sp>
            <p:nvSpPr>
              <p:cNvPr id="15" name="Right Arrow 14"/>
              <p:cNvSpPr/>
              <p:nvPr/>
            </p:nvSpPr>
            <p:spPr>
              <a:xfrm rot="5400000">
                <a:off x="2857500" y="2565399"/>
                <a:ext cx="381000" cy="457200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Right Arrow 10"/>
              <p:cNvSpPr/>
              <p:nvPr/>
            </p:nvSpPr>
            <p:spPr>
              <a:xfrm>
                <a:off x="2910840" y="2603499"/>
                <a:ext cx="274320" cy="2667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900" kern="1200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96702" y="4388767"/>
              <a:ext cx="1828800" cy="1016000"/>
              <a:chOff x="2133600" y="3047999"/>
              <a:chExt cx="1828800" cy="1016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133600" y="3047999"/>
                <a:ext cx="1828800" cy="1016000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" name="Rounded Rectangle 12"/>
              <p:cNvSpPr/>
              <p:nvPr/>
            </p:nvSpPr>
            <p:spPr>
              <a:xfrm>
                <a:off x="2163358" y="3077757"/>
                <a:ext cx="1769284" cy="9564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9060" tIns="99060" rIns="99060" bIns="99060" numCol="1" spcCol="1270" anchor="ctr" anchorCtr="0">
                <a:noAutofit/>
              </a:bodyPr>
              <a:lstStyle/>
              <a:p>
                <a:pPr lvl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2600" b="1" kern="1200" dirty="0" smtClean="0"/>
                  <a:t>Entrada de Compra</a:t>
                </a:r>
                <a:endParaRPr lang="es-MX" sz="2600" b="1" kern="1200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2437199" y="1412776"/>
              <a:ext cx="4583073" cy="741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s-MX" sz="1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Alertas por correo  de acuerdo  a las características  - No detiene el proceso el ciclo.</a:t>
              </a:r>
              <a:endParaRPr lang="es-MX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25502" y="3001861"/>
              <a:ext cx="4583073" cy="7418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s-MX" sz="14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Aviso de generación  de Control Calidad en  base a OC con Alerta. </a:t>
              </a:r>
              <a:endParaRPr lang="es-MX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10258" y="4325267"/>
              <a:ext cx="4583073" cy="9278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/>
              <a:r>
                <a:rPr lang="es-MX" sz="1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 permitir la entrada al sistema del material hasta que calidad de VoBo.</a:t>
              </a:r>
            </a:p>
            <a:p>
              <a:pPr lvl="0" algn="just"/>
              <a:endParaRPr lang="es-MX" sz="1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228600" lvl="0" indent="-228600" algn="just">
                <a:buAutoNum type="alphaUcPeriod"/>
              </a:pPr>
              <a:r>
                <a:rPr lang="es-MX" sz="1400" dirty="0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Excluye  OC con restricción  de  </a:t>
              </a:r>
              <a:r>
                <a:rPr lang="es-MX" sz="14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Desempeño de proveedor -baja calidad del material. 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657756" y="5319216"/>
            <a:ext cx="8306732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notificación es  enviada a: Ing. de calidad, Auditor de calidad, Jefe de Almacén, Coordinador de embarques, Compradores; </a:t>
            </a:r>
            <a:r>
              <a:rPr lang="es-MX" sz="1400" b="1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 sucursal.</a:t>
            </a:r>
            <a:endParaRPr lang="es-MX" sz="14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7199" y="1620935"/>
            <a:ext cx="4583073" cy="741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MX" sz="14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las compras con brokers  la orden de compra pasar a un estatus de autorización calidad.</a:t>
            </a:r>
            <a:endParaRPr lang="es-MX" sz="1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9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10360</TotalTime>
  <Words>354</Words>
  <Application>Microsoft Office PowerPoint</Application>
  <PresentationFormat>On-screen Show (4:3)</PresentationFormat>
  <Paragraphs>44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Alejandro Garcia Y Garcia</dc:creator>
  <cp:lastModifiedBy>Perla Karina Quirarte Perez</cp:lastModifiedBy>
  <cp:revision>493</cp:revision>
  <cp:lastPrinted>2016-01-05T15:16:54Z</cp:lastPrinted>
  <dcterms:created xsi:type="dcterms:W3CDTF">2015-02-27T21:05:37Z</dcterms:created>
  <dcterms:modified xsi:type="dcterms:W3CDTF">2016-07-08T14:31:47Z</dcterms:modified>
</cp:coreProperties>
</file>