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8" r:id="rId3"/>
    <p:sldId id="262" r:id="rId4"/>
    <p:sldId id="263" r:id="rId5"/>
    <p:sldId id="257" r:id="rId6"/>
    <p:sldId id="260" r:id="rId7"/>
    <p:sldId id="261" r:id="rId8"/>
    <p:sldId id="264"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8" d="100"/>
          <a:sy n="68" d="100"/>
        </p:scale>
        <p:origin x="81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fr-FR"/>
              <a:t>Modifiez le style du titre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4/29/2024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4/29/2024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4/29/2024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4/29/2024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fr-FR"/>
              <a:t>Modifiez le style du titre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4/29/2024</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4/29/2024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a:t>Modifiez le style du titre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4/29/2024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4/29/2024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4/29/2024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fr-FR"/>
              <a:t>Modifiez le style du titre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DA16AA21-1863-4931-97CB-99D0A168701B}" type="datetimeFigureOut">
              <a:rPr lang="en-US" dirty="0"/>
              <a:t>4/29/2024</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fr-FR"/>
              <a:t>Modifiez le style du titre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3772C379-9A7C-4C87-A116-CBE9F58B04C5}" type="datetimeFigureOut">
              <a:rPr lang="en-US" dirty="0"/>
              <a:t>4/29/2024</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4/29/2024</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‹N°›</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learn.microsoft.com/en-us/azure/architecture/data-guide/big-data/non-relational-data"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EC253B5-FE9B-3640-978A-1E2573C6AF9F}"/>
              </a:ext>
            </a:extLst>
          </p:cNvPr>
          <p:cNvSpPr>
            <a:spLocks noGrp="1"/>
          </p:cNvSpPr>
          <p:nvPr>
            <p:ph type="ctrTitle"/>
          </p:nvPr>
        </p:nvSpPr>
        <p:spPr/>
        <p:txBody>
          <a:bodyPr/>
          <a:lstStyle/>
          <a:p>
            <a:r>
              <a:rPr lang="fr-FR" sz="6600" dirty="0" err="1"/>
              <a:t>M</a:t>
            </a:r>
            <a:r>
              <a:rPr lang="fr-FR" sz="6600" dirty="0" err="1">
                <a:latin typeface="Arial Rounded MT Bold" panose="020F0704030504030204" pitchFamily="34" charset="0"/>
              </a:rPr>
              <a:t>ongodb</a:t>
            </a:r>
            <a:r>
              <a:rPr lang="fr-FR" sz="6600" dirty="0">
                <a:latin typeface="Arial Rounded MT Bold" panose="020F0704030504030204" pitchFamily="34" charset="0"/>
              </a:rPr>
              <a:t> et </a:t>
            </a:r>
            <a:r>
              <a:rPr lang="fr-FR" sz="6600" dirty="0" err="1">
                <a:latin typeface="Arial Rounded MT Bold" panose="020F0704030504030204" pitchFamily="34" charset="0"/>
              </a:rPr>
              <a:t>sql</a:t>
            </a:r>
            <a:endParaRPr lang="fr-FR" sz="6600" dirty="0"/>
          </a:p>
        </p:txBody>
      </p:sp>
      <p:sp>
        <p:nvSpPr>
          <p:cNvPr id="3" name="Sous-titre 2">
            <a:extLst>
              <a:ext uri="{FF2B5EF4-FFF2-40B4-BE49-F238E27FC236}">
                <a16:creationId xmlns:a16="http://schemas.microsoft.com/office/drawing/2014/main" id="{CB1DAEF8-233A-C2C8-9925-84F1B8160B20}"/>
              </a:ext>
            </a:extLst>
          </p:cNvPr>
          <p:cNvSpPr>
            <a:spLocks noGrp="1"/>
          </p:cNvSpPr>
          <p:nvPr>
            <p:ph type="subTitle" idx="1"/>
          </p:nvPr>
        </p:nvSpPr>
        <p:spPr/>
        <p:txBody>
          <a:bodyPr/>
          <a:lstStyle/>
          <a:p>
            <a:r>
              <a:rPr lang="fr-FR" dirty="0"/>
              <a:t>•Présentation et fonctionnalité</a:t>
            </a:r>
          </a:p>
          <a:p>
            <a:r>
              <a:rPr lang="fr-FR" dirty="0"/>
              <a:t>• Comparaison entre eux</a:t>
            </a:r>
          </a:p>
        </p:txBody>
      </p:sp>
    </p:spTree>
    <p:extLst>
      <p:ext uri="{BB962C8B-B14F-4D97-AF65-F5344CB8AC3E}">
        <p14:creationId xmlns:p14="http://schemas.microsoft.com/office/powerpoint/2010/main" val="21611254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058AE2C-C2EB-4523-E03E-51B6160B62A9}"/>
              </a:ext>
            </a:extLst>
          </p:cNvPr>
          <p:cNvSpPr>
            <a:spLocks noGrp="1"/>
          </p:cNvSpPr>
          <p:nvPr>
            <p:ph type="title"/>
          </p:nvPr>
        </p:nvSpPr>
        <p:spPr/>
        <p:txBody>
          <a:bodyPr/>
          <a:lstStyle/>
          <a:p>
            <a:pPr algn="ctr"/>
            <a:r>
              <a:rPr lang="fr-FR" dirty="0"/>
              <a:t>SQL</a:t>
            </a:r>
          </a:p>
        </p:txBody>
      </p:sp>
      <p:sp>
        <p:nvSpPr>
          <p:cNvPr id="3" name="Espace réservé du contenu 2">
            <a:extLst>
              <a:ext uri="{FF2B5EF4-FFF2-40B4-BE49-F238E27FC236}">
                <a16:creationId xmlns:a16="http://schemas.microsoft.com/office/drawing/2014/main" id="{97E1A929-082E-797A-1DD6-FACCC409FA91}"/>
              </a:ext>
            </a:extLst>
          </p:cNvPr>
          <p:cNvSpPr>
            <a:spLocks noGrp="1"/>
          </p:cNvSpPr>
          <p:nvPr>
            <p:ph idx="1"/>
          </p:nvPr>
        </p:nvSpPr>
        <p:spPr/>
        <p:txBody>
          <a:bodyPr/>
          <a:lstStyle/>
          <a:p>
            <a:pPr marL="0" indent="0">
              <a:buNone/>
            </a:pPr>
            <a:endParaRPr lang="fr-FR" dirty="0"/>
          </a:p>
          <a:p>
            <a:pPr marL="0" indent="0">
              <a:buFont typeface="Wingdings" pitchFamily="2" charset="2"/>
              <a:buNone/>
            </a:pPr>
            <a:r>
              <a:rPr lang="fr-FR" dirty="0">
                <a:solidFill>
                  <a:srgbClr val="535353"/>
                </a:solidFill>
                <a:highlight>
                  <a:srgbClr val="FFFFFF"/>
                </a:highlight>
                <a:latin typeface="Open Sans" panose="020B0606030504020204" pitchFamily="34" charset="0"/>
              </a:rPr>
              <a:t> </a:t>
            </a:r>
            <a:r>
              <a:rPr lang="fr-FR" dirty="0" err="1">
                <a:solidFill>
                  <a:srgbClr val="535353"/>
                </a:solidFill>
                <a:highlight>
                  <a:srgbClr val="FFFFFF"/>
                </a:highlight>
                <a:latin typeface="Open Sans" panose="020B0606030504020204" pitchFamily="34" charset="0"/>
              </a:rPr>
              <a:t>Structured</a:t>
            </a:r>
            <a:r>
              <a:rPr lang="fr-FR" dirty="0">
                <a:solidFill>
                  <a:srgbClr val="535353"/>
                </a:solidFill>
                <a:highlight>
                  <a:srgbClr val="FFFFFF"/>
                </a:highlight>
                <a:latin typeface="Open Sans" panose="020B0606030504020204" pitchFamily="34" charset="0"/>
              </a:rPr>
              <a:t> </a:t>
            </a:r>
            <a:r>
              <a:rPr lang="fr-FR" dirty="0" err="1">
                <a:solidFill>
                  <a:srgbClr val="535353"/>
                </a:solidFill>
                <a:highlight>
                  <a:srgbClr val="FFFFFF"/>
                </a:highlight>
                <a:latin typeface="Open Sans" panose="020B0606030504020204" pitchFamily="34" charset="0"/>
              </a:rPr>
              <a:t>Query</a:t>
            </a:r>
            <a:r>
              <a:rPr lang="fr-FR" dirty="0">
                <a:solidFill>
                  <a:srgbClr val="535353"/>
                </a:solidFill>
                <a:highlight>
                  <a:srgbClr val="FFFFFF"/>
                </a:highlight>
                <a:latin typeface="Open Sans" panose="020B0606030504020204" pitchFamily="34" charset="0"/>
              </a:rPr>
              <a:t> </a:t>
            </a:r>
            <a:r>
              <a:rPr lang="fr-FR" dirty="0" err="1">
                <a:solidFill>
                  <a:srgbClr val="535353"/>
                </a:solidFill>
                <a:highlight>
                  <a:srgbClr val="FFFFFF"/>
                </a:highlight>
                <a:latin typeface="Open Sans" panose="020B0606030504020204" pitchFamily="34" charset="0"/>
              </a:rPr>
              <a:t>Language</a:t>
            </a:r>
            <a:r>
              <a:rPr lang="fr-FR" dirty="0">
                <a:solidFill>
                  <a:srgbClr val="535353"/>
                </a:solidFill>
                <a:highlight>
                  <a:srgbClr val="FFFFFF"/>
                </a:highlight>
                <a:latin typeface="Open Sans" panose="020B0606030504020204" pitchFamily="34" charset="0"/>
              </a:rPr>
              <a:t> est un langage de programmation permettant de stocker et de traiter des informations dans </a:t>
            </a:r>
            <a:r>
              <a:rPr lang="fr-FR" u="sng" dirty="0">
                <a:solidFill>
                  <a:srgbClr val="FFC000"/>
                </a:solidFill>
                <a:highlight>
                  <a:srgbClr val="FFFFFF"/>
                </a:highlight>
                <a:latin typeface="open sans" panose="020B0606030504020204" pitchFamily="34" charset="0"/>
              </a:rPr>
              <a:t>une base de données relationnelle</a:t>
            </a:r>
          </a:p>
          <a:p>
            <a:pPr>
              <a:buFont typeface="Wingdings" pitchFamily="2" charset="2"/>
              <a:buAutoNum type="arabicPeriod"/>
            </a:pPr>
            <a:r>
              <a:rPr lang="fr-FR" dirty="0">
                <a:solidFill>
                  <a:srgbClr val="535353"/>
                </a:solidFill>
                <a:highlight>
                  <a:srgbClr val="FFFFFF"/>
                </a:highlight>
                <a:latin typeface="Open Sans" panose="020B0606030504020204" pitchFamily="34" charset="0"/>
              </a:rPr>
              <a:t>De </a:t>
            </a:r>
            <a:r>
              <a:rPr lang="fr-FR" dirty="0" err="1">
                <a:solidFill>
                  <a:srgbClr val="535353"/>
                </a:solidFill>
                <a:highlight>
                  <a:srgbClr val="FFFFFF"/>
                </a:highlight>
                <a:latin typeface="Open Sans" panose="020B0606030504020204" pitchFamily="34" charset="0"/>
              </a:rPr>
              <a:t>definir</a:t>
            </a:r>
            <a:r>
              <a:rPr lang="fr-FR" dirty="0">
                <a:solidFill>
                  <a:srgbClr val="535353"/>
                </a:solidFill>
                <a:highlight>
                  <a:srgbClr val="FFFFFF"/>
                </a:highlight>
                <a:latin typeface="Open Sans" panose="020B0606030504020204" pitchFamily="34" charset="0"/>
              </a:rPr>
              <a:t> les données, ou Data </a:t>
            </a:r>
            <a:r>
              <a:rPr lang="fr-FR" dirty="0" err="1">
                <a:solidFill>
                  <a:srgbClr val="535353"/>
                </a:solidFill>
                <a:highlight>
                  <a:srgbClr val="FFFFFF"/>
                </a:highlight>
                <a:latin typeface="Open Sans" panose="020B0606030504020204" pitchFamily="34" charset="0"/>
              </a:rPr>
              <a:t>Definition</a:t>
            </a:r>
            <a:r>
              <a:rPr lang="fr-FR" dirty="0">
                <a:solidFill>
                  <a:srgbClr val="535353"/>
                </a:solidFill>
                <a:highlight>
                  <a:srgbClr val="FFFFFF"/>
                </a:highlight>
                <a:latin typeface="Open Sans" panose="020B0606030504020204" pitchFamily="34" charset="0"/>
              </a:rPr>
              <a:t> </a:t>
            </a:r>
            <a:r>
              <a:rPr lang="fr-FR" dirty="0" err="1">
                <a:solidFill>
                  <a:srgbClr val="535353"/>
                </a:solidFill>
                <a:highlight>
                  <a:srgbClr val="FFFFFF"/>
                </a:highlight>
                <a:latin typeface="Open Sans" panose="020B0606030504020204" pitchFamily="34" charset="0"/>
              </a:rPr>
              <a:t>Language</a:t>
            </a:r>
            <a:r>
              <a:rPr lang="fr-FR" dirty="0">
                <a:solidFill>
                  <a:srgbClr val="535353"/>
                </a:solidFill>
                <a:highlight>
                  <a:srgbClr val="FFFFFF"/>
                </a:highlight>
                <a:latin typeface="Open Sans" panose="020B0606030504020204" pitchFamily="34" charset="0"/>
              </a:rPr>
              <a:t> (DDL) : il permet de créer, modifier ou supprimer des tables dans une base de données relationnelle, </a:t>
            </a:r>
          </a:p>
          <a:p>
            <a:pPr>
              <a:buFont typeface="Wingdings" pitchFamily="2" charset="2"/>
              <a:buAutoNum type="arabicPeriod"/>
            </a:pPr>
            <a:r>
              <a:rPr lang="fr-FR" dirty="0">
                <a:solidFill>
                  <a:srgbClr val="535353"/>
                </a:solidFill>
                <a:highlight>
                  <a:srgbClr val="FFFFFF"/>
                </a:highlight>
                <a:latin typeface="Open Sans" panose="020B0606030504020204" pitchFamily="34" charset="0"/>
              </a:rPr>
              <a:t>De manipuler les données, ou Data Manipulation </a:t>
            </a:r>
            <a:r>
              <a:rPr lang="fr-FR" dirty="0" err="1">
                <a:solidFill>
                  <a:srgbClr val="535353"/>
                </a:solidFill>
                <a:highlight>
                  <a:srgbClr val="FFFFFF"/>
                </a:highlight>
                <a:latin typeface="Open Sans" panose="020B0606030504020204" pitchFamily="34" charset="0"/>
              </a:rPr>
              <a:t>Language</a:t>
            </a:r>
            <a:r>
              <a:rPr lang="fr-FR" dirty="0">
                <a:solidFill>
                  <a:srgbClr val="535353"/>
                </a:solidFill>
                <a:highlight>
                  <a:srgbClr val="FFFFFF"/>
                </a:highlight>
                <a:latin typeface="Open Sans" panose="020B0606030504020204" pitchFamily="34" charset="0"/>
              </a:rPr>
              <a:t> (DML) : il permet de sélectionner, insérer, modifier ou supprimer des données dans une table d'une base de données relationnelle, </a:t>
            </a:r>
          </a:p>
          <a:p>
            <a:pPr>
              <a:buFont typeface="Wingdings" pitchFamily="2" charset="2"/>
              <a:buAutoNum type="arabicPeriod"/>
            </a:pPr>
            <a:r>
              <a:rPr lang="fr-FR" dirty="0">
                <a:solidFill>
                  <a:srgbClr val="535353"/>
                </a:solidFill>
                <a:highlight>
                  <a:srgbClr val="FFFFFF"/>
                </a:highlight>
                <a:latin typeface="Open Sans" panose="020B0606030504020204" pitchFamily="34" charset="0"/>
              </a:rPr>
              <a:t>De contrôler les données, ou Data Control </a:t>
            </a:r>
            <a:r>
              <a:rPr lang="fr-FR" dirty="0" err="1">
                <a:solidFill>
                  <a:srgbClr val="535353"/>
                </a:solidFill>
                <a:highlight>
                  <a:srgbClr val="FFFFFF"/>
                </a:highlight>
                <a:latin typeface="Open Sans" panose="020B0606030504020204" pitchFamily="34" charset="0"/>
              </a:rPr>
              <a:t>Language</a:t>
            </a:r>
            <a:r>
              <a:rPr lang="fr-FR" dirty="0">
                <a:solidFill>
                  <a:srgbClr val="535353"/>
                </a:solidFill>
                <a:highlight>
                  <a:srgbClr val="FFFFFF"/>
                </a:highlight>
                <a:latin typeface="Open Sans" panose="020B0606030504020204" pitchFamily="34" charset="0"/>
              </a:rPr>
              <a:t> (DCL) : il permet de définir des permissions au niveau des utilisateurs d'une base de données</a:t>
            </a:r>
          </a:p>
          <a:p>
            <a:pPr marL="0" indent="0">
              <a:buNone/>
            </a:pPr>
            <a:endParaRPr lang="fr-FR" dirty="0"/>
          </a:p>
        </p:txBody>
      </p:sp>
    </p:spTree>
    <p:extLst>
      <p:ext uri="{BB962C8B-B14F-4D97-AF65-F5344CB8AC3E}">
        <p14:creationId xmlns:p14="http://schemas.microsoft.com/office/powerpoint/2010/main" val="5874741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4FF78E4-F8B9-D1F3-5ED9-CD5CA0407250}"/>
              </a:ext>
            </a:extLst>
          </p:cNvPr>
          <p:cNvSpPr>
            <a:spLocks noGrp="1"/>
          </p:cNvSpPr>
          <p:nvPr>
            <p:ph type="title"/>
          </p:nvPr>
        </p:nvSpPr>
        <p:spPr/>
        <p:txBody>
          <a:bodyPr/>
          <a:lstStyle/>
          <a:p>
            <a:r>
              <a:rPr lang="fr-FR" dirty="0"/>
              <a:t>                  </a:t>
            </a:r>
            <a:r>
              <a:rPr lang="fr-FR" dirty="0" err="1"/>
              <a:t>Nosql</a:t>
            </a:r>
            <a:endParaRPr lang="fr-FR" dirty="0"/>
          </a:p>
        </p:txBody>
      </p:sp>
      <p:sp>
        <p:nvSpPr>
          <p:cNvPr id="3" name="Espace réservé du contenu 2">
            <a:extLst>
              <a:ext uri="{FF2B5EF4-FFF2-40B4-BE49-F238E27FC236}">
                <a16:creationId xmlns:a16="http://schemas.microsoft.com/office/drawing/2014/main" id="{181CF174-63EC-EAE7-7F57-E63F00A846B9}"/>
              </a:ext>
            </a:extLst>
          </p:cNvPr>
          <p:cNvSpPr>
            <a:spLocks noGrp="1"/>
          </p:cNvSpPr>
          <p:nvPr>
            <p:ph idx="1"/>
          </p:nvPr>
        </p:nvSpPr>
        <p:spPr/>
        <p:txBody>
          <a:bodyPr/>
          <a:lstStyle/>
          <a:p>
            <a:pPr marL="0" indent="0" algn="l">
              <a:buNone/>
            </a:pPr>
            <a:r>
              <a:rPr lang="fr-FR" b="0" i="0" dirty="0">
                <a:solidFill>
                  <a:srgbClr val="535353"/>
                </a:solidFill>
                <a:effectLst/>
                <a:highlight>
                  <a:srgbClr val="FFFFFF"/>
                </a:highlight>
                <a:latin typeface="open sans" panose="020B0606030504020204" pitchFamily="34" charset="0"/>
              </a:rPr>
              <a:t>  Une base de données NoSQL est une </a:t>
            </a:r>
            <a:r>
              <a:rPr lang="fr-FR" b="0" i="0" u="sng" dirty="0">
                <a:solidFill>
                  <a:srgbClr val="003292"/>
                </a:solidFill>
                <a:effectLst/>
                <a:highlight>
                  <a:srgbClr val="FFFFFF"/>
                </a:highlight>
                <a:latin typeface="open sans" panose="020B0606030504020204" pitchFamily="34" charset="0"/>
                <a:hlinkClick r:id="rId2"/>
              </a:rPr>
              <a:t>base de données non relationnelle</a:t>
            </a:r>
            <a:r>
              <a:rPr lang="fr-FR" b="0" i="0" dirty="0">
                <a:solidFill>
                  <a:srgbClr val="535353"/>
                </a:solidFill>
                <a:effectLst/>
                <a:highlight>
                  <a:srgbClr val="FFFFFF"/>
                </a:highlight>
                <a:latin typeface="open sans" panose="020B0606030504020204" pitchFamily="34" charset="0"/>
              </a:rPr>
              <a:t> qui stocke les données dans un format autre que les lignes et les colonnes. Les bases de données NoSQL sont disponibles dans une variété de types en fonction de leur modèle de données. Les types principaux sont :</a:t>
            </a:r>
          </a:p>
          <a:p>
            <a:pPr algn="l">
              <a:buFont typeface="Arial" panose="020B0604020202020204" pitchFamily="34" charset="0"/>
              <a:buChar char="•"/>
            </a:pPr>
            <a:r>
              <a:rPr lang="fr-FR" b="1" i="1" u="sng" dirty="0">
                <a:solidFill>
                  <a:srgbClr val="535353"/>
                </a:solidFill>
                <a:highlight>
                  <a:srgbClr val="FFFFFF"/>
                </a:highlight>
                <a:latin typeface="Open Sans" panose="020B0606030504020204" pitchFamily="34" charset="0"/>
              </a:rPr>
              <a:t>Magasins clé-valeur </a:t>
            </a:r>
            <a:r>
              <a:rPr lang="fr-FR" b="0" i="0" dirty="0">
                <a:solidFill>
                  <a:srgbClr val="535353"/>
                </a:solidFill>
                <a:effectLst/>
                <a:highlight>
                  <a:srgbClr val="FFFFFF"/>
                </a:highlight>
                <a:latin typeface="Open Sans" panose="020B0606030504020204" pitchFamily="34" charset="0"/>
              </a:rPr>
              <a:t>: les données sont stockées dans un format non structuré avec une clé unique pour récupérer les valeurs. Les exemples sont Redis et </a:t>
            </a:r>
            <a:r>
              <a:rPr lang="fr-FR" b="0" i="0" dirty="0" err="1">
                <a:solidFill>
                  <a:srgbClr val="535353"/>
                </a:solidFill>
                <a:effectLst/>
                <a:highlight>
                  <a:srgbClr val="FFFFFF"/>
                </a:highlight>
                <a:latin typeface="Open Sans" panose="020B0606030504020204" pitchFamily="34" charset="0"/>
              </a:rPr>
              <a:t>DynamoDB</a:t>
            </a:r>
            <a:endParaRPr lang="fr-FR" b="0" i="0" dirty="0">
              <a:solidFill>
                <a:srgbClr val="535353"/>
              </a:solidFill>
              <a:effectLst/>
              <a:highlight>
                <a:srgbClr val="FFFFFF"/>
              </a:highlight>
              <a:latin typeface="Open Sans" panose="020B0606030504020204" pitchFamily="34" charset="0"/>
            </a:endParaRPr>
          </a:p>
          <a:p>
            <a:pPr algn="l">
              <a:buFont typeface="Arial" panose="020B0604020202020204" pitchFamily="34" charset="0"/>
              <a:buChar char="•"/>
            </a:pPr>
            <a:r>
              <a:rPr lang="fr-FR" b="1" i="1" u="sng" dirty="0">
                <a:solidFill>
                  <a:srgbClr val="535353"/>
                </a:solidFill>
                <a:highlight>
                  <a:srgbClr val="FFFFFF"/>
                </a:highlight>
                <a:latin typeface="Open Sans" panose="020B0606030504020204" pitchFamily="34" charset="0"/>
              </a:rPr>
              <a:t>Bases de données de documents </a:t>
            </a:r>
            <a:r>
              <a:rPr lang="fr-FR" b="0" i="0" dirty="0">
                <a:solidFill>
                  <a:srgbClr val="535353"/>
                </a:solidFill>
                <a:effectLst/>
                <a:highlight>
                  <a:srgbClr val="FFFFFF"/>
                </a:highlight>
                <a:latin typeface="Open Sans" panose="020B0606030504020204" pitchFamily="34" charset="0"/>
              </a:rPr>
              <a:t>: les données sont stockées au format de document, tel que JSON. Les exemples sont MongoDB et </a:t>
            </a:r>
            <a:r>
              <a:rPr lang="fr-FR" b="0" i="0" dirty="0" err="1">
                <a:solidFill>
                  <a:srgbClr val="535353"/>
                </a:solidFill>
                <a:effectLst/>
                <a:highlight>
                  <a:srgbClr val="FFFFFF"/>
                </a:highlight>
                <a:latin typeface="Open Sans" panose="020B0606030504020204" pitchFamily="34" charset="0"/>
              </a:rPr>
              <a:t>CouchDB</a:t>
            </a:r>
            <a:r>
              <a:rPr lang="fr-FR" b="0" i="0" dirty="0">
                <a:solidFill>
                  <a:srgbClr val="535353"/>
                </a:solidFill>
                <a:effectLst/>
                <a:highlight>
                  <a:srgbClr val="FFFFFF"/>
                </a:highlight>
                <a:latin typeface="Open Sans" panose="020B0606030504020204" pitchFamily="34" charset="0"/>
              </a:rPr>
              <a:t>.</a:t>
            </a:r>
          </a:p>
          <a:p>
            <a:endParaRPr lang="fr-FR" dirty="0"/>
          </a:p>
        </p:txBody>
      </p:sp>
    </p:spTree>
    <p:extLst>
      <p:ext uri="{BB962C8B-B14F-4D97-AF65-F5344CB8AC3E}">
        <p14:creationId xmlns:p14="http://schemas.microsoft.com/office/powerpoint/2010/main" val="3128719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3BE6D0FF-3FF7-C800-6EFE-729C3BE27B5F}"/>
              </a:ext>
            </a:extLst>
          </p:cNvPr>
          <p:cNvSpPr>
            <a:spLocks noGrp="1"/>
          </p:cNvSpPr>
          <p:nvPr>
            <p:ph idx="1"/>
          </p:nvPr>
        </p:nvSpPr>
        <p:spPr>
          <a:xfrm>
            <a:off x="915103" y="1291414"/>
            <a:ext cx="10058400" cy="4050792"/>
          </a:xfrm>
        </p:spPr>
        <p:txBody>
          <a:bodyPr/>
          <a:lstStyle/>
          <a:p>
            <a:pPr marL="0" indent="0">
              <a:buNone/>
            </a:pPr>
            <a:endParaRPr lang="fr-FR" b="0" i="0" dirty="0">
              <a:solidFill>
                <a:srgbClr val="535353"/>
              </a:solidFill>
              <a:effectLst/>
              <a:highlight>
                <a:srgbClr val="FFFFFF"/>
              </a:highlight>
              <a:latin typeface="Open Sans" panose="020B0606030504020204" pitchFamily="34" charset="0"/>
            </a:endParaRPr>
          </a:p>
          <a:p>
            <a:endParaRPr lang="fr-FR" dirty="0">
              <a:solidFill>
                <a:srgbClr val="535353"/>
              </a:solidFill>
              <a:highlight>
                <a:srgbClr val="FFFFFF"/>
              </a:highlight>
              <a:latin typeface="Open Sans" panose="020B0606030504020204" pitchFamily="34" charset="0"/>
            </a:endParaRPr>
          </a:p>
          <a:p>
            <a:r>
              <a:rPr lang="fr-FR" b="1" i="1" u="sng" dirty="0">
                <a:solidFill>
                  <a:srgbClr val="535353"/>
                </a:solidFill>
                <a:effectLst/>
                <a:highlight>
                  <a:srgbClr val="FFFFFF"/>
                </a:highlight>
                <a:latin typeface="Open Sans" panose="020B0606030504020204" pitchFamily="34" charset="0"/>
              </a:rPr>
              <a:t>Bases de données en colonnes </a:t>
            </a:r>
            <a:r>
              <a:rPr lang="fr-FR" b="0" i="0" dirty="0">
                <a:solidFill>
                  <a:srgbClr val="535353"/>
                </a:solidFill>
                <a:effectLst/>
                <a:highlight>
                  <a:srgbClr val="FFFFFF"/>
                </a:highlight>
                <a:latin typeface="Open Sans" panose="020B0606030504020204" pitchFamily="34" charset="0"/>
              </a:rPr>
              <a:t>: les données sont stockées dans des colonnes au lieu de lignes. Les exemples sont Cassandra et HBase.</a:t>
            </a:r>
          </a:p>
          <a:p>
            <a:r>
              <a:rPr lang="fr-FR" b="1" i="1" u="sng" dirty="0">
                <a:solidFill>
                  <a:srgbClr val="535353"/>
                </a:solidFill>
                <a:highlight>
                  <a:srgbClr val="FFFFFF"/>
                </a:highlight>
                <a:latin typeface="Open Sans" panose="020B0606030504020204" pitchFamily="34" charset="0"/>
              </a:rPr>
              <a:t>Bases de données de graphes </a:t>
            </a:r>
            <a:r>
              <a:rPr lang="fr-FR" b="0" i="0" dirty="0">
                <a:solidFill>
                  <a:srgbClr val="535353"/>
                </a:solidFill>
                <a:effectLst/>
                <a:highlight>
                  <a:srgbClr val="FFFFFF"/>
                </a:highlight>
                <a:latin typeface="Open Sans" panose="020B0606030504020204" pitchFamily="34" charset="0"/>
              </a:rPr>
              <a:t>: les données sont stockées dans des nœuds et des arêtes, optimisées pour les relations de données. Les exemples sont Neo4j et </a:t>
            </a:r>
            <a:r>
              <a:rPr lang="fr-FR" b="0" i="0" dirty="0" err="1">
                <a:solidFill>
                  <a:srgbClr val="535353"/>
                </a:solidFill>
                <a:effectLst/>
                <a:highlight>
                  <a:srgbClr val="FFFFFF"/>
                </a:highlight>
                <a:latin typeface="Open Sans" panose="020B0606030504020204" pitchFamily="34" charset="0"/>
              </a:rPr>
              <a:t>JanusGraph</a:t>
            </a:r>
            <a:r>
              <a:rPr lang="fr-FR" b="0" i="0" dirty="0">
                <a:solidFill>
                  <a:srgbClr val="535353"/>
                </a:solidFill>
                <a:effectLst/>
                <a:highlight>
                  <a:srgbClr val="FFFFFF"/>
                </a:highlight>
                <a:latin typeface="Open Sans" panose="020B0606030504020204" pitchFamily="34" charset="0"/>
              </a:rPr>
              <a:t>.</a:t>
            </a:r>
          </a:p>
          <a:p>
            <a:pPr marL="0" indent="0">
              <a:buNone/>
            </a:pPr>
            <a:endParaRPr lang="fr-FR" b="0" i="0" dirty="0">
              <a:solidFill>
                <a:srgbClr val="535353"/>
              </a:solidFill>
              <a:effectLst/>
              <a:highlight>
                <a:srgbClr val="FFFFFF"/>
              </a:highlight>
              <a:latin typeface="Open Sans" panose="020B0606030504020204" pitchFamily="34" charset="0"/>
            </a:endParaRPr>
          </a:p>
          <a:p>
            <a:endParaRPr lang="fr-FR" dirty="0"/>
          </a:p>
        </p:txBody>
      </p:sp>
    </p:spTree>
    <p:extLst>
      <p:ext uri="{BB962C8B-B14F-4D97-AF65-F5344CB8AC3E}">
        <p14:creationId xmlns:p14="http://schemas.microsoft.com/office/powerpoint/2010/main" val="6338915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C5F6E7B-25DE-A050-3057-62FE4B837B2E}"/>
              </a:ext>
            </a:extLst>
          </p:cNvPr>
          <p:cNvSpPr>
            <a:spLocks noGrp="1"/>
          </p:cNvSpPr>
          <p:nvPr>
            <p:ph type="title"/>
          </p:nvPr>
        </p:nvSpPr>
        <p:spPr/>
        <p:txBody>
          <a:bodyPr/>
          <a:lstStyle/>
          <a:p>
            <a:pPr algn="ctr"/>
            <a:r>
              <a:rPr lang="fr-FR" dirty="0" err="1"/>
              <a:t>Mongodb</a:t>
            </a:r>
            <a:endParaRPr lang="fr-FR" dirty="0"/>
          </a:p>
        </p:txBody>
      </p:sp>
      <p:sp>
        <p:nvSpPr>
          <p:cNvPr id="3" name="Espace réservé du contenu 2">
            <a:extLst>
              <a:ext uri="{FF2B5EF4-FFF2-40B4-BE49-F238E27FC236}">
                <a16:creationId xmlns:a16="http://schemas.microsoft.com/office/drawing/2014/main" id="{23F38347-A673-A0C9-0B95-311CBF71CEC7}"/>
              </a:ext>
            </a:extLst>
          </p:cNvPr>
          <p:cNvSpPr>
            <a:spLocks noGrp="1"/>
          </p:cNvSpPr>
          <p:nvPr>
            <p:ph idx="1"/>
          </p:nvPr>
        </p:nvSpPr>
        <p:spPr/>
        <p:txBody>
          <a:bodyPr/>
          <a:lstStyle/>
          <a:p>
            <a:r>
              <a:rPr lang="fr-FR" dirty="0">
                <a:solidFill>
                  <a:srgbClr val="535353"/>
                </a:solidFill>
                <a:highlight>
                  <a:srgbClr val="FFFFFF"/>
                </a:highlight>
                <a:latin typeface="Open Sans" panose="020B0606030504020204" pitchFamily="34" charset="0"/>
              </a:rPr>
              <a:t>Est un NoSQL (not </a:t>
            </a:r>
            <a:r>
              <a:rPr lang="fr-FR" dirty="0" err="1">
                <a:solidFill>
                  <a:srgbClr val="535353"/>
                </a:solidFill>
                <a:highlight>
                  <a:srgbClr val="FFFFFF"/>
                </a:highlight>
                <a:latin typeface="Open Sans" panose="020B0606030504020204" pitchFamily="34" charset="0"/>
              </a:rPr>
              <a:t>only</a:t>
            </a:r>
            <a:r>
              <a:rPr lang="fr-FR" dirty="0">
                <a:solidFill>
                  <a:srgbClr val="535353"/>
                </a:solidFill>
                <a:highlight>
                  <a:srgbClr val="FFFFFF"/>
                </a:highlight>
                <a:latin typeface="Open Sans" panose="020B0606030504020204" pitchFamily="34" charset="0"/>
              </a:rPr>
              <a:t> SQL)</a:t>
            </a:r>
          </a:p>
          <a:p>
            <a:r>
              <a:rPr lang="fr-FR" dirty="0">
                <a:solidFill>
                  <a:srgbClr val="535353"/>
                </a:solidFill>
                <a:highlight>
                  <a:srgbClr val="FFFFFF"/>
                </a:highlight>
                <a:latin typeface="Open Sans" panose="020B0606030504020204" pitchFamily="34" charset="0"/>
              </a:rPr>
              <a:t>Est un système de base de données qui est dit « non relationnel  ». Il s’agit d’une base de données non-structurée, c'est-à-dire qu'elle ne suit pas de schéma de construction fixe. </a:t>
            </a:r>
          </a:p>
          <a:p>
            <a:r>
              <a:rPr lang="fr-FR" dirty="0">
                <a:solidFill>
                  <a:srgbClr val="535353"/>
                </a:solidFill>
                <a:highlight>
                  <a:srgbClr val="FFFFFF"/>
                </a:highlight>
                <a:latin typeface="Open Sans" panose="020B0606030504020204" pitchFamily="34" charset="0"/>
              </a:rPr>
              <a:t>Se caractérise :</a:t>
            </a:r>
          </a:p>
          <a:p>
            <a:pPr marL="0" indent="0">
              <a:buNone/>
            </a:pPr>
            <a:r>
              <a:rPr lang="fr-FR" dirty="0">
                <a:solidFill>
                  <a:srgbClr val="535353"/>
                </a:solidFill>
                <a:highlight>
                  <a:srgbClr val="FFFFFF"/>
                </a:highlight>
                <a:latin typeface="Open Sans" panose="020B0606030504020204" pitchFamily="34" charset="0"/>
              </a:rPr>
              <a:t>   - Sa Flexibilité: la capacité  à s’adapter à tous les types de data </a:t>
            </a:r>
          </a:p>
          <a:p>
            <a:pPr marL="0" indent="0">
              <a:buFont typeface="Wingdings" pitchFamily="2" charset="2"/>
              <a:buNone/>
            </a:pPr>
            <a:r>
              <a:rPr lang="fr-FR" dirty="0">
                <a:solidFill>
                  <a:srgbClr val="535353"/>
                </a:solidFill>
                <a:highlight>
                  <a:srgbClr val="FFFFFF"/>
                </a:highlight>
                <a:latin typeface="Open Sans" panose="020B0606030504020204" pitchFamily="34" charset="0"/>
              </a:rPr>
              <a:t>   - Il a un interface pratique :permet de travailler plus vite et de manière plus efficace pour les Data </a:t>
            </a:r>
            <a:r>
              <a:rPr lang="fr-FR" dirty="0" err="1">
                <a:solidFill>
                  <a:srgbClr val="535353"/>
                </a:solidFill>
                <a:highlight>
                  <a:srgbClr val="FFFFFF"/>
                </a:highlight>
                <a:latin typeface="Open Sans" panose="020B0606030504020204" pitchFamily="34" charset="0"/>
              </a:rPr>
              <a:t>Analysts</a:t>
            </a:r>
            <a:r>
              <a:rPr lang="fr-FR" dirty="0">
                <a:solidFill>
                  <a:srgbClr val="535353"/>
                </a:solidFill>
                <a:highlight>
                  <a:srgbClr val="FFFFFF"/>
                </a:highlight>
                <a:latin typeface="Open Sans" panose="020B0606030504020204" pitchFamily="34" charset="0"/>
              </a:rPr>
              <a:t>.</a:t>
            </a:r>
          </a:p>
          <a:p>
            <a:endParaRPr lang="fr-FR" dirty="0"/>
          </a:p>
        </p:txBody>
      </p:sp>
    </p:spTree>
    <p:extLst>
      <p:ext uri="{BB962C8B-B14F-4D97-AF65-F5344CB8AC3E}">
        <p14:creationId xmlns:p14="http://schemas.microsoft.com/office/powerpoint/2010/main" val="41068125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BD36FD86-EA93-C3A4-54F1-121321E564DC}"/>
              </a:ext>
            </a:extLst>
          </p:cNvPr>
          <p:cNvSpPr>
            <a:spLocks noGrp="1"/>
          </p:cNvSpPr>
          <p:nvPr>
            <p:ph idx="1"/>
          </p:nvPr>
        </p:nvSpPr>
        <p:spPr>
          <a:xfrm>
            <a:off x="1069848" y="1209822"/>
            <a:ext cx="10058400" cy="4962378"/>
          </a:xfrm>
        </p:spPr>
        <p:txBody>
          <a:bodyPr>
            <a:normAutofit/>
          </a:bodyPr>
          <a:lstStyle/>
          <a:p>
            <a:pPr>
              <a:lnSpc>
                <a:spcPct val="80000"/>
              </a:lnSpc>
            </a:pPr>
            <a:endParaRPr lang="en-US" sz="2400" i="1" u="sng" dirty="0">
              <a:solidFill>
                <a:srgbClr val="C00000"/>
              </a:solidFill>
              <a:highlight>
                <a:srgbClr val="FFFFFF"/>
              </a:highlight>
              <a:latin typeface="Open Sans" panose="020B0606030504020204" pitchFamily="34" charset="0"/>
            </a:endParaRPr>
          </a:p>
          <a:p>
            <a:pPr marL="0" indent="0" algn="ctr">
              <a:lnSpc>
                <a:spcPct val="80000"/>
              </a:lnSpc>
              <a:buNone/>
            </a:pPr>
            <a:r>
              <a:rPr lang="en-US" sz="3600" i="1" dirty="0">
                <a:solidFill>
                  <a:schemeClr val="accent2">
                    <a:lumMod val="75000"/>
                  </a:schemeClr>
                </a:solidFill>
                <a:highlight>
                  <a:srgbClr val="FFFFFF"/>
                </a:highlight>
                <a:latin typeface="Open Sans" panose="020B0606030504020204" pitchFamily="34" charset="0"/>
              </a:rPr>
              <a:t>Difference entre SQL et NoSQL</a:t>
            </a:r>
          </a:p>
          <a:p>
            <a:pPr>
              <a:lnSpc>
                <a:spcPct val="80000"/>
              </a:lnSpc>
            </a:pPr>
            <a:r>
              <a:rPr lang="en-US" sz="2400" i="1" u="sng" dirty="0">
                <a:solidFill>
                  <a:srgbClr val="C00000"/>
                </a:solidFill>
                <a:highlight>
                  <a:srgbClr val="FFFFFF"/>
                </a:highlight>
                <a:latin typeface="Open Sans" panose="020B0606030504020204" pitchFamily="34" charset="0"/>
              </a:rPr>
              <a:t>Structure:</a:t>
            </a:r>
          </a:p>
          <a:p>
            <a:pPr algn="l"/>
            <a:r>
              <a:rPr lang="fr-FR" sz="1900" dirty="0">
                <a:solidFill>
                  <a:srgbClr val="535353"/>
                </a:solidFill>
                <a:highlight>
                  <a:srgbClr val="FFFFFF"/>
                </a:highlight>
                <a:latin typeface="Open Sans" panose="020B0606030504020204" pitchFamily="34" charset="0"/>
              </a:rPr>
              <a:t>Les bases de données SQL sont basées sur des tables, tandis que les bases de données NoSQL peuvent être orientées vers des documents, des paires clé-valeur ou des structures graphiques.</a:t>
            </a:r>
            <a:endParaRPr lang="en-US" sz="1900" dirty="0">
              <a:solidFill>
                <a:srgbClr val="535353"/>
              </a:solidFill>
              <a:highlight>
                <a:srgbClr val="FFFFFF"/>
              </a:highlight>
              <a:latin typeface="Open Sans" panose="020B0606030504020204" pitchFamily="34" charset="0"/>
            </a:endParaRPr>
          </a:p>
          <a:p>
            <a:pPr>
              <a:lnSpc>
                <a:spcPct val="80000"/>
              </a:lnSpc>
            </a:pPr>
            <a:r>
              <a:rPr lang="en-US" sz="2400" i="1" u="sng" dirty="0" err="1">
                <a:solidFill>
                  <a:srgbClr val="C00000"/>
                </a:solidFill>
                <a:highlight>
                  <a:srgbClr val="FFFFFF"/>
                </a:highlight>
                <a:latin typeface="Open Sans" panose="020B0606030504020204" pitchFamily="34" charset="0"/>
              </a:rPr>
              <a:t>Evolutivité</a:t>
            </a:r>
            <a:r>
              <a:rPr lang="en-US" sz="2400" i="1" u="sng" dirty="0">
                <a:solidFill>
                  <a:srgbClr val="C00000"/>
                </a:solidFill>
                <a:highlight>
                  <a:srgbClr val="FFFFFF"/>
                </a:highlight>
                <a:latin typeface="Open Sans" panose="020B0606030504020204" pitchFamily="34" charset="0"/>
              </a:rPr>
              <a:t>:</a:t>
            </a:r>
          </a:p>
          <a:p>
            <a:pPr marL="0" indent="0" algn="l">
              <a:buNone/>
            </a:pPr>
            <a:r>
              <a:rPr lang="fr-FR" sz="1900" dirty="0">
                <a:solidFill>
                  <a:srgbClr val="535353"/>
                </a:solidFill>
                <a:highlight>
                  <a:srgbClr val="FFFFFF"/>
                </a:highlight>
                <a:latin typeface="Open Sans" panose="020B0606030504020204" pitchFamily="34" charset="0"/>
              </a:rPr>
              <a:t>  Les bases de données SQL évoluent verticalement, généralement sur un seul serveur, et obligent les utilisateurs à augmenter leur matériel physique pour augmenter leurs capacités de stockage. </a:t>
            </a:r>
          </a:p>
          <a:p>
            <a:pPr marL="0" indent="0" algn="l">
              <a:buNone/>
            </a:pPr>
            <a:r>
              <a:rPr lang="fr-FR" sz="1900" dirty="0">
                <a:solidFill>
                  <a:srgbClr val="535353"/>
                </a:solidFill>
                <a:highlight>
                  <a:srgbClr val="FFFFFF"/>
                </a:highlight>
                <a:latin typeface="Open Sans" panose="020B0606030504020204" pitchFamily="34" charset="0"/>
              </a:rPr>
              <a:t>  Les bases de données NoSQL offrent une évolutivité horizontale, ce qui signifie qu'il suffit d'ajouter davantage de serveurs pour augmenter leur charge de données. Cela signifie que les bases de données NoSQL conviennent mieux aux infrastructures cloud modernes, qui offrent des ressources distribuées.</a:t>
            </a:r>
          </a:p>
        </p:txBody>
      </p:sp>
    </p:spTree>
    <p:extLst>
      <p:ext uri="{BB962C8B-B14F-4D97-AF65-F5344CB8AC3E}">
        <p14:creationId xmlns:p14="http://schemas.microsoft.com/office/powerpoint/2010/main" val="10145079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9786F575-928B-40E0-2D72-A5C683354474}"/>
              </a:ext>
            </a:extLst>
          </p:cNvPr>
          <p:cNvSpPr>
            <a:spLocks noGrp="1"/>
          </p:cNvSpPr>
          <p:nvPr>
            <p:ph idx="1"/>
          </p:nvPr>
        </p:nvSpPr>
        <p:spPr>
          <a:xfrm>
            <a:off x="844765" y="981925"/>
            <a:ext cx="10058400" cy="4050792"/>
          </a:xfrm>
        </p:spPr>
        <p:txBody>
          <a:bodyPr>
            <a:normAutofit/>
          </a:bodyPr>
          <a:lstStyle/>
          <a:p>
            <a:pPr>
              <a:lnSpc>
                <a:spcPct val="80000"/>
              </a:lnSpc>
            </a:pPr>
            <a:r>
              <a:rPr lang="en-US" sz="2400" i="1" u="sng" dirty="0">
                <a:solidFill>
                  <a:srgbClr val="C00000"/>
                </a:solidFill>
                <a:highlight>
                  <a:srgbClr val="FFFFFF"/>
                </a:highlight>
                <a:latin typeface="Open Sans" panose="020B0606030504020204" pitchFamily="34" charset="0"/>
              </a:rPr>
              <a:t>Language:</a:t>
            </a:r>
          </a:p>
          <a:p>
            <a:pPr marL="0" indent="0">
              <a:lnSpc>
                <a:spcPct val="80000"/>
              </a:lnSpc>
              <a:buNone/>
            </a:pPr>
            <a:r>
              <a:rPr lang="fr-FR" sz="1900" dirty="0">
                <a:solidFill>
                  <a:srgbClr val="535353"/>
                </a:solidFill>
                <a:highlight>
                  <a:srgbClr val="FFFFFF"/>
                </a:highlight>
                <a:latin typeface="Open Sans" panose="020B0606030504020204" pitchFamily="34" charset="0"/>
              </a:rPr>
              <a:t> Les bases de données SQL utilisent SQL (</a:t>
            </a:r>
            <a:r>
              <a:rPr lang="fr-FR" sz="1900" dirty="0" err="1">
                <a:solidFill>
                  <a:srgbClr val="535353"/>
                </a:solidFill>
                <a:highlight>
                  <a:srgbClr val="FFFFFF"/>
                </a:highlight>
                <a:latin typeface="Open Sans" panose="020B0606030504020204" pitchFamily="34" charset="0"/>
              </a:rPr>
              <a:t>Structured</a:t>
            </a:r>
            <a:r>
              <a:rPr lang="fr-FR" sz="1900" dirty="0">
                <a:solidFill>
                  <a:srgbClr val="535353"/>
                </a:solidFill>
                <a:highlight>
                  <a:srgbClr val="FFFFFF"/>
                </a:highlight>
                <a:latin typeface="Open Sans" panose="020B0606030504020204" pitchFamily="34" charset="0"/>
              </a:rPr>
              <a:t> </a:t>
            </a:r>
            <a:r>
              <a:rPr lang="fr-FR" sz="1900" dirty="0" err="1">
                <a:solidFill>
                  <a:srgbClr val="535353"/>
                </a:solidFill>
                <a:highlight>
                  <a:srgbClr val="FFFFFF"/>
                </a:highlight>
                <a:latin typeface="Open Sans" panose="020B0606030504020204" pitchFamily="34" charset="0"/>
              </a:rPr>
              <a:t>Query</a:t>
            </a:r>
            <a:r>
              <a:rPr lang="fr-FR" sz="1900" dirty="0">
                <a:solidFill>
                  <a:srgbClr val="535353"/>
                </a:solidFill>
                <a:highlight>
                  <a:srgbClr val="FFFFFF"/>
                </a:highlight>
                <a:latin typeface="Open Sans" panose="020B0606030504020204" pitchFamily="34" charset="0"/>
              </a:rPr>
              <a:t> </a:t>
            </a:r>
            <a:r>
              <a:rPr lang="fr-FR" sz="1900" dirty="0" err="1">
                <a:solidFill>
                  <a:srgbClr val="535353"/>
                </a:solidFill>
                <a:highlight>
                  <a:srgbClr val="FFFFFF"/>
                </a:highlight>
                <a:latin typeface="Open Sans" panose="020B0606030504020204" pitchFamily="34" charset="0"/>
              </a:rPr>
              <a:t>Language</a:t>
            </a:r>
            <a:r>
              <a:rPr lang="fr-FR" sz="1900" dirty="0">
                <a:solidFill>
                  <a:srgbClr val="535353"/>
                </a:solidFill>
                <a:highlight>
                  <a:srgbClr val="FFFFFF"/>
                </a:highlight>
                <a:latin typeface="Open Sans" panose="020B0606030504020204" pitchFamily="34" charset="0"/>
              </a:rPr>
              <a:t>). Cela signifie que lorsque vous travaillez avec des bases de données SQL, vous devez comprendre comment utiliser son langage de requête afin de lire et d'écrire des données</a:t>
            </a:r>
          </a:p>
          <a:p>
            <a:pPr marL="0" indent="0">
              <a:lnSpc>
                <a:spcPct val="80000"/>
              </a:lnSpc>
              <a:buNone/>
            </a:pPr>
            <a:r>
              <a:rPr lang="fr-FR" sz="1900" dirty="0">
                <a:solidFill>
                  <a:srgbClr val="535353"/>
                </a:solidFill>
                <a:highlight>
                  <a:srgbClr val="FFFFFF"/>
                </a:highlight>
                <a:latin typeface="Open Sans" panose="020B0606030504020204" pitchFamily="34" charset="0"/>
              </a:rPr>
              <a:t>  Les bases de données NoSQL utilisent un schéma JSON (JavaScript Object Notation), XML, YAML ou binaire, facilitant les données non structurées. SQL a un schéma défini de manière fixe, tandis que les bases de données NoSQL sont plus flexibles</a:t>
            </a:r>
            <a:r>
              <a:rPr lang="en-US" sz="1900" dirty="0">
                <a:solidFill>
                  <a:srgbClr val="535353"/>
                </a:solidFill>
                <a:highlight>
                  <a:srgbClr val="FFFFFF"/>
                </a:highlight>
                <a:latin typeface="Open Sans" panose="020B0606030504020204" pitchFamily="34" charset="0"/>
              </a:rPr>
              <a:t>.</a:t>
            </a:r>
          </a:p>
          <a:p>
            <a:pPr>
              <a:lnSpc>
                <a:spcPct val="80000"/>
              </a:lnSpc>
            </a:pPr>
            <a:r>
              <a:rPr lang="en-US" sz="2400" i="1" u="sng" dirty="0">
                <a:solidFill>
                  <a:srgbClr val="C00000"/>
                </a:solidFill>
                <a:highlight>
                  <a:srgbClr val="FFFFFF"/>
                </a:highlight>
                <a:latin typeface="Open Sans" panose="020B0606030504020204" pitchFamily="34" charset="0"/>
              </a:rPr>
              <a:t>Support</a:t>
            </a:r>
            <a:r>
              <a:rPr lang="en-US" sz="2400" i="1" u="sng" dirty="0">
                <a:solidFill>
                  <a:srgbClr val="535353"/>
                </a:solidFill>
                <a:highlight>
                  <a:srgbClr val="FFFFFF"/>
                </a:highlight>
                <a:latin typeface="Open Sans" panose="020B0606030504020204" pitchFamily="34" charset="0"/>
              </a:rPr>
              <a:t>:</a:t>
            </a:r>
          </a:p>
          <a:p>
            <a:pPr marL="0" indent="0">
              <a:lnSpc>
                <a:spcPct val="80000"/>
              </a:lnSpc>
              <a:buNone/>
            </a:pPr>
            <a:r>
              <a:rPr lang="fr-FR" sz="1900" dirty="0">
                <a:solidFill>
                  <a:srgbClr val="535353"/>
                </a:solidFill>
                <a:highlight>
                  <a:srgbClr val="FFFFFF"/>
                </a:highlight>
                <a:latin typeface="Open Sans" panose="020B0606030504020204" pitchFamily="34" charset="0"/>
              </a:rPr>
              <a:t>  SQL est un langage standard populaire bien pris en charge par de nombreux systèmes de bases de données, tandis que NoSQL a différents niveaux de prise en charge dans différents systèmes de bases de données.</a:t>
            </a:r>
          </a:p>
        </p:txBody>
      </p:sp>
    </p:spTree>
    <p:extLst>
      <p:ext uri="{BB962C8B-B14F-4D97-AF65-F5344CB8AC3E}">
        <p14:creationId xmlns:p14="http://schemas.microsoft.com/office/powerpoint/2010/main" val="1284298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586FC6E-B9CA-0212-E464-0A43FE4C2145}"/>
              </a:ext>
            </a:extLst>
          </p:cNvPr>
          <p:cNvSpPr>
            <a:spLocks noGrp="1"/>
          </p:cNvSpPr>
          <p:nvPr>
            <p:ph type="title"/>
          </p:nvPr>
        </p:nvSpPr>
        <p:spPr/>
        <p:txBody>
          <a:bodyPr>
            <a:normAutofit/>
          </a:bodyPr>
          <a:lstStyle/>
          <a:p>
            <a:r>
              <a:rPr lang="fr-FR" sz="4400" dirty="0"/>
              <a:t>       Quelques types du modèles SQL</a:t>
            </a:r>
          </a:p>
        </p:txBody>
      </p:sp>
      <p:sp>
        <p:nvSpPr>
          <p:cNvPr id="3" name="Espace réservé du contenu 2">
            <a:extLst>
              <a:ext uri="{FF2B5EF4-FFF2-40B4-BE49-F238E27FC236}">
                <a16:creationId xmlns:a16="http://schemas.microsoft.com/office/drawing/2014/main" id="{A9FCE714-E230-D19A-AB49-5D6311CCD8F1}"/>
              </a:ext>
            </a:extLst>
          </p:cNvPr>
          <p:cNvSpPr>
            <a:spLocks noGrp="1"/>
          </p:cNvSpPr>
          <p:nvPr>
            <p:ph idx="1"/>
          </p:nvPr>
        </p:nvSpPr>
        <p:spPr/>
        <p:txBody>
          <a:bodyPr>
            <a:normAutofit/>
          </a:bodyPr>
          <a:lstStyle/>
          <a:p>
            <a:pPr>
              <a:lnSpc>
                <a:spcPct val="100000"/>
              </a:lnSpc>
            </a:pPr>
            <a:r>
              <a:rPr lang="fr-FR" sz="2600" i="1" u="sng" dirty="0">
                <a:solidFill>
                  <a:srgbClr val="535353"/>
                </a:solidFill>
                <a:highlight>
                  <a:srgbClr val="FFFFFF"/>
                </a:highlight>
                <a:latin typeface="Open Sans" panose="020B0606030504020204" pitchFamily="34" charset="0"/>
              </a:rPr>
              <a:t>Oracle: </a:t>
            </a:r>
            <a:r>
              <a:rPr lang="fr-FR" dirty="0">
                <a:solidFill>
                  <a:srgbClr val="535353"/>
                </a:solidFill>
                <a:highlight>
                  <a:srgbClr val="FFFFFF"/>
                </a:highlight>
                <a:latin typeface="Open Sans" panose="020B0606030504020204" pitchFamily="34" charset="0"/>
              </a:rPr>
              <a:t>Un système de gestion de base de données commercial propriétaire largement utilisé dans les environnements d'entreprise. Oracle </a:t>
            </a:r>
            <a:r>
              <a:rPr lang="fr-FR" dirty="0" err="1">
                <a:solidFill>
                  <a:srgbClr val="535353"/>
                </a:solidFill>
                <a:highlight>
                  <a:srgbClr val="FFFFFF"/>
                </a:highlight>
                <a:latin typeface="Open Sans" panose="020B0606030504020204" pitchFamily="34" charset="0"/>
              </a:rPr>
              <a:t>Database</a:t>
            </a:r>
            <a:r>
              <a:rPr lang="fr-FR" dirty="0">
                <a:solidFill>
                  <a:srgbClr val="535353"/>
                </a:solidFill>
                <a:highlight>
                  <a:srgbClr val="FFFFFF"/>
                </a:highlight>
                <a:latin typeface="Open Sans" panose="020B0606030504020204" pitchFamily="34" charset="0"/>
              </a:rPr>
              <a:t> fournit des fonctionnalités telles que la conformité ACID, la prise en charge de SQL et la capacité de gérer de gros volumes de données.</a:t>
            </a:r>
          </a:p>
          <a:p>
            <a:pPr>
              <a:lnSpc>
                <a:spcPct val="100000"/>
              </a:lnSpc>
            </a:pPr>
            <a:r>
              <a:rPr lang="fr-FR" sz="2600" i="1" u="sng" dirty="0">
                <a:solidFill>
                  <a:srgbClr val="535353"/>
                </a:solidFill>
                <a:highlight>
                  <a:srgbClr val="FFFFFF"/>
                </a:highlight>
                <a:latin typeface="Open Sans" panose="020B0606030504020204" pitchFamily="34" charset="0"/>
              </a:rPr>
              <a:t>MySQL: </a:t>
            </a:r>
            <a:r>
              <a:rPr lang="fr-FR" dirty="0">
                <a:solidFill>
                  <a:srgbClr val="535353"/>
                </a:solidFill>
                <a:highlight>
                  <a:srgbClr val="FFFFFF"/>
                </a:highlight>
                <a:latin typeface="Open Sans" panose="020B0606030504020204" pitchFamily="34" charset="0"/>
              </a:rPr>
              <a:t>Un système de gestion de base de données relationnelle open source couramment utilisé dans les applications Web. MySQL offre des fonctionnalités telles que la conformité ACID, la prise en charge de SQL et des performances élevées pour les charges de travail à lecture intensive</a:t>
            </a:r>
          </a:p>
          <a:p>
            <a:pPr>
              <a:lnSpc>
                <a:spcPct val="100000"/>
              </a:lnSpc>
            </a:pPr>
            <a:r>
              <a:rPr lang="fr-FR" sz="2600" i="1" u="sng" dirty="0">
                <a:solidFill>
                  <a:srgbClr val="535353"/>
                </a:solidFill>
                <a:highlight>
                  <a:srgbClr val="FFFFFF"/>
                </a:highlight>
                <a:latin typeface="Open Sans" panose="020B0606030504020204" pitchFamily="34" charset="0"/>
              </a:rPr>
              <a:t>PostgreSQL: </a:t>
            </a:r>
            <a:r>
              <a:rPr lang="fr-FR" dirty="0">
                <a:solidFill>
                  <a:srgbClr val="535353"/>
                </a:solidFill>
                <a:highlight>
                  <a:srgbClr val="FFFFFF"/>
                </a:highlight>
                <a:latin typeface="Open Sans" panose="020B0606030504020204" pitchFamily="34" charset="0"/>
              </a:rPr>
              <a:t>Un puissant système de gestion de base de données relationnelle open source souvent utilisé pour les applications Web.</a:t>
            </a:r>
            <a:br>
              <a:rPr lang="fr-FR" dirty="0">
                <a:solidFill>
                  <a:srgbClr val="535353"/>
                </a:solidFill>
                <a:highlight>
                  <a:srgbClr val="FFFFFF"/>
                </a:highlight>
                <a:latin typeface="Open Sans" panose="020B0606030504020204" pitchFamily="34" charset="0"/>
              </a:rPr>
            </a:br>
            <a:endParaRPr lang="fr-FR" dirty="0">
              <a:solidFill>
                <a:srgbClr val="535353"/>
              </a:solidFill>
              <a:highlight>
                <a:srgbClr val="FFFFFF"/>
              </a:highlight>
              <a:latin typeface="Open Sans" panose="020B0606030504020204" pitchFamily="34" charset="0"/>
            </a:endParaRPr>
          </a:p>
        </p:txBody>
      </p:sp>
    </p:spTree>
    <p:extLst>
      <p:ext uri="{BB962C8B-B14F-4D97-AF65-F5344CB8AC3E}">
        <p14:creationId xmlns:p14="http://schemas.microsoft.com/office/powerpoint/2010/main" val="40791137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A09E536-91F7-D12B-3A7C-6E9268EC40BA}"/>
              </a:ext>
            </a:extLst>
          </p:cNvPr>
          <p:cNvSpPr>
            <a:spLocks noGrp="1"/>
          </p:cNvSpPr>
          <p:nvPr>
            <p:ph type="title"/>
          </p:nvPr>
        </p:nvSpPr>
        <p:spPr/>
        <p:txBody>
          <a:bodyPr/>
          <a:lstStyle/>
          <a:p>
            <a:r>
              <a:rPr lang="fr-FR" sz="5400" dirty="0"/>
              <a:t>Quelques types du modèles </a:t>
            </a:r>
            <a:r>
              <a:rPr lang="fr-FR" sz="5400" dirty="0" err="1"/>
              <a:t>noSQL</a:t>
            </a:r>
            <a:endParaRPr lang="fr-FR" dirty="0"/>
          </a:p>
        </p:txBody>
      </p:sp>
      <p:sp>
        <p:nvSpPr>
          <p:cNvPr id="3" name="Espace réservé du contenu 2">
            <a:extLst>
              <a:ext uri="{FF2B5EF4-FFF2-40B4-BE49-F238E27FC236}">
                <a16:creationId xmlns:a16="http://schemas.microsoft.com/office/drawing/2014/main" id="{F2039B91-920B-4147-E6A1-FDD5A4EE31AD}"/>
              </a:ext>
            </a:extLst>
          </p:cNvPr>
          <p:cNvSpPr>
            <a:spLocks noGrp="1"/>
          </p:cNvSpPr>
          <p:nvPr>
            <p:ph idx="1"/>
          </p:nvPr>
        </p:nvSpPr>
        <p:spPr/>
        <p:txBody>
          <a:bodyPr/>
          <a:lstStyle/>
          <a:p>
            <a:r>
              <a:rPr lang="fr-FR" sz="2400" i="1" u="sng" dirty="0">
                <a:solidFill>
                  <a:srgbClr val="535353"/>
                </a:solidFill>
                <a:highlight>
                  <a:srgbClr val="FFFFFF"/>
                </a:highlight>
                <a:latin typeface="Open Sans" panose="020B0606030504020204" pitchFamily="34" charset="0"/>
              </a:rPr>
              <a:t>Magasins de documents: </a:t>
            </a:r>
            <a:r>
              <a:rPr lang="fr-FR" dirty="0">
                <a:solidFill>
                  <a:srgbClr val="535353"/>
                </a:solidFill>
                <a:highlight>
                  <a:srgbClr val="FFFFFF"/>
                </a:highlight>
                <a:latin typeface="Open Sans" panose="020B0606030504020204" pitchFamily="34" charset="0"/>
              </a:rPr>
              <a:t>Les exemples incluent MongoDB, </a:t>
            </a:r>
            <a:r>
              <a:rPr lang="fr-FR" dirty="0" err="1">
                <a:solidFill>
                  <a:srgbClr val="535353"/>
                </a:solidFill>
                <a:highlight>
                  <a:srgbClr val="FFFFFF"/>
                </a:highlight>
                <a:latin typeface="Open Sans" panose="020B0606030504020204" pitchFamily="34" charset="0"/>
              </a:rPr>
              <a:t>Couchbase</a:t>
            </a:r>
            <a:r>
              <a:rPr lang="fr-FR" dirty="0">
                <a:solidFill>
                  <a:srgbClr val="535353"/>
                </a:solidFill>
                <a:highlight>
                  <a:srgbClr val="FFFFFF"/>
                </a:highlight>
                <a:latin typeface="Open Sans" panose="020B0606030504020204" pitchFamily="34" charset="0"/>
              </a:rPr>
              <a:t> et Apache </a:t>
            </a:r>
            <a:r>
              <a:rPr lang="fr-FR" dirty="0" err="1">
                <a:solidFill>
                  <a:srgbClr val="535353"/>
                </a:solidFill>
                <a:highlight>
                  <a:srgbClr val="FFFFFF"/>
                </a:highlight>
                <a:latin typeface="Open Sans" panose="020B0606030504020204" pitchFamily="34" charset="0"/>
              </a:rPr>
              <a:t>CouchDB</a:t>
            </a:r>
            <a:r>
              <a:rPr lang="fr-FR" dirty="0">
                <a:solidFill>
                  <a:srgbClr val="535353"/>
                </a:solidFill>
                <a:highlight>
                  <a:srgbClr val="FFFFFF"/>
                </a:highlight>
                <a:latin typeface="Open Sans" panose="020B0606030504020204" pitchFamily="34" charset="0"/>
              </a:rPr>
              <a:t>. Ceux-ci stockent des données semi-structurées ou non structurées dans un format orienté document, où chaque document contient un ensemble de paires clé-valeur ou paires clé-tableau</a:t>
            </a:r>
          </a:p>
          <a:p>
            <a:r>
              <a:rPr lang="fr-FR" sz="2400" i="1" u="sng" dirty="0">
                <a:solidFill>
                  <a:srgbClr val="535353"/>
                </a:solidFill>
                <a:highlight>
                  <a:srgbClr val="FFFFFF"/>
                </a:highlight>
                <a:latin typeface="Open Sans" panose="020B0606030504020204" pitchFamily="34" charset="0"/>
              </a:rPr>
              <a:t>Magasins de valeur-clé</a:t>
            </a:r>
            <a:r>
              <a:rPr lang="fr-FR" dirty="0">
                <a:solidFill>
                  <a:srgbClr val="535353"/>
                </a:solidFill>
                <a:highlight>
                  <a:srgbClr val="FFFFFF"/>
                </a:highlight>
                <a:latin typeface="Open Sans" panose="020B0606030504020204" pitchFamily="34" charset="0"/>
              </a:rPr>
              <a:t>: les exemples incluent Redis, Amazon </a:t>
            </a:r>
            <a:r>
              <a:rPr lang="fr-FR" dirty="0" err="1">
                <a:solidFill>
                  <a:srgbClr val="535353"/>
                </a:solidFill>
                <a:highlight>
                  <a:srgbClr val="FFFFFF"/>
                </a:highlight>
                <a:latin typeface="Open Sans" panose="020B0606030504020204" pitchFamily="34" charset="0"/>
              </a:rPr>
              <a:t>DynamoDB</a:t>
            </a:r>
            <a:r>
              <a:rPr lang="fr-FR" dirty="0">
                <a:solidFill>
                  <a:srgbClr val="535353"/>
                </a:solidFill>
                <a:highlight>
                  <a:srgbClr val="FFFFFF"/>
                </a:highlight>
                <a:latin typeface="Open Sans" panose="020B0606030504020204" pitchFamily="34" charset="0"/>
              </a:rPr>
              <a:t> et </a:t>
            </a:r>
            <a:r>
              <a:rPr lang="fr-FR" dirty="0" err="1">
                <a:solidFill>
                  <a:srgbClr val="535353"/>
                </a:solidFill>
                <a:highlight>
                  <a:srgbClr val="FFFFFF"/>
                </a:highlight>
                <a:latin typeface="Open Sans" panose="020B0606030504020204" pitchFamily="34" charset="0"/>
              </a:rPr>
              <a:t>Riak</a:t>
            </a:r>
            <a:r>
              <a:rPr lang="fr-FR" dirty="0">
                <a:solidFill>
                  <a:srgbClr val="535353"/>
                </a:solidFill>
                <a:highlight>
                  <a:srgbClr val="FFFFFF"/>
                </a:highlight>
                <a:latin typeface="Open Sans" panose="020B0606030504020204" pitchFamily="34" charset="0"/>
              </a:rPr>
              <a:t>. Ceux-ci stockent activement des données simples dans un format clé-valeur, permettant la récupération des valeurs de données à l'aide d'une clé unique.</a:t>
            </a:r>
          </a:p>
          <a:p>
            <a:r>
              <a:rPr lang="fr-FR" sz="2400" i="1" u="sng" dirty="0">
                <a:solidFill>
                  <a:srgbClr val="535353"/>
                </a:solidFill>
                <a:highlight>
                  <a:srgbClr val="FFFFFF"/>
                </a:highlight>
                <a:latin typeface="Open Sans" panose="020B0606030504020204" pitchFamily="34" charset="0"/>
              </a:rPr>
              <a:t>Magasins de graphiques: </a:t>
            </a:r>
            <a:r>
              <a:rPr lang="fr-FR" dirty="0">
                <a:solidFill>
                  <a:srgbClr val="535353"/>
                </a:solidFill>
                <a:highlight>
                  <a:srgbClr val="FFFFFF"/>
                </a:highlight>
                <a:latin typeface="Open Sans" panose="020B0606030504020204" pitchFamily="34" charset="0"/>
              </a:rPr>
              <a:t>les exemples incluent Neo4j, </a:t>
            </a:r>
            <a:r>
              <a:rPr lang="fr-FR" dirty="0" err="1">
                <a:solidFill>
                  <a:srgbClr val="535353"/>
                </a:solidFill>
                <a:highlight>
                  <a:srgbClr val="FFFFFF"/>
                </a:highlight>
                <a:latin typeface="Open Sans" panose="020B0606030504020204" pitchFamily="34" charset="0"/>
              </a:rPr>
              <a:t>JanusGraph</a:t>
            </a:r>
            <a:r>
              <a:rPr lang="fr-FR" dirty="0">
                <a:solidFill>
                  <a:srgbClr val="535353"/>
                </a:solidFill>
                <a:highlight>
                  <a:srgbClr val="FFFFFF"/>
                </a:highlight>
                <a:latin typeface="Open Sans" panose="020B0606030504020204" pitchFamily="34" charset="0"/>
              </a:rPr>
              <a:t> et Amazon Neptune. Ils utilisent activement des bases de données de graphes pour stocker et interroger des données de graphes. Les éléments de données sont représentés sous forme de nœuds, d'arêtes et de propriétés. Les relations entre eux sont explorées à l'aide d'algorithmes de graphes.</a:t>
            </a:r>
          </a:p>
          <a:p>
            <a:endParaRPr lang="fr-FR" dirty="0"/>
          </a:p>
        </p:txBody>
      </p:sp>
    </p:spTree>
    <p:extLst>
      <p:ext uri="{BB962C8B-B14F-4D97-AF65-F5344CB8AC3E}">
        <p14:creationId xmlns:p14="http://schemas.microsoft.com/office/powerpoint/2010/main" val="27191589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ype de bois">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TM03090434[[fn=Type de bois]]</Template>
  <TotalTime>1643</TotalTime>
  <Words>891</Words>
  <Application>Microsoft Office PowerPoint</Application>
  <PresentationFormat>Grand écran</PresentationFormat>
  <Paragraphs>43</Paragraphs>
  <Slides>9</Slides>
  <Notes>0</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9</vt:i4>
      </vt:variant>
    </vt:vector>
  </HeadingPairs>
  <TitlesOfParts>
    <vt:vector size="17" baseType="lpstr">
      <vt:lpstr>Arial</vt:lpstr>
      <vt:lpstr>Arial Rounded MT Bold</vt:lpstr>
      <vt:lpstr>Open Sans</vt:lpstr>
      <vt:lpstr>Open Sans</vt:lpstr>
      <vt:lpstr>Rockwell</vt:lpstr>
      <vt:lpstr>Rockwell Condensed</vt:lpstr>
      <vt:lpstr>Wingdings</vt:lpstr>
      <vt:lpstr>Type de bois</vt:lpstr>
      <vt:lpstr>Mongodb et sql</vt:lpstr>
      <vt:lpstr>SQL</vt:lpstr>
      <vt:lpstr>                  Nosql</vt:lpstr>
      <vt:lpstr>Présentation PowerPoint</vt:lpstr>
      <vt:lpstr>Mongodb</vt:lpstr>
      <vt:lpstr>Présentation PowerPoint</vt:lpstr>
      <vt:lpstr>Présentation PowerPoint</vt:lpstr>
      <vt:lpstr>       Quelques types du modèles SQL</vt:lpstr>
      <vt:lpstr>Quelques types du modèles noSQL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Mongodb et sql</dc:title>
  <dc:creator>Mohamed Nassim LAARES</dc:creator>
  <cp:lastModifiedBy>Lenovo</cp:lastModifiedBy>
  <cp:revision>3</cp:revision>
  <dcterms:created xsi:type="dcterms:W3CDTF">2024-04-29T14:13:30Z</dcterms:created>
  <dcterms:modified xsi:type="dcterms:W3CDTF">2024-04-30T17:36:42Z</dcterms:modified>
</cp:coreProperties>
</file>