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6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88" r:id="rId1"/>
    <p:sldMasterId id="2147483788" r:id="rId2"/>
    <p:sldMasterId id="2147483808" r:id="rId3"/>
    <p:sldMasterId id="2147483828" r:id="rId4"/>
    <p:sldMasterId id="2147483848" r:id="rId5"/>
    <p:sldMasterId id="2147483868" r:id="rId6"/>
  </p:sldMasterIdLst>
  <p:sldIdLst>
    <p:sldId id="263" r:id="rId7"/>
    <p:sldId id="264" r:id="rId8"/>
    <p:sldId id="259" r:id="rId9"/>
    <p:sldId id="260" r:id="rId10"/>
    <p:sldId id="261" r:id="rId11"/>
    <p:sldId id="262" r:id="rId12"/>
  </p:sldIdLst>
  <p:sldSz cx="12192000" cy="6858000"/>
  <p:notesSz cx="6858000" cy="9144000"/>
  <p:embeddedFontLst>
    <p:embeddedFont>
      <p:font typeface="Credit Suisse Headline" panose="020B0504030101020102" pitchFamily="34" charset="0"/>
      <p:regular r:id="rId13"/>
      <p:bold r:id="rId14"/>
    </p:embeddedFont>
    <p:embeddedFont>
      <p:font typeface="Credit Suisse Type Light" panose="020B0303040503020204" pitchFamily="34" charset="0"/>
      <p:regular r:id="rId15"/>
      <p:bold r:id="rId16"/>
      <p:italic r:id="rId17"/>
    </p:embeddedFont>
    <p:embeddedFont>
      <p:font typeface="Credit Suisse Type Roman" panose="020B0503040503020204" pitchFamily="34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>
          <p15:clr>
            <a:srgbClr val="A4A3A4"/>
          </p15:clr>
        </p15:guide>
        <p15:guide id="2" pos="3908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pos="3772">
          <p15:clr>
            <a:srgbClr val="A4A3A4"/>
          </p15:clr>
        </p15:guide>
        <p15:guide id="5" pos="143">
          <p15:clr>
            <a:srgbClr val="A4A3A4"/>
          </p15:clr>
        </p15:guide>
        <p15:guide id="6" pos="7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76" y="78"/>
      </p:cViewPr>
      <p:guideLst>
        <p:guide orient="horz" pos="1049"/>
        <p:guide pos="3908"/>
        <p:guide orient="horz" pos="3793"/>
        <p:guide pos="3772"/>
        <p:guide pos="143"/>
        <p:guide pos="75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A7BBD4"/>
              </a:gs>
              <a:gs pos="100000">
                <a:srgbClr val="D7E4F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8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D7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17499629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F7D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175552921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4201688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09634556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852776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F7D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4215560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283344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784505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2184586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40853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74844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188935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292364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D7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372849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2052019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630178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157277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2689067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C5C6CF"/>
              </a:gs>
              <a:gs pos="100000">
                <a:srgbClr val="E1E2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3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A7BBD4"/>
              </a:gs>
              <a:gs pos="100000">
                <a:srgbClr val="D7E4F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9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C5C6CF"/>
              </a:gs>
              <a:gs pos="100000">
                <a:srgbClr val="E1E2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48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C5C6CF"/>
              </a:gs>
              <a:gs pos="100000">
                <a:srgbClr val="E1E2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73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0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88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06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27480283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5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3928575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1627649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E1E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1335865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83384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A7BBD4"/>
              </a:gs>
              <a:gs pos="100000">
                <a:srgbClr val="D7E4F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25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5705428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168209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E1E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634365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472555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864000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755667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24035302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B7CCC0"/>
              </a:gs>
              <a:gs pos="100000">
                <a:srgbClr val="DAE6D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71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B7CCC0"/>
              </a:gs>
              <a:gs pos="100000">
                <a:srgbClr val="DAE6D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0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B7CCC0"/>
              </a:gs>
              <a:gs pos="100000">
                <a:srgbClr val="DAE6D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02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71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67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1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23628520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B7CC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3817158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12298599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DAE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40385756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396866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3235452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4062755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466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DAE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1266144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514279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1879565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282250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39792049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5D2AF"/>
              </a:gs>
              <a:gs pos="100000">
                <a:srgbClr val="EDE1C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220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5D2AF"/>
              </a:gs>
              <a:gs pos="100000">
                <a:srgbClr val="EDE1C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14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5D2AF"/>
              </a:gs>
              <a:gs pos="100000">
                <a:srgbClr val="EDE1C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64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80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63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968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8204844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E5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16766262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35722879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EDE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2773470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5820308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5405853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228676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EDE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2659029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1570101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5053629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05246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811589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161577005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6BDAB"/>
              </a:gs>
              <a:gs pos="100000">
                <a:srgbClr val="F3DFD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657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6BDAB"/>
              </a:gs>
              <a:gs pos="100000">
                <a:srgbClr val="F3DFD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56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6BDAB"/>
              </a:gs>
              <a:gs pos="100000">
                <a:srgbClr val="F3DFD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15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91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88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3246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239313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A7B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41957064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E6B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37034101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253938572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F3D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257974631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16894037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35090852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79742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F3D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1823060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1034350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2661827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132237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21057768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20412402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3BEB8"/>
              </a:gs>
              <a:gs pos="100000">
                <a:srgbClr val="F7DD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84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3BEB8"/>
              </a:gs>
              <a:gs pos="100000">
                <a:srgbClr val="F7DD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214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3BEB8"/>
              </a:gs>
              <a:gs pos="100000">
                <a:srgbClr val="F7DD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3768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74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6385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0542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134308609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E3B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119593938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79954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vmlDrawing" Target="../drawings/vmlDrawing2.v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vmlDrawing" Target="../drawings/vmlDrawing3.v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oleObject" Target="../embeddings/oleObject3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vmlDrawing" Target="../drawings/vmlDrawing4.v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6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oleObject" Target="../embeddings/oleObject4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75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vmlDrawing" Target="../drawings/vmlDrawing5.v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82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oleObject" Target="../embeddings/oleObject5.bin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9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0" Type="http://schemas.openxmlformats.org/officeDocument/2006/relationships/vmlDrawing" Target="../drawings/vmlDrawing6.v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0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oleObject" Target="../embeddings/oleObject6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2" imgW="306" imgH="306" progId="TCLayout.ActiveDocument.1">
                  <p:embed/>
                </p:oleObj>
              </mc:Choice>
              <mc:Fallback>
                <p:oleObj name="think-cell Slide" r:id="rId22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1436D9-F116-4999-A3D1-5B0370FA0AE3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0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  <p:sldLayoutId id="2147483907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22" imgW="306" imgH="306" progId="TCLayout.ActiveDocument.1">
                  <p:embed/>
                </p:oleObj>
              </mc:Choice>
              <mc:Fallback>
                <p:oleObj name="think-cell Slide" r:id="rId22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09336D1-6240-46E7-B41F-177ADDB84C15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  <p:sldLayoutId id="2147483925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22" imgW="306" imgH="306" progId="TCLayout.ActiveDocument.1">
                  <p:embed/>
                </p:oleObj>
              </mc:Choice>
              <mc:Fallback>
                <p:oleObj name="think-cell Slide" r:id="rId22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AD74332-785E-49F7-98CE-7FADBC26F898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5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22" imgW="306" imgH="306" progId="TCLayout.ActiveDocument.1">
                  <p:embed/>
                </p:oleObj>
              </mc:Choice>
              <mc:Fallback>
                <p:oleObj name="think-cell Slide" r:id="rId22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65DAC8-9454-48BD-BD01-EB5E830D39E7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22" imgW="306" imgH="306" progId="TCLayout.ActiveDocument.1">
                  <p:embed/>
                </p:oleObj>
              </mc:Choice>
              <mc:Fallback>
                <p:oleObj name="think-cell Slide" r:id="rId22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F6379C-C1FC-42B1-ADE5-D6DAFF801AB3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0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  <p:sldLayoutId id="2147483978" r:id="rId17"/>
    <p:sldLayoutId id="2147483979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22" imgW="306" imgH="306" progId="TCLayout.ActiveDocument.1">
                  <p:embed/>
                </p:oleObj>
              </mc:Choice>
              <mc:Fallback>
                <p:oleObj name="think-cell Slide" r:id="rId22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171BEA-EABC-4CD6-89E3-DA4C43C5729A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6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  <p:sldLayoutId id="2147483996" r:id="rId17"/>
    <p:sldLayoutId id="2147483997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5882-0846-4F98-8728-91BBF8E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72" y="1976281"/>
            <a:ext cx="10086056" cy="588623"/>
          </a:xfrm>
        </p:spPr>
        <p:txBody>
          <a:bodyPr/>
          <a:lstStyle/>
          <a:p>
            <a:r>
              <a:rPr lang="en-IN" dirty="0"/>
              <a:t>Automatic Minutes of Meeting - </a:t>
            </a:r>
            <a:r>
              <a:rPr lang="en-IN" dirty="0" err="1"/>
              <a:t>MoMBot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54735-F86C-4D93-971F-8945F4519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2972" y="2564904"/>
            <a:ext cx="7560000" cy="3453253"/>
          </a:xfrm>
        </p:spPr>
        <p:txBody>
          <a:bodyPr/>
          <a:lstStyle/>
          <a:p>
            <a:endParaRPr lang="en-IN" dirty="0"/>
          </a:p>
          <a:p>
            <a:r>
              <a:rPr lang="en-IN" sz="3200" dirty="0"/>
              <a:t>- Presented by Team COMBATS</a:t>
            </a:r>
          </a:p>
          <a:p>
            <a:endParaRPr lang="en-IN" sz="3200" dirty="0"/>
          </a:p>
          <a:p>
            <a:r>
              <a:rPr lang="en-IN" sz="3200" dirty="0"/>
              <a:t>		- Vikas Wadhwani</a:t>
            </a:r>
          </a:p>
          <a:p>
            <a:r>
              <a:rPr lang="en-IN" sz="3200" dirty="0"/>
              <a:t>		- Priyanka Agrawal</a:t>
            </a:r>
          </a:p>
          <a:p>
            <a:r>
              <a:rPr lang="en-IN" sz="3200" dirty="0"/>
              <a:t>		- Aman Chauhan</a:t>
            </a:r>
          </a:p>
          <a:p>
            <a:r>
              <a:rPr lang="en-IN" sz="3200" dirty="0"/>
              <a:t>		- Yogesh Gawari</a:t>
            </a:r>
          </a:p>
          <a:p>
            <a:r>
              <a:rPr lang="en-IN" sz="3200" dirty="0"/>
              <a:t>		- Rupesh Thopate (QA)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D4CDC-E173-4E6E-99C5-D5D1997FE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E65E0-C4D1-3BE1-91E8-93055442E3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B8B9C-B113-F882-4C14-7DCC7382D8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774825-35DB-4612-9712-DA03DBF07B7E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D980A-6F46-CC5F-8D08-5123F6BB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927" y="164020"/>
            <a:ext cx="4028571" cy="3852967"/>
          </a:xfrm>
          <a:prstGeom prst="rect">
            <a:avLst/>
          </a:prstGeom>
        </p:spPr>
      </p:pic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524A19E3-4165-BBB1-905A-DB2B2491014D}"/>
              </a:ext>
            </a:extLst>
          </p:cNvPr>
          <p:cNvSpPr/>
          <p:nvPr/>
        </p:nvSpPr>
        <p:spPr>
          <a:xfrm>
            <a:off x="5212080" y="1650512"/>
            <a:ext cx="1987613" cy="137160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en-IN" sz="16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5DBEBA-831A-B92B-D65F-1AC0D55E2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22" y="193437"/>
            <a:ext cx="3425104" cy="3823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0CE834-D38F-59F9-599B-FDA0812AF107}"/>
              </a:ext>
            </a:extLst>
          </p:cNvPr>
          <p:cNvSpPr txBox="1"/>
          <p:nvPr/>
        </p:nvSpPr>
        <p:spPr>
          <a:xfrm>
            <a:off x="227347" y="407924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Diverted 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</a:t>
            </a:r>
            <a:r>
              <a:rPr lang="en-US" b="0" dirty="0"/>
              <a:t>miss on important points, dates,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Efforts and 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Timely need to send mail to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Completely dependent on understanding of an individual preparing minutes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B7927-EC5B-7E02-52DF-1B0490BAA90F}"/>
              </a:ext>
            </a:extLst>
          </p:cNvPr>
          <p:cNvSpPr txBox="1"/>
          <p:nvPr/>
        </p:nvSpPr>
        <p:spPr>
          <a:xfrm>
            <a:off x="6556212" y="407924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Decodes speech into meaningful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S</a:t>
            </a:r>
            <a:r>
              <a:rPr lang="en-IN" dirty="0"/>
              <a:t>mart minutes with easy access to recordings</a:t>
            </a:r>
            <a:endParaRPr lang="en-I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Well formatted </a:t>
            </a:r>
            <a:r>
              <a:rPr lang="en-IN" dirty="0"/>
              <a:t>pdf auto sent over </a:t>
            </a:r>
            <a:r>
              <a:rPr lang="en-IN" b="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Saves time and effort of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Increases Productivity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27203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27D1-0F70-492F-AA92-B22393A9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 used for </a:t>
            </a:r>
            <a:r>
              <a:rPr lang="en-IN" dirty="0" err="1"/>
              <a:t>MoMBot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8750-3AB3-4541-A2F8-A118B75199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774825-35DB-4612-9712-DA03DBF07B7E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895BE7-FF8F-4155-9931-F63D34A8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3" y="1360405"/>
            <a:ext cx="3591426" cy="819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6D589B-ED1C-4DDD-A47E-4092563EA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" y="2393612"/>
            <a:ext cx="3248478" cy="1590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1163C6-CE40-4BC8-8D29-7F6F76B27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97" y="4941131"/>
            <a:ext cx="1857634" cy="1657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8890B1-1F47-475F-BB6D-D4555DAF2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664" y="3091547"/>
            <a:ext cx="2448267" cy="1219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8267D0-DA7D-4604-AB90-8B378DA1C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3331" y="936483"/>
            <a:ext cx="2181529" cy="16671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7CFC05-27B7-42F6-8DC1-2AAC5D59A422}"/>
              </a:ext>
            </a:extLst>
          </p:cNvPr>
          <p:cNvSpPr txBox="1"/>
          <p:nvPr/>
        </p:nvSpPr>
        <p:spPr>
          <a:xfrm>
            <a:off x="4403297" y="1384221"/>
            <a:ext cx="5040034" cy="3285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b="1" dirty="0" err="1"/>
              <a:t>AssemblyAI</a:t>
            </a:r>
            <a:r>
              <a:rPr lang="en-US" sz="1600" b="1" dirty="0"/>
              <a:t> </a:t>
            </a:r>
            <a:r>
              <a:rPr lang="en-US" sz="1600" dirty="0"/>
              <a:t>speech-to-text transcription APIs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b="1" dirty="0" err="1"/>
              <a:t>Streamlit</a:t>
            </a:r>
            <a:r>
              <a:rPr lang="en-US" sz="1600" dirty="0"/>
              <a:t> User interface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Various </a:t>
            </a:r>
            <a:r>
              <a:rPr lang="en-US" sz="1600" b="1" dirty="0"/>
              <a:t>Python Libraries </a:t>
            </a:r>
            <a:r>
              <a:rPr lang="en-US" sz="1600" dirty="0"/>
              <a:t>are used.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Integration with </a:t>
            </a:r>
            <a:r>
              <a:rPr lang="en-US" sz="1600" b="1" dirty="0"/>
              <a:t>Azure file store </a:t>
            </a:r>
            <a:r>
              <a:rPr lang="en-US" sz="1600" dirty="0"/>
              <a:t>and </a:t>
            </a:r>
            <a:r>
              <a:rPr lang="en-US" sz="1600" b="1" dirty="0"/>
              <a:t>MS Teams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b="1" dirty="0"/>
              <a:t>GitHub – </a:t>
            </a:r>
            <a:r>
              <a:rPr lang="en-US" sz="1600" dirty="0"/>
              <a:t>Code Repository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en-US" sz="1600" b="1" dirty="0"/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b="1" dirty="0"/>
              <a:t>Additional Requirements: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Azure Account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Azure File Store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Create your free </a:t>
            </a:r>
            <a:r>
              <a:rPr lang="en-US" sz="1600" dirty="0" err="1"/>
              <a:t>AssemblyAI</a:t>
            </a:r>
            <a:r>
              <a:rPr lang="en-US" sz="1600" dirty="0"/>
              <a:t> Account &amp; obtain your API Key.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80EED1-31B2-4478-8EEC-F9CE6F7CA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63" y="4444125"/>
            <a:ext cx="349616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8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FA83-CDF7-4B0B-855E-4D901782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54B2D-6E67-4CA9-B81F-AC56BCC426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774825-35DB-4612-9712-DA03DBF07B7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E7E39-37CB-448F-AB18-F8F5A55564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348" y="1059747"/>
            <a:ext cx="5106652" cy="5202507"/>
          </a:xfrm>
        </p:spPr>
        <p:txBody>
          <a:bodyPr/>
          <a:lstStyle/>
          <a:p>
            <a:r>
              <a:rPr lang="en-US" b="0" dirty="0"/>
              <a:t>1. After MS Team Meeting, recording of the meeting can be configured to saved on Azure file store.</a:t>
            </a:r>
          </a:p>
          <a:p>
            <a:r>
              <a:rPr lang="en-US" b="0" dirty="0"/>
              <a:t>2. </a:t>
            </a:r>
            <a:r>
              <a:rPr lang="en-US" b="0" dirty="0" err="1"/>
              <a:t>MoMBot</a:t>
            </a:r>
            <a:r>
              <a:rPr lang="en-US" b="0" dirty="0"/>
              <a:t> will fetch this recording from azure shared file with desired secured credentials like storage account key</a:t>
            </a:r>
          </a:p>
          <a:p>
            <a:r>
              <a:rPr lang="en-US" b="0" dirty="0"/>
              <a:t>3. </a:t>
            </a:r>
            <a:r>
              <a:rPr lang="en-US" b="0" dirty="0" err="1"/>
              <a:t>Streamlit</a:t>
            </a:r>
            <a:r>
              <a:rPr lang="en-US" b="0" dirty="0"/>
              <a:t> UI shows recording in categories, chapters, topics, etc. in drop downs</a:t>
            </a:r>
          </a:p>
          <a:p>
            <a:r>
              <a:rPr lang="en-US" b="0" dirty="0"/>
              <a:t>4. </a:t>
            </a:r>
            <a:r>
              <a:rPr lang="en-US" b="0" dirty="0" err="1"/>
              <a:t>MoMBot</a:t>
            </a:r>
            <a:r>
              <a:rPr lang="en-US" b="0" dirty="0"/>
              <a:t> transcribes the recording performs speech-to-text transcription leveraging </a:t>
            </a:r>
            <a:r>
              <a:rPr lang="en-US" b="0" dirty="0" err="1"/>
              <a:t>AssemblyAI</a:t>
            </a:r>
            <a:r>
              <a:rPr lang="en-US" b="0" dirty="0"/>
              <a:t> APIs</a:t>
            </a:r>
          </a:p>
          <a:p>
            <a:r>
              <a:rPr lang="en-IN" b="0" dirty="0"/>
              <a:t>5. Generates </a:t>
            </a:r>
            <a:r>
              <a:rPr lang="en-IN" dirty="0"/>
              <a:t>smart minutes on GUI </a:t>
            </a:r>
            <a:r>
              <a:rPr lang="en-IN" b="0" dirty="0"/>
              <a:t>which includes text summary, as well as it takes us to the time segment where important point was discussed and can replay from that point in the recording.</a:t>
            </a:r>
          </a:p>
          <a:p>
            <a:r>
              <a:rPr lang="en-US" b="0" dirty="0"/>
              <a:t>6. Email pdf doc with minutes to intended participants.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22091F-581C-389E-8C66-EC6161D7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114012"/>
            <a:ext cx="6456219" cy="66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5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BF03-1D8B-491E-841C-52130F7A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2 – Enhancements (as Rome was not built in 2 days </a:t>
            </a:r>
            <a:r>
              <a:rPr lang="en-IN" dirty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EAFA5-6327-4271-A3F9-A046FD0C9D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774825-35DB-4612-9712-DA03DBF07B7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3DA32C-10A3-40DE-B3E0-69B880831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348" y="1059748"/>
            <a:ext cx="11244216" cy="49610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Integration with Meeting Apps like MS Teams, Skype, Zoom, google meet,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Natural Lang Processing to fetch Action Items accurately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POC and ETA of a task or point discussed and creating a backlog and can enhance to send reminder for task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Performance improvements in case of long meetings using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Embedding meeting audio files into the pdf, doc, etc. in order to understand the points with clarity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Internationalizations support by providing speech to text from various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44,610 Road Map Stock Photos, Pictures &amp; Royalty-Free Images - iStock">
            <a:extLst>
              <a:ext uri="{FF2B5EF4-FFF2-40B4-BE49-F238E27FC236}">
                <a16:creationId xmlns:a16="http://schemas.microsoft.com/office/drawing/2014/main" id="{562361F7-72CC-CDD2-C489-8B8D73070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590" y="3208337"/>
            <a:ext cx="3026410" cy="302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90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2C9CD-1B5D-4E32-9185-D2BDEE8E63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774825-35DB-4612-9712-DA03DBF07B7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A4EE89-1FEA-41E3-B77A-2F726928F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347" y="2493818"/>
            <a:ext cx="11220465" cy="1995055"/>
          </a:xfrm>
        </p:spPr>
        <p:txBody>
          <a:bodyPr/>
          <a:lstStyle/>
          <a:p>
            <a:pPr algn="ctr"/>
            <a:r>
              <a:rPr lang="en-IN" sz="6000" dirty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605303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redit Suisse Blue">
  <a:themeElements>
    <a:clrScheme name="Credit Suisse 2022 (blue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002746"/>
      </a:accent1>
      <a:accent2>
        <a:srgbClr val="003868"/>
      </a:accent2>
      <a:accent3>
        <a:srgbClr val="265682"/>
      </a:accent3>
      <a:accent4>
        <a:srgbClr val="507CAB"/>
      </a:accent4>
      <a:accent5>
        <a:srgbClr val="EBAF34"/>
      </a:accent5>
      <a:accent6>
        <a:srgbClr val="F0C352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3BD2CC94-34AD-4240-BAD2-FCAFA7836B40}"/>
    </a:ext>
  </a:extLst>
</a:theme>
</file>

<file path=ppt/theme/theme2.xml><?xml version="1.0" encoding="utf-8"?>
<a:theme xmlns:a="http://schemas.openxmlformats.org/drawingml/2006/main" name=" Credit Suisse Gray">
  <a:themeElements>
    <a:clrScheme name="Credit Suisse 2022 (gray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45464E"/>
      </a:accent1>
      <a:accent2>
        <a:srgbClr val="5D5E66"/>
      </a:accent2>
      <a:accent3>
        <a:srgbClr val="82838C"/>
      </a:accent3>
      <a:accent4>
        <a:srgbClr val="9D9DA7"/>
      </a:accent4>
      <a:accent5>
        <a:srgbClr val="EBAF34"/>
      </a:accent5>
      <a:accent6>
        <a:srgbClr val="F0C352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AC1C89DF-D225-4481-9C17-0C14AC21F896}"/>
    </a:ext>
  </a:extLst>
</a:theme>
</file>

<file path=ppt/theme/theme3.xml><?xml version="1.0" encoding="utf-8"?>
<a:theme xmlns:a="http://schemas.openxmlformats.org/drawingml/2006/main" name=" Credit Suisse Green">
  <a:themeElements>
    <a:clrScheme name="Credit Suisse 2022 (green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1C5038"/>
      </a:accent1>
      <a:accent2>
        <a:srgbClr val="35684F"/>
      </a:accent2>
      <a:accent3>
        <a:srgbClr val="4F8367"/>
      </a:accent3>
      <a:accent4>
        <a:srgbClr val="689C80"/>
      </a:accent4>
      <a:accent5>
        <a:srgbClr val="EBAF34"/>
      </a:accent5>
      <a:accent6>
        <a:srgbClr val="F0C352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FC4FC128-464C-4599-BACD-149C431A559E}"/>
    </a:ext>
  </a:extLst>
</a:theme>
</file>

<file path=ppt/theme/theme4.xml><?xml version="1.0" encoding="utf-8"?>
<a:theme xmlns:a="http://schemas.openxmlformats.org/drawingml/2006/main" name=" Credit Suisse Gold">
  <a:themeElements>
    <a:clrScheme name="Credit Suisse 2022 (gold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B27500"/>
      </a:accent1>
      <a:accent2>
        <a:srgbClr val="C28C00"/>
      </a:accent2>
      <a:accent3>
        <a:srgbClr val="EBAF34"/>
      </a:accent3>
      <a:accent4>
        <a:srgbClr val="F0C352"/>
      </a:accent4>
      <a:accent5>
        <a:srgbClr val="82838C"/>
      </a:accent5>
      <a:accent6>
        <a:srgbClr val="9D9DA7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79827883-AECB-4C06-838D-8A1624C04B8A}"/>
    </a:ext>
  </a:extLst>
</a:theme>
</file>

<file path=ppt/theme/theme5.xml><?xml version="1.0" encoding="utf-8"?>
<a:theme xmlns:a="http://schemas.openxmlformats.org/drawingml/2006/main" name=" Credit Suisse Bronze">
  <a:themeElements>
    <a:clrScheme name="Credit Suisse 2022 (bronze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914927"/>
      </a:accent1>
      <a:accent2>
        <a:srgbClr val="AE623F"/>
      </a:accent2>
      <a:accent3>
        <a:srgbClr val="CB7C56"/>
      </a:accent3>
      <a:accent4>
        <a:srgbClr val="E9966F"/>
      </a:accent4>
      <a:accent5>
        <a:srgbClr val="82838C"/>
      </a:accent5>
      <a:accent6>
        <a:srgbClr val="9D9DA7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38B478B3-1592-43D6-A5FC-6FC7E244CB30}"/>
    </a:ext>
  </a:extLst>
</a:theme>
</file>

<file path=ppt/theme/theme6.xml><?xml version="1.0" encoding="utf-8"?>
<a:theme xmlns:a="http://schemas.openxmlformats.org/drawingml/2006/main" name=" Credit Suisse Red">
  <a:themeElements>
    <a:clrScheme name="Credit Suisse 2022 (red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B6413F"/>
      </a:accent1>
      <a:accent2>
        <a:srgbClr val="D45C56"/>
      </a:accent2>
      <a:accent3>
        <a:srgbClr val="F37870"/>
      </a:accent3>
      <a:accent4>
        <a:srgbClr val="FF9A90"/>
      </a:accent4>
      <a:accent5>
        <a:srgbClr val="82838C"/>
      </a:accent5>
      <a:accent6>
        <a:srgbClr val="9D9DA7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C1C342C6-D664-4ED3-88E3-42C2283416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443</TotalTime>
  <Words>397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Credit Suisse Type Roman</vt:lpstr>
      <vt:lpstr>Wingdings</vt:lpstr>
      <vt:lpstr>Credit Suisse Headline</vt:lpstr>
      <vt:lpstr>Arial</vt:lpstr>
      <vt:lpstr>Credit Suisse Type Light</vt:lpstr>
      <vt:lpstr>Credit Suisse Blue</vt:lpstr>
      <vt:lpstr> Credit Suisse Gray</vt:lpstr>
      <vt:lpstr> Credit Suisse Green</vt:lpstr>
      <vt:lpstr> Credit Suisse Gold</vt:lpstr>
      <vt:lpstr> Credit Suisse Bronze</vt:lpstr>
      <vt:lpstr> Credit Suisse Red</vt:lpstr>
      <vt:lpstr>think-cell Slide</vt:lpstr>
      <vt:lpstr>Automatic Minutes of Meeting - MoMBot</vt:lpstr>
      <vt:lpstr>PowerPoint Presentation</vt:lpstr>
      <vt:lpstr>Technology Stack used for MoMBot</vt:lpstr>
      <vt:lpstr>How it works?</vt:lpstr>
      <vt:lpstr>Day 2 – Enhancements (as Rome was not built in 2 days )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Minutes of Meeting Bot</dc:title>
  <dc:creator>Kolte, Surabhi A. (MBOJ 816)</dc:creator>
  <cp:lastModifiedBy>Wadhwani, Vikas H. (MBOJ 816)</cp:lastModifiedBy>
  <cp:revision>32</cp:revision>
  <dcterms:created xsi:type="dcterms:W3CDTF">2022-09-19T08:42:57Z</dcterms:created>
  <dcterms:modified xsi:type="dcterms:W3CDTF">2022-09-20T08:54:09Z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732d58-8c18-4bab-8f62-1159a69060e9_Enabled">
    <vt:lpwstr>True</vt:lpwstr>
  </property>
  <property fmtid="{D5CDD505-2E9C-101B-9397-08002B2CF9AE}" pid="3" name="MSIP_Label_f3732d58-8c18-4bab-8f62-1159a69060e9_SiteId">
    <vt:lpwstr>d0df3d96-c065-41c3-8c0b-5dcaa460ec33</vt:lpwstr>
  </property>
  <property fmtid="{D5CDD505-2E9C-101B-9397-08002B2CF9AE}" pid="4" name="MSIP_Label_f3732d58-8c18-4bab-8f62-1159a69060e9_Owner">
    <vt:lpwstr>mark.s.hirst@credit-suisse.com</vt:lpwstr>
  </property>
  <property fmtid="{D5CDD505-2E9C-101B-9397-08002B2CF9AE}" pid="5" name="MSIP_Label_f3732d58-8c18-4bab-8f62-1159a69060e9_SetDate">
    <vt:lpwstr>2022-04-04T13:13:03.3712888Z</vt:lpwstr>
  </property>
  <property fmtid="{D5CDD505-2E9C-101B-9397-08002B2CF9AE}" pid="6" name="MSIP_Label_f3732d58-8c18-4bab-8f62-1159a69060e9_Name">
    <vt:lpwstr>Unrestricted</vt:lpwstr>
  </property>
  <property fmtid="{D5CDD505-2E9C-101B-9397-08002B2CF9AE}" pid="7" name="MSIP_Label_f3732d58-8c18-4bab-8f62-1159a69060e9_Application">
    <vt:lpwstr>Microsoft Azure Information Protection</vt:lpwstr>
  </property>
  <property fmtid="{D5CDD505-2E9C-101B-9397-08002B2CF9AE}" pid="8" name="MSIP_Label_f3732d58-8c18-4bab-8f62-1159a69060e9_ActionId">
    <vt:lpwstr>cdd4ec03-ee88-4f3c-9252-298768d1c3b6</vt:lpwstr>
  </property>
  <property fmtid="{D5CDD505-2E9C-101B-9397-08002B2CF9AE}" pid="9" name="MSIP_Label_f3732d58-8c18-4bab-8f62-1159a69060e9_Extended_MSFT_Method">
    <vt:lpwstr>Manual</vt:lpwstr>
  </property>
  <property fmtid="{D5CDD505-2E9C-101B-9397-08002B2CF9AE}" pid="10" name="Sensitivity">
    <vt:lpwstr>Unrestricted</vt:lpwstr>
  </property>
</Properties>
</file>