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Open Sans Light"/>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31" roundtripDataSignature="AMtx7miLJbNVWvg+ENxaGz9lFbqk7U2P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OpenSansLight-bold.fntdata"/><Relationship Id="rId23" Type="http://schemas.openxmlformats.org/officeDocument/2006/relationships/font" Target="fonts/OpenSansLigh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OpenSansLight-boldItalic.fntdata"/><Relationship Id="rId25" Type="http://schemas.openxmlformats.org/officeDocument/2006/relationships/font" Target="fonts/OpenSansLight-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OpenSans-italic.fntdata"/><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font" Target="fonts/Open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a1b3eadf4d_0_1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Insights &amp; Recommendations:</a:t>
            </a:r>
            <a:endParaRPr/>
          </a:p>
          <a:p>
            <a:pPr indent="-317500" lvl="0" marL="457200" rtl="0" algn="l">
              <a:spcBef>
                <a:spcPts val="0"/>
              </a:spcBef>
              <a:spcAft>
                <a:spcPts val="0"/>
              </a:spcAft>
              <a:buSzPts val="1400"/>
              <a:buAutoNum type="arabicPeriod"/>
            </a:pPr>
            <a:r>
              <a:rPr lang="en-US"/>
              <a:t>Cart Abandon Rate: May 2017 has the highest, December 2017 has the lowest.</a:t>
            </a:r>
            <a:endParaRPr/>
          </a:p>
          <a:p>
            <a:pPr indent="-317500" lvl="0" marL="457200" rtl="0" algn="l">
              <a:spcBef>
                <a:spcPts val="0"/>
              </a:spcBef>
              <a:spcAft>
                <a:spcPts val="0"/>
              </a:spcAft>
              <a:buSzPts val="1400"/>
              <a:buAutoNum type="arabicPeriod"/>
            </a:pPr>
            <a:r>
              <a:rPr lang="en-US"/>
              <a:t>View Abandon Rate: February 2017 has the highest, February 2018 has the lowest.</a:t>
            </a:r>
            <a:endParaRPr/>
          </a:p>
          <a:p>
            <a:pPr indent="-317500" lvl="0" marL="457200" rtl="0" algn="l">
              <a:spcBef>
                <a:spcPts val="0"/>
              </a:spcBef>
              <a:spcAft>
                <a:spcPts val="0"/>
              </a:spcAft>
              <a:buSzPts val="1400"/>
              <a:buAutoNum type="arabicPeriod"/>
            </a:pPr>
            <a:r>
              <a:rPr lang="en-US"/>
              <a:t>May refer to other metrics to find the implicit reason</a:t>
            </a:r>
            <a:endParaRPr/>
          </a:p>
          <a:p>
            <a:pPr indent="-317500" lvl="0" marL="457200" rtl="0" algn="l">
              <a:spcBef>
                <a:spcPts val="0"/>
              </a:spcBef>
              <a:spcAft>
                <a:spcPts val="0"/>
              </a:spcAft>
              <a:buSzPts val="1400"/>
              <a:buAutoNum type="arabicPeriod"/>
            </a:pPr>
            <a:r>
              <a:rPr lang="en-US"/>
              <a:t>There is a constant fluctuating pattern month by month, one month higher, the following month would be lower.</a:t>
            </a:r>
            <a:endParaRPr/>
          </a:p>
        </p:txBody>
      </p:sp>
      <p:sp>
        <p:nvSpPr>
          <p:cNvPr id="284" name="Google Shape;284;ga1b3eadf4d_0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9d08f5ec2c_2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Insights &amp; Recommendations:</a:t>
            </a:r>
            <a:endParaRPr/>
          </a:p>
          <a:p>
            <a:pPr indent="-317500" lvl="0" marL="457200" rtl="0" algn="l">
              <a:spcBef>
                <a:spcPts val="0"/>
              </a:spcBef>
              <a:spcAft>
                <a:spcPts val="0"/>
              </a:spcAft>
              <a:buSzPts val="1400"/>
              <a:buAutoNum type="arabicPeriod"/>
            </a:pPr>
            <a:r>
              <a:rPr lang="en-US"/>
              <a:t>Cart Abandon Rate: May 2017 has the highest, December 2017 has the lowest.</a:t>
            </a:r>
            <a:endParaRPr/>
          </a:p>
          <a:p>
            <a:pPr indent="-317500" lvl="0" marL="457200" rtl="0" algn="l">
              <a:spcBef>
                <a:spcPts val="0"/>
              </a:spcBef>
              <a:spcAft>
                <a:spcPts val="0"/>
              </a:spcAft>
              <a:buSzPts val="1400"/>
              <a:buAutoNum type="arabicPeriod"/>
            </a:pPr>
            <a:r>
              <a:rPr lang="en-US"/>
              <a:t>View Abandon Rate: February 2017 has the highest, February 2018 has the lowest.</a:t>
            </a:r>
            <a:endParaRPr/>
          </a:p>
          <a:p>
            <a:pPr indent="-317500" lvl="0" marL="457200" rtl="0" algn="l">
              <a:spcBef>
                <a:spcPts val="0"/>
              </a:spcBef>
              <a:spcAft>
                <a:spcPts val="0"/>
              </a:spcAft>
              <a:buSzPts val="1400"/>
              <a:buAutoNum type="arabicPeriod"/>
            </a:pPr>
            <a:r>
              <a:rPr lang="en-US"/>
              <a:t>May refer to other metrics to find the implicit reason</a:t>
            </a:r>
            <a:endParaRPr/>
          </a:p>
          <a:p>
            <a:pPr indent="-317500" lvl="0" marL="457200" rtl="0" algn="l">
              <a:spcBef>
                <a:spcPts val="0"/>
              </a:spcBef>
              <a:spcAft>
                <a:spcPts val="0"/>
              </a:spcAft>
              <a:buSzPts val="1400"/>
              <a:buAutoNum type="arabicPeriod"/>
            </a:pPr>
            <a:r>
              <a:rPr lang="en-US"/>
              <a:t>There is a constant fluctuating pattern month by month, one month higher, the following month would be lower.</a:t>
            </a:r>
            <a:endParaRPr/>
          </a:p>
        </p:txBody>
      </p:sp>
      <p:sp>
        <p:nvSpPr>
          <p:cNvPr id="294" name="Google Shape;294;g9d08f5ec2c_2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a398e104e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a398e104e7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ga398e104e7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53c679b8e7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g53c679b8e7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53c679b8e7_1_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g53c679b8e7_1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53c679b8e7_2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g53c679b8e7_2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9d08f5ec2c_2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g9d08f5ec2c_2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1c0d62ae8_0_1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1400"/>
              <a:buAutoNum type="arabicPeriod"/>
            </a:pPr>
            <a:r>
              <a:rPr lang="en-US">
                <a:solidFill>
                  <a:srgbClr val="000000"/>
                </a:solidFill>
              </a:rPr>
              <a:t>The top 3 channels are paid-search(537), organic search(211) and comparison shopping(73).  Most of the customers are from desktop, only a few from tablet.</a:t>
            </a:r>
            <a:endParaRPr>
              <a:solidFill>
                <a:srgbClr val="000000"/>
              </a:solidFill>
            </a:endParaRPr>
          </a:p>
          <a:p>
            <a:pPr indent="-228600" lvl="0" marL="228600" marR="0" rtl="0" algn="l">
              <a:lnSpc>
                <a:spcPct val="100000"/>
              </a:lnSpc>
              <a:spcBef>
                <a:spcPts val="0"/>
              </a:spcBef>
              <a:spcAft>
                <a:spcPts val="0"/>
              </a:spcAft>
              <a:buSzPts val="1400"/>
              <a:buFont typeface="Arial"/>
              <a:buAutoNum type="arabicPeriod"/>
            </a:pPr>
            <a:r>
              <a:rPr lang="en-US" sz="1200">
                <a:solidFill>
                  <a:srgbClr val="000000"/>
                </a:solidFill>
                <a:latin typeface="Open Sans Light"/>
                <a:ea typeface="Open Sans Light"/>
                <a:cs typeface="Open Sans Light"/>
                <a:sym typeface="Open Sans Light"/>
              </a:rPr>
              <a:t>Across all months, phone and tablet device are much constant; whereas desktop has two spikes at April and Nov. </a:t>
            </a:r>
            <a:endParaRPr>
              <a:solidFill>
                <a:srgbClr val="000000"/>
              </a:solidFill>
            </a:endParaRPr>
          </a:p>
          <a:p>
            <a:pPr indent="-228600" lvl="0" marL="228600" marR="0" rtl="0" algn="l">
              <a:lnSpc>
                <a:spcPct val="100000"/>
              </a:lnSpc>
              <a:spcBef>
                <a:spcPts val="0"/>
              </a:spcBef>
              <a:spcAft>
                <a:spcPts val="0"/>
              </a:spcAft>
              <a:buSzPts val="1400"/>
              <a:buFont typeface="Arial"/>
              <a:buAutoNum type="arabicPeriod"/>
            </a:pPr>
            <a:r>
              <a:rPr lang="en-US" sz="1200">
                <a:solidFill>
                  <a:srgbClr val="000000"/>
                </a:solidFill>
                <a:latin typeface="Open Sans Light"/>
                <a:ea typeface="Open Sans Light"/>
                <a:cs typeface="Open Sans Light"/>
                <a:sym typeface="Open Sans Light"/>
              </a:rPr>
              <a:t>Paid search (null has similar behavior) peaked at Jan and Nov, this might indicates the company held some promotions or campaigns. Other two channels has no fluctuations across all months.</a:t>
            </a:r>
            <a:endParaRPr>
              <a:solidFill>
                <a:srgbClr val="000000"/>
              </a:solidFill>
            </a:endParaRPr>
          </a:p>
          <a:p>
            <a:pPr indent="-228600" lvl="0" marL="228600" marR="0" rtl="0" algn="l">
              <a:lnSpc>
                <a:spcPct val="100000"/>
              </a:lnSpc>
              <a:spcBef>
                <a:spcPts val="0"/>
              </a:spcBef>
              <a:spcAft>
                <a:spcPts val="0"/>
              </a:spcAft>
              <a:buSzPts val="1400"/>
              <a:buFont typeface="Arial"/>
              <a:buAutoNum type="arabicPeriod"/>
            </a:pPr>
            <a:r>
              <a:rPr lang="en-US" sz="1200">
                <a:solidFill>
                  <a:srgbClr val="000000"/>
                </a:solidFill>
                <a:latin typeface="Open Sans Light"/>
                <a:ea typeface="Open Sans Light"/>
                <a:cs typeface="Open Sans Light"/>
                <a:sym typeface="Open Sans Light"/>
              </a:rPr>
              <a:t>Heavily rely on Paid Search Customers, and it is not sustainable due to the sudden drops after the peaks</a:t>
            </a:r>
            <a:endParaRPr>
              <a:solidFill>
                <a:srgbClr val="000000"/>
              </a:solidFill>
            </a:endParaRPr>
          </a:p>
          <a:p>
            <a:pPr indent="-228600" lvl="0" marL="228600" marR="0" rtl="0" algn="l">
              <a:lnSpc>
                <a:spcPct val="100000"/>
              </a:lnSpc>
              <a:spcBef>
                <a:spcPts val="0"/>
              </a:spcBef>
              <a:spcAft>
                <a:spcPts val="0"/>
              </a:spcAft>
              <a:buSzPts val="1400"/>
              <a:buFont typeface="Arial"/>
              <a:buAutoNum type="arabicPeriod"/>
            </a:pPr>
            <a:r>
              <a:rPr lang="en-US" sz="1200">
                <a:solidFill>
                  <a:srgbClr val="000000"/>
                </a:solidFill>
                <a:latin typeface="Open Sans Light"/>
                <a:ea typeface="Open Sans Light"/>
                <a:cs typeface="Open Sans Light"/>
                <a:sym typeface="Open Sans Light"/>
              </a:rPr>
              <a:t>There are a lot of acquisition dose not have any information(411), it is important to improve our meta data so that we can get more insights.</a:t>
            </a:r>
            <a:endParaRPr>
              <a:solidFill>
                <a:srgbClr val="000000"/>
              </a:solidFill>
            </a:endParaRPr>
          </a:p>
          <a:p>
            <a:pPr indent="-139700" lvl="0" marL="228600" marR="0" rtl="0" algn="l">
              <a:lnSpc>
                <a:spcPct val="100000"/>
              </a:lnSpc>
              <a:spcBef>
                <a:spcPts val="0"/>
              </a:spcBef>
              <a:spcAft>
                <a:spcPts val="0"/>
              </a:spcAft>
              <a:buClr>
                <a:srgbClr val="000000"/>
              </a:buClr>
              <a:buSzPts val="1400"/>
              <a:buFont typeface="Arial"/>
              <a:buNone/>
            </a:pPr>
            <a:r>
              <a:t/>
            </a:r>
            <a:endParaRPr sz="1200">
              <a:solidFill>
                <a:srgbClr val="A5A5A5"/>
              </a:solidFill>
              <a:latin typeface="Open Sans Light"/>
              <a:ea typeface="Open Sans Light"/>
              <a:cs typeface="Open Sans Light"/>
              <a:sym typeface="Open Sans Light"/>
            </a:endParaRPr>
          </a:p>
          <a:p>
            <a:pPr indent="-139700" lvl="0" marL="22860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170" name="Google Shape;170;ga1c0d62ae8_0_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d08f5ec2c_0_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1400"/>
              <a:buAutoNum type="arabicPeriod"/>
            </a:pPr>
            <a:r>
              <a:rPr lang="en-US">
                <a:solidFill>
                  <a:srgbClr val="000000"/>
                </a:solidFill>
              </a:rPr>
              <a:t>The top 3 channels are paid-search(537), organic search(211) and comparison shopping(73).  Most of the customers are from desktop, only a few from tablet.</a:t>
            </a:r>
            <a:endParaRPr>
              <a:solidFill>
                <a:srgbClr val="000000"/>
              </a:solidFill>
            </a:endParaRPr>
          </a:p>
          <a:p>
            <a:pPr indent="-228600" lvl="0" marL="228600" marR="0" rtl="0" algn="l">
              <a:lnSpc>
                <a:spcPct val="100000"/>
              </a:lnSpc>
              <a:spcBef>
                <a:spcPts val="0"/>
              </a:spcBef>
              <a:spcAft>
                <a:spcPts val="0"/>
              </a:spcAft>
              <a:buSzPts val="1400"/>
              <a:buFont typeface="Arial"/>
              <a:buAutoNum type="arabicPeriod"/>
            </a:pPr>
            <a:r>
              <a:rPr lang="en-US" sz="1200">
                <a:solidFill>
                  <a:srgbClr val="000000"/>
                </a:solidFill>
                <a:latin typeface="Open Sans Light"/>
                <a:ea typeface="Open Sans Light"/>
                <a:cs typeface="Open Sans Light"/>
                <a:sym typeface="Open Sans Light"/>
              </a:rPr>
              <a:t>Across all months, phone and tablet device are much constant; whereas desktop has two spikes at April and Nov. </a:t>
            </a:r>
            <a:endParaRPr>
              <a:solidFill>
                <a:srgbClr val="000000"/>
              </a:solidFill>
            </a:endParaRPr>
          </a:p>
          <a:p>
            <a:pPr indent="-228600" lvl="0" marL="228600" marR="0" rtl="0" algn="l">
              <a:lnSpc>
                <a:spcPct val="100000"/>
              </a:lnSpc>
              <a:spcBef>
                <a:spcPts val="0"/>
              </a:spcBef>
              <a:spcAft>
                <a:spcPts val="0"/>
              </a:spcAft>
              <a:buSzPts val="1400"/>
              <a:buFont typeface="Arial"/>
              <a:buAutoNum type="arabicPeriod"/>
            </a:pPr>
            <a:r>
              <a:rPr lang="en-US" sz="1200">
                <a:solidFill>
                  <a:srgbClr val="000000"/>
                </a:solidFill>
                <a:latin typeface="Open Sans Light"/>
                <a:ea typeface="Open Sans Light"/>
                <a:cs typeface="Open Sans Light"/>
                <a:sym typeface="Open Sans Light"/>
              </a:rPr>
              <a:t>Paid search (null has similar behavior) peaked at Jan and Nov, this might indicates the company held some promotions or campaigns. Other two channels has no fluctuations across all months.</a:t>
            </a:r>
            <a:endParaRPr>
              <a:solidFill>
                <a:srgbClr val="000000"/>
              </a:solidFill>
            </a:endParaRPr>
          </a:p>
          <a:p>
            <a:pPr indent="-228600" lvl="0" marL="228600" marR="0" rtl="0" algn="l">
              <a:lnSpc>
                <a:spcPct val="100000"/>
              </a:lnSpc>
              <a:spcBef>
                <a:spcPts val="0"/>
              </a:spcBef>
              <a:spcAft>
                <a:spcPts val="0"/>
              </a:spcAft>
              <a:buSzPts val="1400"/>
              <a:buFont typeface="Arial"/>
              <a:buAutoNum type="arabicPeriod"/>
            </a:pPr>
            <a:r>
              <a:rPr lang="en-US" sz="1200">
                <a:solidFill>
                  <a:srgbClr val="000000"/>
                </a:solidFill>
                <a:latin typeface="Open Sans Light"/>
                <a:ea typeface="Open Sans Light"/>
                <a:cs typeface="Open Sans Light"/>
                <a:sym typeface="Open Sans Light"/>
              </a:rPr>
              <a:t>Heavily rely on Paid Search Customers, and it is not sustainable due to the sudden drops after the peaks</a:t>
            </a:r>
            <a:endParaRPr>
              <a:solidFill>
                <a:srgbClr val="000000"/>
              </a:solidFill>
            </a:endParaRPr>
          </a:p>
          <a:p>
            <a:pPr indent="-228600" lvl="0" marL="228600" marR="0" rtl="0" algn="l">
              <a:lnSpc>
                <a:spcPct val="100000"/>
              </a:lnSpc>
              <a:spcBef>
                <a:spcPts val="0"/>
              </a:spcBef>
              <a:spcAft>
                <a:spcPts val="0"/>
              </a:spcAft>
              <a:buSzPts val="1400"/>
              <a:buFont typeface="Arial"/>
              <a:buAutoNum type="arabicPeriod"/>
            </a:pPr>
            <a:r>
              <a:rPr lang="en-US" sz="1200">
                <a:solidFill>
                  <a:srgbClr val="000000"/>
                </a:solidFill>
                <a:latin typeface="Open Sans Light"/>
                <a:ea typeface="Open Sans Light"/>
                <a:cs typeface="Open Sans Light"/>
                <a:sym typeface="Open Sans Light"/>
              </a:rPr>
              <a:t>There are a lot of acquisition dose not have any information(411), it is important to improve our meta data so that we can get more insights.</a:t>
            </a:r>
            <a:endParaRPr>
              <a:solidFill>
                <a:srgbClr val="000000"/>
              </a:solidFill>
            </a:endParaRPr>
          </a:p>
          <a:p>
            <a:pPr indent="-139700" lvl="0" marL="228600" marR="0" rtl="0" algn="l">
              <a:lnSpc>
                <a:spcPct val="100000"/>
              </a:lnSpc>
              <a:spcBef>
                <a:spcPts val="0"/>
              </a:spcBef>
              <a:spcAft>
                <a:spcPts val="0"/>
              </a:spcAft>
              <a:buClr>
                <a:srgbClr val="000000"/>
              </a:buClr>
              <a:buSzPts val="1400"/>
              <a:buFont typeface="Arial"/>
              <a:buNone/>
            </a:pPr>
            <a:r>
              <a:t/>
            </a:r>
            <a:endParaRPr sz="1200">
              <a:solidFill>
                <a:srgbClr val="A5A5A5"/>
              </a:solidFill>
              <a:latin typeface="Open Sans Light"/>
              <a:ea typeface="Open Sans Light"/>
              <a:cs typeface="Open Sans Light"/>
              <a:sym typeface="Open Sans Light"/>
            </a:endParaRPr>
          </a:p>
          <a:p>
            <a:pPr indent="-139700" lvl="0" marL="22860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183" name="Google Shape;183;g9d08f5ec2c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1b306a407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Definition of all three conversion rate is the % of total customers who have such actions (views, add to cart, and purchased)</a:t>
            </a:r>
            <a:endParaRPr/>
          </a:p>
          <a:p>
            <a:pPr indent="-228600" lvl="0" marL="228600" rtl="0" algn="l">
              <a:lnSpc>
                <a:spcPct val="100000"/>
              </a:lnSpc>
              <a:spcBef>
                <a:spcPts val="0"/>
              </a:spcBef>
              <a:spcAft>
                <a:spcPts val="0"/>
              </a:spcAft>
              <a:buSzPts val="1400"/>
              <a:buAutoNum type="arabicPeriod"/>
            </a:pPr>
            <a:r>
              <a:rPr lang="en-US"/>
              <a:t>Categories: The top two categories are AR and Beds from SKU views to SKU purchased, other categories are relatively low on purchase conversions. (3% ecommerce benchmark</a:t>
            </a:r>
            <a:endParaRPr/>
          </a:p>
          <a:p>
            <a:pPr indent="-228600" lvl="0" marL="228600" rtl="0" algn="l">
              <a:lnSpc>
                <a:spcPct val="100000"/>
              </a:lnSpc>
              <a:spcBef>
                <a:spcPts val="0"/>
              </a:spcBef>
              <a:spcAft>
                <a:spcPts val="0"/>
              </a:spcAft>
              <a:buSzPts val="1400"/>
              <a:buAutoNum type="arabicPeriod"/>
            </a:pPr>
            <a:r>
              <a:rPr lang="en-US"/>
              <a:t>Devices: Ignore the null value, desktop has the best conversion rate overall. We might think about drop tablet devices because both number of customers and the overall conversions are very low.  We definitely need to collect more information of these null values because they are the majority of our data, and we need to investigate them to understand the how different devices work.</a:t>
            </a:r>
            <a:endParaRPr/>
          </a:p>
          <a:p>
            <a:pPr indent="-228600" lvl="0" marL="228600" rtl="0" algn="l">
              <a:lnSpc>
                <a:spcPct val="100000"/>
              </a:lnSpc>
              <a:spcBef>
                <a:spcPts val="0"/>
              </a:spcBef>
              <a:spcAft>
                <a:spcPts val="0"/>
              </a:spcAft>
              <a:buSzPts val="1400"/>
              <a:buAutoNum type="arabicPeriod"/>
            </a:pPr>
            <a:r>
              <a:rPr lang="en-US"/>
              <a:t>Channels: Paid search is also our top performance channel for SKU related  parameters. In fact, the purchase conversion rates is higher than the industry benchmark(means what?). Organic search is pretty good given the nature that they are free source of customers, we should keep up this channel. Other channels, especially social media paid channel, are not very efficient and we should think about the budgets spending on them. </a:t>
            </a:r>
            <a:endParaRPr/>
          </a:p>
        </p:txBody>
      </p:sp>
      <p:sp>
        <p:nvSpPr>
          <p:cNvPr id="200" name="Google Shape;200;ga1b306a40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9d08f5ec2c_0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Definition of all three conversion rate is the % of total customers who have such actions (views, add to cart, and purchased)</a:t>
            </a:r>
            <a:endParaRPr/>
          </a:p>
          <a:p>
            <a:pPr indent="-228600" lvl="0" marL="228600" rtl="0" algn="l">
              <a:lnSpc>
                <a:spcPct val="100000"/>
              </a:lnSpc>
              <a:spcBef>
                <a:spcPts val="0"/>
              </a:spcBef>
              <a:spcAft>
                <a:spcPts val="0"/>
              </a:spcAft>
              <a:buSzPts val="1400"/>
              <a:buAutoNum type="arabicPeriod"/>
            </a:pPr>
            <a:r>
              <a:rPr lang="en-US"/>
              <a:t>Categories: The top two categories are AR and Beds from SKU views to SKU purchased, other categories are relatively low on purchase conversions. (3% ecommerce benchmark</a:t>
            </a:r>
            <a:endParaRPr/>
          </a:p>
          <a:p>
            <a:pPr indent="-228600" lvl="0" marL="228600" rtl="0" algn="l">
              <a:lnSpc>
                <a:spcPct val="100000"/>
              </a:lnSpc>
              <a:spcBef>
                <a:spcPts val="0"/>
              </a:spcBef>
              <a:spcAft>
                <a:spcPts val="0"/>
              </a:spcAft>
              <a:buSzPts val="1400"/>
              <a:buAutoNum type="arabicPeriod"/>
            </a:pPr>
            <a:r>
              <a:rPr lang="en-US"/>
              <a:t>Devices: Ignore the null value, desktop has the best conversion rate overall. We might think about drop tablet devices because both number of customers and the overall conversions are very low.  We definitely need to collect more information of these null values because they are the majority of our data, and we need to investigate them to understand the how different devices work.</a:t>
            </a:r>
            <a:endParaRPr/>
          </a:p>
          <a:p>
            <a:pPr indent="-228600" lvl="0" marL="228600" rtl="0" algn="l">
              <a:lnSpc>
                <a:spcPct val="100000"/>
              </a:lnSpc>
              <a:spcBef>
                <a:spcPts val="0"/>
              </a:spcBef>
              <a:spcAft>
                <a:spcPts val="0"/>
              </a:spcAft>
              <a:buSzPts val="1400"/>
              <a:buAutoNum type="arabicPeriod"/>
            </a:pPr>
            <a:r>
              <a:rPr lang="en-US"/>
              <a:t>Channels: Paid search is also our top performance channel for SKU related  parameters. In fact, the purchase conversion rates is higher than the industry benchmark(means what?). Organic search is pretty good given the nature that they are free source of customers, we should keep up this channel. Other channels, especially social media paid channel, are not very efficient and we should think about the budgets spending on them. </a:t>
            </a:r>
            <a:endParaRPr/>
          </a:p>
        </p:txBody>
      </p:sp>
      <p:sp>
        <p:nvSpPr>
          <p:cNvPr id="213" name="Google Shape;213;g9d08f5ec2c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9d08f5ec2c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Definition of all three conversion rate is the % of total customers who have such actions (views, add to cart, and purchased)</a:t>
            </a:r>
            <a:endParaRPr/>
          </a:p>
          <a:p>
            <a:pPr indent="-228600" lvl="0" marL="228600" rtl="0" algn="l">
              <a:lnSpc>
                <a:spcPct val="100000"/>
              </a:lnSpc>
              <a:spcBef>
                <a:spcPts val="0"/>
              </a:spcBef>
              <a:spcAft>
                <a:spcPts val="0"/>
              </a:spcAft>
              <a:buSzPts val="1400"/>
              <a:buAutoNum type="arabicPeriod"/>
            </a:pPr>
            <a:r>
              <a:rPr lang="en-US"/>
              <a:t>Categories: The top two categories are AR and Beds from SKU views to SKU purchased, other categories are relatively low on purchase conversions. (3% ecommerce benchmark</a:t>
            </a:r>
            <a:endParaRPr/>
          </a:p>
          <a:p>
            <a:pPr indent="-228600" lvl="0" marL="228600" rtl="0" algn="l">
              <a:lnSpc>
                <a:spcPct val="100000"/>
              </a:lnSpc>
              <a:spcBef>
                <a:spcPts val="0"/>
              </a:spcBef>
              <a:spcAft>
                <a:spcPts val="0"/>
              </a:spcAft>
              <a:buSzPts val="1400"/>
              <a:buAutoNum type="arabicPeriod"/>
            </a:pPr>
            <a:r>
              <a:rPr lang="en-US"/>
              <a:t>Devices: Ignore the null value, desktop has the best conversion rate overall. We might think about drop tablet devices because both number of customers and the overall conversions are very low.  We definitely need to collect more information of these null values because they are the majority of our data, and we need to investigate them to understand the how different devices work.</a:t>
            </a:r>
            <a:endParaRPr/>
          </a:p>
          <a:p>
            <a:pPr indent="-228600" lvl="0" marL="228600" rtl="0" algn="l">
              <a:lnSpc>
                <a:spcPct val="100000"/>
              </a:lnSpc>
              <a:spcBef>
                <a:spcPts val="0"/>
              </a:spcBef>
              <a:spcAft>
                <a:spcPts val="0"/>
              </a:spcAft>
              <a:buSzPts val="1400"/>
              <a:buAutoNum type="arabicPeriod"/>
            </a:pPr>
            <a:r>
              <a:rPr lang="en-US"/>
              <a:t>Channels: Paid search is also our top performance channel for SKU related  parameters. In fact, the purchase conversion rates is higher than the industry benchmark(means what?). Organic search is pretty good given the nature that they are free source of customers, we should keep up this channel. Other channels, especially social media paid channel, are not very efficient and we should think about the budgets spending on them. </a:t>
            </a:r>
            <a:endParaRPr/>
          </a:p>
        </p:txBody>
      </p:sp>
      <p:sp>
        <p:nvSpPr>
          <p:cNvPr id="229" name="Google Shape;229;g9d08f5ec2c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a1c0d62ae8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Insights &amp; Recommendations:</a:t>
            </a:r>
            <a:endParaRPr/>
          </a:p>
          <a:p>
            <a:pPr indent="-317500" lvl="0" marL="457200" rtl="0" algn="l">
              <a:spcBef>
                <a:spcPts val="0"/>
              </a:spcBef>
              <a:spcAft>
                <a:spcPts val="0"/>
              </a:spcAft>
              <a:buSzPts val="1400"/>
              <a:buAutoNum type="arabicPeriod"/>
            </a:pPr>
            <a:r>
              <a:rPr lang="en-US"/>
              <a:t>Retention rate for 2017 is not bad. Build RFM model will be helpful for segmenting and better knowing customers to improve retention rate.</a:t>
            </a:r>
            <a:endParaRPr/>
          </a:p>
          <a:p>
            <a:pPr indent="-298450" lvl="0" marL="457200" rtl="0" algn="l">
              <a:lnSpc>
                <a:spcPct val="115000"/>
              </a:lnSpc>
              <a:spcBef>
                <a:spcPts val="0"/>
              </a:spcBef>
              <a:spcAft>
                <a:spcPts val="0"/>
              </a:spcAft>
              <a:buClr>
                <a:schemeClr val="dk1"/>
              </a:buClr>
              <a:buSzPts val="1100"/>
              <a:buAutoNum type="arabicPeriod"/>
            </a:pPr>
            <a:r>
              <a:rPr lang="en-US" sz="1100">
                <a:latin typeface="Arial"/>
                <a:ea typeface="Arial"/>
                <a:cs typeface="Arial"/>
                <a:sym typeface="Arial"/>
              </a:rPr>
              <a:t>Product categories such as ET, TVs, and WA retention rates are all zero in 2017 and 2018. ( will need to dig into the reasons to find out why. Whether the product does not belong to a daily essential or whether former buyers complained about the products in the reviews)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en-US" sz="1100">
                <a:latin typeface="Arial"/>
                <a:ea typeface="Arial"/>
                <a:cs typeface="Arial"/>
                <a:sym typeface="Arial"/>
              </a:rPr>
              <a:t>Sheets declined most from 2017 to 2018. No repeat buyers.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en-US" sz="1100">
                <a:latin typeface="Arial"/>
                <a:ea typeface="Arial"/>
                <a:cs typeface="Arial"/>
                <a:sym typeface="Arial"/>
              </a:rPr>
              <a:t>AR performs relatively better than other categories in both years.</a:t>
            </a:r>
            <a:endParaRPr/>
          </a:p>
        </p:txBody>
      </p:sp>
      <p:sp>
        <p:nvSpPr>
          <p:cNvPr id="248" name="Google Shape;248;ga1c0d62ae8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a1b3eadf4d_0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Insights &amp; Recommendations:</a:t>
            </a:r>
            <a:endParaRPr/>
          </a:p>
          <a:p>
            <a:pPr indent="-317500" lvl="0" marL="457200" rtl="0" algn="l">
              <a:spcBef>
                <a:spcPts val="0"/>
              </a:spcBef>
              <a:spcAft>
                <a:spcPts val="0"/>
              </a:spcAft>
              <a:buSzPts val="1400"/>
              <a:buChar char="●"/>
            </a:pPr>
            <a:r>
              <a:rPr lang="en-US"/>
              <a:t>From the device perspective: </a:t>
            </a:r>
            <a:endParaRPr/>
          </a:p>
          <a:p>
            <a:pPr indent="-317500" lvl="0" marL="457200" rtl="0" algn="l">
              <a:spcBef>
                <a:spcPts val="0"/>
              </a:spcBef>
              <a:spcAft>
                <a:spcPts val="0"/>
              </a:spcAft>
              <a:buSzPts val="1400"/>
              <a:buAutoNum type="arabicPeriod"/>
            </a:pPr>
            <a:r>
              <a:rPr lang="en-US"/>
              <a:t>Retention rate of Phone device is relatively higher compared to other devices in 2017 and 2018. (This insight can also support the recommendation mentioned in RFM model)</a:t>
            </a:r>
            <a:endParaRPr/>
          </a:p>
          <a:p>
            <a:pPr indent="-317500" lvl="0" marL="457200" rtl="0" algn="l">
              <a:spcBef>
                <a:spcPts val="0"/>
              </a:spcBef>
              <a:spcAft>
                <a:spcPts val="0"/>
              </a:spcAft>
              <a:buSzPts val="1400"/>
              <a:buAutoNum type="arabicPeriod"/>
            </a:pPr>
            <a:r>
              <a:rPr lang="en-US"/>
              <a:t>Although in 2018 Tablet has the highest retention rate, the proportion of customers coming from Tablet is small. </a:t>
            </a:r>
            <a:endParaRPr/>
          </a:p>
          <a:p>
            <a:pPr indent="-317500" lvl="0" marL="457200" rtl="0" algn="l">
              <a:spcBef>
                <a:spcPts val="0"/>
              </a:spcBef>
              <a:spcAft>
                <a:spcPts val="0"/>
              </a:spcAft>
              <a:buSzPts val="1400"/>
              <a:buChar char="●"/>
            </a:pPr>
            <a:r>
              <a:rPr lang="en-US"/>
              <a:t>From channel perspective: </a:t>
            </a:r>
            <a:endParaRPr/>
          </a:p>
          <a:p>
            <a:pPr indent="-317500" lvl="0" marL="457200" rtl="0" algn="l">
              <a:spcBef>
                <a:spcPts val="0"/>
              </a:spcBef>
              <a:spcAft>
                <a:spcPts val="0"/>
              </a:spcAft>
              <a:buSzPts val="1400"/>
              <a:buAutoNum type="arabicPeriod"/>
            </a:pPr>
            <a:r>
              <a:rPr lang="en-US"/>
              <a:t>Retention rate declined from 2017 to 2018 in almost all channel, except for Social-Paid.</a:t>
            </a:r>
            <a:endParaRPr/>
          </a:p>
          <a:p>
            <a:pPr indent="-317500" lvl="0" marL="457200" rtl="0" algn="l">
              <a:spcBef>
                <a:spcPts val="0"/>
              </a:spcBef>
              <a:spcAft>
                <a:spcPts val="0"/>
              </a:spcAft>
              <a:buSzPts val="1400"/>
              <a:buAutoNum type="arabicPeriod"/>
            </a:pPr>
            <a:r>
              <a:rPr lang="en-US"/>
              <a:t>Retention rate of Display are zero in both years.  The proportion of customers coming from Display is small. No repeat buyers.</a:t>
            </a:r>
            <a:endParaRPr/>
          </a:p>
          <a:p>
            <a:pPr indent="-317500" lvl="0" marL="457200" rtl="0" algn="l">
              <a:spcBef>
                <a:spcPts val="0"/>
              </a:spcBef>
              <a:spcAft>
                <a:spcPts val="0"/>
              </a:spcAft>
              <a:buSzPts val="1400"/>
              <a:buAutoNum type="arabicPeriod"/>
            </a:pPr>
            <a:r>
              <a:rPr lang="en-US"/>
              <a:t>Search Paid has the highest retention rate in 2017, but declined the most in 2018.</a:t>
            </a:r>
            <a:endParaRPr/>
          </a:p>
          <a:p>
            <a:pPr indent="-317500" lvl="0" marL="457200" rtl="0" algn="l">
              <a:spcBef>
                <a:spcPts val="0"/>
              </a:spcBef>
              <a:spcAft>
                <a:spcPts val="0"/>
              </a:spcAft>
              <a:buSzPts val="1400"/>
              <a:buAutoNum type="arabicPeriod"/>
            </a:pPr>
            <a:r>
              <a:rPr lang="en-US"/>
              <a:t>The level of retention rate declined in 2018 is the lightest for Search Organic.(Echo with the part in RFM model. In RFM model part mention that we can promote organic search)</a:t>
            </a:r>
            <a:endParaRPr/>
          </a:p>
        </p:txBody>
      </p:sp>
      <p:sp>
        <p:nvSpPr>
          <p:cNvPr id="262" name="Google Shape;262;ga1b3eadf4d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9d08f5ec2c_2_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Insights &amp; Recommendations:</a:t>
            </a:r>
            <a:endParaRPr/>
          </a:p>
          <a:p>
            <a:pPr indent="-317500" lvl="0" marL="457200" rtl="0" algn="l">
              <a:spcBef>
                <a:spcPts val="0"/>
              </a:spcBef>
              <a:spcAft>
                <a:spcPts val="0"/>
              </a:spcAft>
              <a:buSzPts val="1400"/>
              <a:buAutoNum type="arabicPeriod"/>
            </a:pPr>
            <a:r>
              <a:rPr lang="en-US"/>
              <a:t>Cart Abandon Rate: May 2017 has the highest, December 2017 has the lowest.</a:t>
            </a:r>
            <a:endParaRPr/>
          </a:p>
          <a:p>
            <a:pPr indent="-317500" lvl="0" marL="457200" rtl="0" algn="l">
              <a:spcBef>
                <a:spcPts val="0"/>
              </a:spcBef>
              <a:spcAft>
                <a:spcPts val="0"/>
              </a:spcAft>
              <a:buSzPts val="1400"/>
              <a:buAutoNum type="arabicPeriod"/>
            </a:pPr>
            <a:r>
              <a:rPr lang="en-US"/>
              <a:t>View Abandon Rate: February 2017 has the highest, February 2018 has the lowest.</a:t>
            </a:r>
            <a:endParaRPr/>
          </a:p>
          <a:p>
            <a:pPr indent="-317500" lvl="0" marL="457200" rtl="0" algn="l">
              <a:spcBef>
                <a:spcPts val="0"/>
              </a:spcBef>
              <a:spcAft>
                <a:spcPts val="0"/>
              </a:spcAft>
              <a:buSzPts val="1400"/>
              <a:buAutoNum type="arabicPeriod"/>
            </a:pPr>
            <a:r>
              <a:rPr lang="en-US"/>
              <a:t>May refer to other metrics to find the implicit reason</a:t>
            </a:r>
            <a:endParaRPr/>
          </a:p>
          <a:p>
            <a:pPr indent="-317500" lvl="0" marL="457200" rtl="0" algn="l">
              <a:spcBef>
                <a:spcPts val="0"/>
              </a:spcBef>
              <a:spcAft>
                <a:spcPts val="0"/>
              </a:spcAft>
              <a:buSzPts val="1400"/>
              <a:buAutoNum type="arabicPeriod"/>
            </a:pPr>
            <a:r>
              <a:rPr lang="en-US"/>
              <a:t>There is a constant fluctuating pattern month by month, one month higher, the following month would be lower.</a:t>
            </a:r>
            <a:endParaRPr/>
          </a:p>
        </p:txBody>
      </p:sp>
      <p:sp>
        <p:nvSpPr>
          <p:cNvPr id="275" name="Google Shape;275;g9d08f5ec2c_2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0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0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0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0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09"/>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0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10"/>
          <p:cNvSpPr txBox="1"/>
          <p:nvPr>
            <p:ph type="title"/>
          </p:nvPr>
        </p:nvSpPr>
        <p:spPr>
          <a:xfrm rot="5400000">
            <a:off x="6012656" y="771525"/>
            <a:ext cx="3290888"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10"/>
          <p:cNvSpPr txBox="1"/>
          <p:nvPr>
            <p:ph idx="1" type="body"/>
          </p:nvPr>
        </p:nvSpPr>
        <p:spPr>
          <a:xfrm rot="5400000">
            <a:off x="1821656" y="-1209675"/>
            <a:ext cx="3290888"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1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ga1c0d62ae8_0_14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2" name="Google Shape;92;ga1c0d62ae8_0_14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3" name="Google Shape;93;ga1c0d62ae8_0_14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4" name="Shape 94"/>
        <p:cNvGrpSpPr/>
        <p:nvPr/>
      </p:nvGrpSpPr>
      <p:grpSpPr>
        <a:xfrm>
          <a:off x="0" y="0"/>
          <a:ext cx="0" cy="0"/>
          <a:chOff x="0" y="0"/>
          <a:chExt cx="0" cy="0"/>
        </a:xfrm>
      </p:grpSpPr>
      <p:sp>
        <p:nvSpPr>
          <p:cNvPr id="95" name="Google Shape;95;ga1c0d62ae8_0_148"/>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6" name="Google Shape;96;ga1c0d62ae8_0_148"/>
          <p:cNvSpPr txBox="1"/>
          <p:nvPr>
            <p:ph idx="1" type="subTitle"/>
          </p:nvPr>
        </p:nvSpPr>
        <p:spPr>
          <a:xfrm>
            <a:off x="1371600" y="2914650"/>
            <a:ext cx="6400800" cy="1314300"/>
          </a:xfrm>
          <a:prstGeom prst="rect">
            <a:avLst/>
          </a:prstGeom>
          <a:noFill/>
          <a:ln>
            <a:noFill/>
          </a:ln>
        </p:spPr>
        <p:txBody>
          <a:bodyPr anchorCtr="0" anchor="t" bIns="45700" lIns="91425" spcFirstLastPara="1" rIns="91425" wrap="square" tIns="45700">
            <a:no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97" name="Google Shape;97;ga1c0d62ae8_0_148"/>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8" name="Google Shape;98;ga1c0d62ae8_0_14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9" name="Google Shape;99;ga1c0d62ae8_0_14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0" name="Shape 100"/>
        <p:cNvGrpSpPr/>
        <p:nvPr/>
      </p:nvGrpSpPr>
      <p:grpSpPr>
        <a:xfrm>
          <a:off x="0" y="0"/>
          <a:ext cx="0" cy="0"/>
          <a:chOff x="0" y="0"/>
          <a:chExt cx="0" cy="0"/>
        </a:xfrm>
      </p:grpSpPr>
      <p:sp>
        <p:nvSpPr>
          <p:cNvPr id="101" name="Google Shape;101;ga1c0d62ae8_0_15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2" name="Google Shape;102;ga1c0d62ae8_0_154"/>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03" name="Google Shape;103;ga1c0d62ae8_0_15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4" name="Google Shape;104;ga1c0d62ae8_0_15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5" name="Google Shape;105;ga1c0d62ae8_0_15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6" name="Shape 106"/>
        <p:cNvGrpSpPr/>
        <p:nvPr/>
      </p:nvGrpSpPr>
      <p:grpSpPr>
        <a:xfrm>
          <a:off x="0" y="0"/>
          <a:ext cx="0" cy="0"/>
          <a:chOff x="0" y="0"/>
          <a:chExt cx="0" cy="0"/>
        </a:xfrm>
      </p:grpSpPr>
      <p:sp>
        <p:nvSpPr>
          <p:cNvPr id="107" name="Google Shape;107;ga1c0d62ae8_0_160"/>
          <p:cNvSpPr txBox="1"/>
          <p:nvPr>
            <p:ph type="title"/>
          </p:nvPr>
        </p:nvSpPr>
        <p:spPr>
          <a:xfrm>
            <a:off x="722313" y="3305176"/>
            <a:ext cx="7772400" cy="10215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8" name="Google Shape;108;ga1c0d62ae8_0_160"/>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109" name="Google Shape;109;ga1c0d62ae8_0_16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0" name="Google Shape;110;ga1c0d62ae8_0_16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1" name="Google Shape;111;ga1c0d62ae8_0_16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2" name="Shape 112"/>
        <p:cNvGrpSpPr/>
        <p:nvPr/>
      </p:nvGrpSpPr>
      <p:grpSpPr>
        <a:xfrm>
          <a:off x="0" y="0"/>
          <a:ext cx="0" cy="0"/>
          <a:chOff x="0" y="0"/>
          <a:chExt cx="0" cy="0"/>
        </a:xfrm>
      </p:grpSpPr>
      <p:sp>
        <p:nvSpPr>
          <p:cNvPr id="113" name="Google Shape;113;ga1c0d62ae8_0_16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4" name="Google Shape;114;ga1c0d62ae8_0_166"/>
          <p:cNvSpPr txBox="1"/>
          <p:nvPr>
            <p:ph idx="1" type="body"/>
          </p:nvPr>
        </p:nvSpPr>
        <p:spPr>
          <a:xfrm>
            <a:off x="457200" y="900113"/>
            <a:ext cx="4038600" cy="2545500"/>
          </a:xfrm>
          <a:prstGeom prst="rect">
            <a:avLst/>
          </a:prstGeom>
          <a:noFill/>
          <a:ln>
            <a:noFill/>
          </a:ln>
        </p:spPr>
        <p:txBody>
          <a:bodyPr anchorCtr="0" anchor="t" bIns="45700" lIns="91425" spcFirstLastPara="1" rIns="91425" wrap="square" tIns="45700">
            <a:no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15" name="Google Shape;115;ga1c0d62ae8_0_166"/>
          <p:cNvSpPr txBox="1"/>
          <p:nvPr>
            <p:ph idx="2" type="body"/>
          </p:nvPr>
        </p:nvSpPr>
        <p:spPr>
          <a:xfrm>
            <a:off x="4648200" y="900113"/>
            <a:ext cx="4038600" cy="2545500"/>
          </a:xfrm>
          <a:prstGeom prst="rect">
            <a:avLst/>
          </a:prstGeom>
          <a:noFill/>
          <a:ln>
            <a:noFill/>
          </a:ln>
        </p:spPr>
        <p:txBody>
          <a:bodyPr anchorCtr="0" anchor="t" bIns="45700" lIns="91425" spcFirstLastPara="1" rIns="91425" wrap="square" tIns="45700">
            <a:no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116" name="Google Shape;116;ga1c0d62ae8_0_16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7" name="Google Shape;117;ga1c0d62ae8_0_16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8" name="Google Shape;118;ga1c0d62ae8_0_16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9" name="Shape 119"/>
        <p:cNvGrpSpPr/>
        <p:nvPr/>
      </p:nvGrpSpPr>
      <p:grpSpPr>
        <a:xfrm>
          <a:off x="0" y="0"/>
          <a:ext cx="0" cy="0"/>
          <a:chOff x="0" y="0"/>
          <a:chExt cx="0" cy="0"/>
        </a:xfrm>
      </p:grpSpPr>
      <p:sp>
        <p:nvSpPr>
          <p:cNvPr id="120" name="Google Shape;120;ga1c0d62ae8_0_17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1" name="Google Shape;121;ga1c0d62ae8_0_173"/>
          <p:cNvSpPr txBox="1"/>
          <p:nvPr>
            <p:ph idx="1" type="body"/>
          </p:nvPr>
        </p:nvSpPr>
        <p:spPr>
          <a:xfrm>
            <a:off x="457200" y="1151335"/>
            <a:ext cx="4040100" cy="4797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22" name="Google Shape;122;ga1c0d62ae8_0_173"/>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23" name="Google Shape;123;ga1c0d62ae8_0_173"/>
          <p:cNvSpPr txBox="1"/>
          <p:nvPr>
            <p:ph idx="3" type="body"/>
          </p:nvPr>
        </p:nvSpPr>
        <p:spPr>
          <a:xfrm>
            <a:off x="4645026" y="1151335"/>
            <a:ext cx="4041900" cy="479700"/>
          </a:xfrm>
          <a:prstGeom prst="rect">
            <a:avLst/>
          </a:prstGeom>
          <a:noFill/>
          <a:ln>
            <a:noFill/>
          </a:ln>
        </p:spPr>
        <p:txBody>
          <a:bodyPr anchorCtr="0" anchor="b" bIns="45700" lIns="91425" spcFirstLastPara="1" rIns="91425" wrap="square" tIns="45700">
            <a:no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124" name="Google Shape;124;ga1c0d62ae8_0_173"/>
          <p:cNvSpPr txBox="1"/>
          <p:nvPr>
            <p:ph idx="4" type="body"/>
          </p:nvPr>
        </p:nvSpPr>
        <p:spPr>
          <a:xfrm>
            <a:off x="4645026" y="1631156"/>
            <a:ext cx="4041900" cy="29634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125" name="Google Shape;125;ga1c0d62ae8_0_17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6" name="Google Shape;126;ga1c0d62ae8_0_17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7" name="Google Shape;127;ga1c0d62ae8_0_17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8" name="Shape 128"/>
        <p:cNvGrpSpPr/>
        <p:nvPr/>
      </p:nvGrpSpPr>
      <p:grpSpPr>
        <a:xfrm>
          <a:off x="0" y="0"/>
          <a:ext cx="0" cy="0"/>
          <a:chOff x="0" y="0"/>
          <a:chExt cx="0" cy="0"/>
        </a:xfrm>
      </p:grpSpPr>
      <p:sp>
        <p:nvSpPr>
          <p:cNvPr id="129" name="Google Shape;129;ga1c0d62ae8_0_18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0" name="Google Shape;130;ga1c0d62ae8_0_18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1" name="Google Shape;131;ga1c0d62ae8_0_18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2" name="Google Shape;132;ga1c0d62ae8_0_18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ga1c0d62ae8_0_187"/>
          <p:cNvSpPr txBox="1"/>
          <p:nvPr>
            <p:ph type="title"/>
          </p:nvPr>
        </p:nvSpPr>
        <p:spPr>
          <a:xfrm>
            <a:off x="457201" y="204787"/>
            <a:ext cx="3008400" cy="8715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5" name="Google Shape;135;ga1c0d62ae8_0_187"/>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136" name="Google Shape;136;ga1c0d62ae8_0_187"/>
          <p:cNvSpPr txBox="1"/>
          <p:nvPr>
            <p:ph idx="2" type="body"/>
          </p:nvPr>
        </p:nvSpPr>
        <p:spPr>
          <a:xfrm>
            <a:off x="457201" y="1076326"/>
            <a:ext cx="3008400" cy="35184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37" name="Google Shape;137;ga1c0d62ae8_0_18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8" name="Google Shape;138;ga1c0d62ae8_0_18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9" name="Google Shape;139;ga1c0d62ae8_0_18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01"/>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01"/>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10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0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0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ga1c0d62ae8_0_194"/>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ga1c0d62ae8_0_194"/>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43" name="Google Shape;143;ga1c0d62ae8_0_194"/>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144" name="Google Shape;144;ga1c0d62ae8_0_19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5" name="Google Shape;145;ga1c0d62ae8_0_19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6" name="Google Shape;146;ga1c0d62ae8_0_19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ga1c0d62ae8_0_20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9" name="Google Shape;149;ga1c0d62ae8_0_201"/>
          <p:cNvSpPr txBox="1"/>
          <p:nvPr>
            <p:ph idx="1" type="body"/>
          </p:nvPr>
        </p:nvSpPr>
        <p:spPr>
          <a:xfrm rot="5400000">
            <a:off x="2874750" y="-1217399"/>
            <a:ext cx="3394500" cy="82296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50" name="Google Shape;150;ga1c0d62ae8_0_20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1" name="Google Shape;151;ga1c0d62ae8_0_20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2" name="Google Shape;152;ga1c0d62ae8_0_20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ga1c0d62ae8_0_207"/>
          <p:cNvSpPr txBox="1"/>
          <p:nvPr>
            <p:ph type="title"/>
          </p:nvPr>
        </p:nvSpPr>
        <p:spPr>
          <a:xfrm rot="5400000">
            <a:off x="6012600" y="771581"/>
            <a:ext cx="3291000" cy="20574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5" name="Google Shape;155;ga1c0d62ae8_0_207"/>
          <p:cNvSpPr txBox="1"/>
          <p:nvPr>
            <p:ph idx="1" type="body"/>
          </p:nvPr>
        </p:nvSpPr>
        <p:spPr>
          <a:xfrm rot="5400000">
            <a:off x="1821600" y="-1209619"/>
            <a:ext cx="3291000" cy="60198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156" name="Google Shape;156;ga1c0d62ae8_0_20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7" name="Google Shape;157;ga1c0d62ae8_0_20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8" name="Google Shape;158;ga1c0d62ae8_0_20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02"/>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02"/>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10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0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0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03"/>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03"/>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10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0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04"/>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04"/>
          <p:cNvSpPr txBox="1"/>
          <p:nvPr>
            <p:ph idx="1" type="body"/>
          </p:nvPr>
        </p:nvSpPr>
        <p:spPr>
          <a:xfrm>
            <a:off x="457200" y="900113"/>
            <a:ext cx="4038600" cy="2545556"/>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104"/>
          <p:cNvSpPr txBox="1"/>
          <p:nvPr>
            <p:ph idx="2" type="body"/>
          </p:nvPr>
        </p:nvSpPr>
        <p:spPr>
          <a:xfrm>
            <a:off x="4648200" y="900113"/>
            <a:ext cx="4038600" cy="2545556"/>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10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0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05"/>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05"/>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105"/>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105"/>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105"/>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10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0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0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0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0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0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0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7"/>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7"/>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107"/>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10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8"/>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8"/>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8"/>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9"/>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9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9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9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ga1c0d62ae8_0_13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6" name="Google Shape;86;ga1c0d62ae8_0_138"/>
          <p:cNvSpPr txBox="1"/>
          <p:nvPr>
            <p:ph idx="1" type="body"/>
          </p:nvPr>
        </p:nvSpPr>
        <p:spPr>
          <a:xfrm>
            <a:off x="457200" y="1200151"/>
            <a:ext cx="8229600" cy="33945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7" name="Google Shape;87;ga1c0d62ae8_0_138"/>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8" name="Google Shape;88;ga1c0d62ae8_0_13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9" name="Google Shape;89;ga1c0d62ae8_0_13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18.png"/><Relationship Id="rId6"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4.jpg"/><Relationship Id="rId4" Type="http://schemas.openxmlformats.org/officeDocument/2006/relationships/image" Target="../media/image2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6.png"/><Relationship Id="rId7" Type="http://schemas.openxmlformats.org/officeDocument/2006/relationships/image" Target="../media/image9.png"/><Relationship Id="rId8"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
          <p:cNvSpPr/>
          <p:nvPr/>
        </p:nvSpPr>
        <p:spPr>
          <a:xfrm>
            <a:off x="2832185" y="1843050"/>
            <a:ext cx="51486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A5A5A5"/>
                </a:solidFill>
                <a:latin typeface="Open Sans"/>
                <a:ea typeface="Open Sans"/>
                <a:cs typeface="Open Sans"/>
                <a:sym typeface="Open Sans"/>
              </a:rPr>
              <a:t>Customer Analytics</a:t>
            </a:r>
            <a:r>
              <a:rPr b="1" i="0" lang="en-US" sz="4000" u="none" cap="none" strike="noStrike">
                <a:solidFill>
                  <a:srgbClr val="A5A5A5"/>
                </a:solidFill>
                <a:latin typeface="Open Sans"/>
                <a:ea typeface="Open Sans"/>
                <a:cs typeface="Open Sans"/>
                <a:sym typeface="Open Sans"/>
              </a:rPr>
              <a:t> </a:t>
            </a:r>
            <a:endParaRPr b="1" i="0" sz="4000" u="none" cap="none" strike="noStrike">
              <a:solidFill>
                <a:srgbClr val="A5A5A5"/>
              </a:solidFill>
              <a:latin typeface="Open Sans"/>
              <a:ea typeface="Open Sans"/>
              <a:cs typeface="Open Sans"/>
              <a:sym typeface="Open Sans"/>
            </a:endParaRPr>
          </a:p>
        </p:txBody>
      </p:sp>
      <p:sp>
        <p:nvSpPr>
          <p:cNvPr id="164" name="Google Shape;164;p1"/>
          <p:cNvSpPr/>
          <p:nvPr/>
        </p:nvSpPr>
        <p:spPr>
          <a:xfrm>
            <a:off x="2689313" y="1843046"/>
            <a:ext cx="45600" cy="1000200"/>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 name="Google Shape;165;p1"/>
          <p:cNvSpPr/>
          <p:nvPr/>
        </p:nvSpPr>
        <p:spPr>
          <a:xfrm>
            <a:off x="2832188" y="2486000"/>
            <a:ext cx="5343900" cy="338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rgbClr val="A5A5A5"/>
                </a:solidFill>
                <a:latin typeface="Open Sans"/>
                <a:ea typeface="Open Sans"/>
                <a:cs typeface="Open Sans"/>
                <a:sym typeface="Open Sans"/>
              </a:rPr>
              <a:t>Analysis and</a:t>
            </a:r>
            <a:r>
              <a:rPr lang="en-US" sz="1600">
                <a:solidFill>
                  <a:srgbClr val="A5A5A5"/>
                </a:solidFill>
                <a:latin typeface="Open Sans"/>
                <a:ea typeface="Open Sans"/>
                <a:cs typeface="Open Sans"/>
                <a:sym typeface="Open Sans"/>
              </a:rPr>
              <a:t> Strategies for </a:t>
            </a:r>
            <a:r>
              <a:rPr lang="en-US" sz="1600">
                <a:solidFill>
                  <a:srgbClr val="A5A5A5"/>
                </a:solidFill>
                <a:latin typeface="Open Sans"/>
                <a:ea typeface="Open Sans"/>
                <a:cs typeface="Open Sans"/>
                <a:sym typeface="Open Sans"/>
              </a:rPr>
              <a:t>Avocci</a:t>
            </a:r>
            <a:r>
              <a:rPr lang="en-US" sz="1600">
                <a:solidFill>
                  <a:srgbClr val="A5A5A5"/>
                </a:solidFill>
                <a:latin typeface="Open Sans"/>
                <a:ea typeface="Open Sans"/>
                <a:cs typeface="Open Sans"/>
                <a:sym typeface="Open Sans"/>
              </a:rPr>
              <a:t> LLC. Customer Data</a:t>
            </a:r>
            <a:endParaRPr sz="1600">
              <a:solidFill>
                <a:srgbClr val="A5A5A5"/>
              </a:solidFill>
              <a:latin typeface="Open Sans"/>
              <a:ea typeface="Open Sans"/>
              <a:cs typeface="Open Sans"/>
              <a:sym typeface="Open Sans"/>
            </a:endParaRPr>
          </a:p>
          <a:p>
            <a:pPr indent="0" lvl="0" marL="0" marR="0" rtl="0" algn="ctr">
              <a:spcBef>
                <a:spcPts val="0"/>
              </a:spcBef>
              <a:spcAft>
                <a:spcPts val="0"/>
              </a:spcAft>
              <a:buNone/>
            </a:pPr>
            <a:r>
              <a:t/>
            </a:r>
            <a:endParaRPr sz="1600">
              <a:solidFill>
                <a:srgbClr val="A5A5A5"/>
              </a:solidFill>
              <a:latin typeface="Open Sans"/>
              <a:ea typeface="Open Sans"/>
              <a:cs typeface="Open Sans"/>
              <a:sym typeface="Open Sans"/>
            </a:endParaRPr>
          </a:p>
        </p:txBody>
      </p:sp>
      <p:pic>
        <p:nvPicPr>
          <p:cNvPr id="166" name="Google Shape;166;p1"/>
          <p:cNvPicPr preferRelativeResize="0"/>
          <p:nvPr/>
        </p:nvPicPr>
        <p:blipFill>
          <a:blip r:embed="rId3">
            <a:alphaModFix/>
          </a:blip>
          <a:stretch>
            <a:fillRect/>
          </a:stretch>
        </p:blipFill>
        <p:spPr>
          <a:xfrm>
            <a:off x="967900" y="1547847"/>
            <a:ext cx="1590599" cy="1590599"/>
          </a:xfrm>
          <a:prstGeom prst="rect">
            <a:avLst/>
          </a:prstGeom>
          <a:noFill/>
          <a:ln>
            <a:noFill/>
          </a:ln>
        </p:spPr>
      </p:pic>
      <p:sp>
        <p:nvSpPr>
          <p:cNvPr id="167" name="Google Shape;167;p1"/>
          <p:cNvSpPr/>
          <p:nvPr/>
        </p:nvSpPr>
        <p:spPr>
          <a:xfrm>
            <a:off x="5842075" y="3247850"/>
            <a:ext cx="2138700" cy="177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434343"/>
                </a:solidFill>
                <a:latin typeface="Open Sans"/>
                <a:ea typeface="Open Sans"/>
                <a:cs typeface="Open Sans"/>
                <a:sym typeface="Open Sans"/>
              </a:rPr>
              <a:t>Group 3</a:t>
            </a:r>
            <a:endParaRPr b="1" sz="1200">
              <a:solidFill>
                <a:srgbClr val="434343"/>
              </a:solidFill>
              <a:latin typeface="Open Sans"/>
              <a:ea typeface="Open Sans"/>
              <a:cs typeface="Open Sans"/>
              <a:sym typeface="Open Sans"/>
            </a:endParaRPr>
          </a:p>
          <a:p>
            <a:pPr indent="0" lvl="0" marL="0" marR="0" rtl="0" algn="l">
              <a:spcBef>
                <a:spcPts val="0"/>
              </a:spcBef>
              <a:spcAft>
                <a:spcPts val="0"/>
              </a:spcAft>
              <a:buNone/>
            </a:pPr>
            <a:r>
              <a:rPr lang="en-US" sz="1200">
                <a:solidFill>
                  <a:srgbClr val="434343"/>
                </a:solidFill>
                <a:latin typeface="Open Sans"/>
                <a:ea typeface="Open Sans"/>
                <a:cs typeface="Open Sans"/>
                <a:sym typeface="Open Sans"/>
              </a:rPr>
              <a:t>Hsin-Yu Chen</a:t>
            </a:r>
            <a:endParaRPr sz="1200">
              <a:solidFill>
                <a:srgbClr val="434343"/>
              </a:solidFill>
              <a:latin typeface="Open Sans"/>
              <a:ea typeface="Open Sans"/>
              <a:cs typeface="Open Sans"/>
              <a:sym typeface="Open Sans"/>
            </a:endParaRPr>
          </a:p>
          <a:p>
            <a:pPr indent="0" lvl="0" marL="0" marR="0" rtl="0" algn="l">
              <a:spcBef>
                <a:spcPts val="0"/>
              </a:spcBef>
              <a:spcAft>
                <a:spcPts val="0"/>
              </a:spcAft>
              <a:buNone/>
            </a:pPr>
            <a:r>
              <a:rPr lang="en-US" sz="1200">
                <a:solidFill>
                  <a:srgbClr val="434343"/>
                </a:solidFill>
                <a:latin typeface="Open Sans"/>
                <a:ea typeface="Open Sans"/>
                <a:cs typeface="Open Sans"/>
                <a:sym typeface="Open Sans"/>
              </a:rPr>
              <a:t>Jiaping Du</a:t>
            </a:r>
            <a:endParaRPr sz="1200">
              <a:solidFill>
                <a:srgbClr val="434343"/>
              </a:solidFill>
              <a:latin typeface="Open Sans"/>
              <a:ea typeface="Open Sans"/>
              <a:cs typeface="Open Sans"/>
              <a:sym typeface="Open Sans"/>
            </a:endParaRPr>
          </a:p>
          <a:p>
            <a:pPr indent="0" lvl="0" marL="0" marR="0" rtl="0" algn="l">
              <a:spcBef>
                <a:spcPts val="0"/>
              </a:spcBef>
              <a:spcAft>
                <a:spcPts val="0"/>
              </a:spcAft>
              <a:buNone/>
            </a:pPr>
            <a:r>
              <a:rPr lang="en-US" sz="1200">
                <a:solidFill>
                  <a:srgbClr val="434343"/>
                </a:solidFill>
                <a:latin typeface="Open Sans"/>
                <a:ea typeface="Open Sans"/>
                <a:cs typeface="Open Sans"/>
                <a:sym typeface="Open Sans"/>
              </a:rPr>
              <a:t>Tian Tian</a:t>
            </a:r>
            <a:endParaRPr sz="1200">
              <a:solidFill>
                <a:srgbClr val="434343"/>
              </a:solidFill>
              <a:latin typeface="Open Sans"/>
              <a:ea typeface="Open Sans"/>
              <a:cs typeface="Open Sans"/>
              <a:sym typeface="Open Sans"/>
            </a:endParaRPr>
          </a:p>
          <a:p>
            <a:pPr indent="0" lvl="0" marL="0" marR="0" rtl="0" algn="l">
              <a:spcBef>
                <a:spcPts val="0"/>
              </a:spcBef>
              <a:spcAft>
                <a:spcPts val="0"/>
              </a:spcAft>
              <a:buNone/>
            </a:pPr>
            <a:r>
              <a:rPr lang="en-US" sz="1200">
                <a:solidFill>
                  <a:srgbClr val="434343"/>
                </a:solidFill>
                <a:latin typeface="Open Sans"/>
                <a:ea typeface="Open Sans"/>
                <a:cs typeface="Open Sans"/>
                <a:sym typeface="Open Sans"/>
              </a:rPr>
              <a:t>Mengxin Tan (Presenter)</a:t>
            </a:r>
            <a:endParaRPr sz="1200">
              <a:solidFill>
                <a:srgbClr val="434343"/>
              </a:solidFill>
              <a:latin typeface="Open Sans"/>
              <a:ea typeface="Open Sans"/>
              <a:cs typeface="Open Sans"/>
              <a:sym typeface="Open Sans"/>
            </a:endParaRPr>
          </a:p>
          <a:p>
            <a:pPr indent="0" lvl="0" marL="0" marR="0" rtl="0" algn="l">
              <a:spcBef>
                <a:spcPts val="0"/>
              </a:spcBef>
              <a:spcAft>
                <a:spcPts val="0"/>
              </a:spcAft>
              <a:buNone/>
            </a:pPr>
            <a:r>
              <a:rPr lang="en-US" sz="1200">
                <a:solidFill>
                  <a:srgbClr val="434343"/>
                </a:solidFill>
                <a:latin typeface="Open Sans"/>
                <a:ea typeface="Open Sans"/>
                <a:cs typeface="Open Sans"/>
                <a:sym typeface="Open Sans"/>
              </a:rPr>
              <a:t>Zili Bu</a:t>
            </a:r>
            <a:endParaRPr sz="1200">
              <a:solidFill>
                <a:srgbClr val="434343"/>
              </a:solidFill>
              <a:latin typeface="Open Sans"/>
              <a:ea typeface="Open Sans"/>
              <a:cs typeface="Open Sans"/>
              <a:sym typeface="Open Sans"/>
            </a:endParaRPr>
          </a:p>
          <a:p>
            <a:pPr indent="0" lvl="0" marL="0" marR="0" rtl="0" algn="l">
              <a:spcBef>
                <a:spcPts val="0"/>
              </a:spcBef>
              <a:spcAft>
                <a:spcPts val="0"/>
              </a:spcAft>
              <a:buNone/>
            </a:pPr>
            <a:r>
              <a:rPr lang="en-US" sz="1200">
                <a:solidFill>
                  <a:srgbClr val="434343"/>
                </a:solidFill>
              </a:rPr>
              <a:t>Yuemeng Zhang</a:t>
            </a:r>
            <a:endParaRPr sz="1000">
              <a:solidFill>
                <a:srgbClr val="434343"/>
              </a:solidFill>
              <a:latin typeface="Open Sans"/>
              <a:ea typeface="Open Sans"/>
              <a:cs typeface="Open Sans"/>
              <a:sym typeface="Open Sans"/>
            </a:endParaRPr>
          </a:p>
        </p:txBody>
      </p:sp>
    </p:spTree>
  </p:cSld>
  <p:clrMapOvr>
    <a:masterClrMapping/>
  </p:clrMapOvr>
  <p:transition advClick="0" advTm="3000">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a1b3eadf4d_0_131"/>
          <p:cNvSpPr/>
          <p:nvPr/>
        </p:nvSpPr>
        <p:spPr>
          <a:xfrm>
            <a:off x="4951025" y="1151525"/>
            <a:ext cx="4092000" cy="2408400"/>
          </a:xfrm>
          <a:prstGeom prst="rect">
            <a:avLst/>
          </a:prstGeom>
          <a:noFill/>
          <a:ln>
            <a:noFill/>
          </a:ln>
        </p:spPr>
        <p:txBody>
          <a:bodyPr anchorCtr="0" anchor="t" bIns="45700" lIns="91425" spcFirstLastPara="1" rIns="91425" wrap="square" tIns="45700">
            <a:noAutofit/>
          </a:bodyPr>
          <a:lstStyle/>
          <a:p>
            <a:pPr indent="-292100" lvl="0" marL="457200" marR="0" rtl="0" algn="l">
              <a:lnSpc>
                <a:spcPct val="150000"/>
              </a:lnSpc>
              <a:spcBef>
                <a:spcPts val="0"/>
              </a:spcBef>
              <a:spcAft>
                <a:spcPts val="0"/>
              </a:spcAft>
              <a:buSzPts val="1000"/>
              <a:buFont typeface="Open Sans Light"/>
              <a:buChar char="●"/>
            </a:pPr>
            <a:r>
              <a:rPr lang="en-US" sz="1000">
                <a:latin typeface="Open Sans Light"/>
                <a:ea typeface="Open Sans Light"/>
                <a:cs typeface="Open Sans Light"/>
                <a:sym typeface="Open Sans Light"/>
              </a:rPr>
              <a:t>Category:</a:t>
            </a:r>
            <a:endParaRPr sz="1000">
              <a:latin typeface="Open Sans Light"/>
              <a:ea typeface="Open Sans Light"/>
              <a:cs typeface="Open Sans Light"/>
              <a:sym typeface="Open Sans Light"/>
            </a:endParaRPr>
          </a:p>
          <a:p>
            <a:pPr indent="-292100" lvl="1" marL="685800" marR="0" rtl="0" algn="l">
              <a:lnSpc>
                <a:spcPct val="150000"/>
              </a:lnSpc>
              <a:spcBef>
                <a:spcPts val="0"/>
              </a:spcBef>
              <a:spcAft>
                <a:spcPts val="0"/>
              </a:spcAft>
              <a:buSzPts val="1000"/>
              <a:buFont typeface="Open Sans Light"/>
              <a:buChar char="○"/>
            </a:pPr>
            <a:r>
              <a:rPr lang="en-US" sz="1000">
                <a:latin typeface="Open Sans Light"/>
                <a:ea typeface="Open Sans Light"/>
                <a:cs typeface="Open Sans Light"/>
                <a:sym typeface="Open Sans Light"/>
              </a:rPr>
              <a:t>Low abandon rate of Sheets products in 2016</a:t>
            </a:r>
            <a:endParaRPr sz="1000">
              <a:latin typeface="Open Sans Light"/>
              <a:ea typeface="Open Sans Light"/>
              <a:cs typeface="Open Sans Light"/>
              <a:sym typeface="Open Sans Light"/>
            </a:endParaRPr>
          </a:p>
          <a:p>
            <a:pPr indent="-292100" lvl="1" marL="685800" marR="0" rtl="0" algn="l">
              <a:lnSpc>
                <a:spcPct val="150000"/>
              </a:lnSpc>
              <a:spcBef>
                <a:spcPts val="0"/>
              </a:spcBef>
              <a:spcAft>
                <a:spcPts val="0"/>
              </a:spcAft>
              <a:buSzPts val="1000"/>
              <a:buFont typeface="Open Sans Light"/>
              <a:buChar char="○"/>
            </a:pPr>
            <a:r>
              <a:rPr lang="en-US" sz="1000">
                <a:latin typeface="Open Sans Light"/>
                <a:ea typeface="Open Sans Light"/>
                <a:cs typeface="Open Sans Light"/>
                <a:sym typeface="Open Sans Light"/>
              </a:rPr>
              <a:t>WA products always have a high level of abandon</a:t>
            </a:r>
            <a:endParaRPr sz="1000">
              <a:latin typeface="Open Sans Light"/>
              <a:ea typeface="Open Sans Light"/>
              <a:cs typeface="Open Sans Light"/>
              <a:sym typeface="Open Sans Light"/>
            </a:endParaRPr>
          </a:p>
          <a:p>
            <a:pPr indent="-292100" lvl="1" marL="685800" marR="0" rtl="0" algn="l">
              <a:lnSpc>
                <a:spcPct val="150000"/>
              </a:lnSpc>
              <a:spcBef>
                <a:spcPts val="0"/>
              </a:spcBef>
              <a:spcAft>
                <a:spcPts val="0"/>
              </a:spcAft>
              <a:buSzPts val="1000"/>
              <a:buFont typeface="Open Sans Light"/>
              <a:buChar char="○"/>
            </a:pPr>
            <a:r>
              <a:rPr lang="en-US" sz="1000">
                <a:latin typeface="Open Sans Light"/>
                <a:ea typeface="Open Sans Light"/>
                <a:cs typeface="Open Sans Light"/>
                <a:sym typeface="Open Sans Light"/>
              </a:rPr>
              <a:t>Generally same levels across years</a:t>
            </a:r>
            <a:endParaRPr sz="1000">
              <a:latin typeface="Open Sans Light"/>
              <a:ea typeface="Open Sans Light"/>
              <a:cs typeface="Open Sans Light"/>
              <a:sym typeface="Open Sans Light"/>
            </a:endParaRPr>
          </a:p>
          <a:p>
            <a:pPr indent="-292100" lvl="0" marL="457200" marR="0" rtl="0" algn="l">
              <a:lnSpc>
                <a:spcPct val="150000"/>
              </a:lnSpc>
              <a:spcBef>
                <a:spcPts val="0"/>
              </a:spcBef>
              <a:spcAft>
                <a:spcPts val="0"/>
              </a:spcAft>
              <a:buSzPts val="1000"/>
              <a:buFont typeface="Open Sans Light"/>
              <a:buChar char="●"/>
            </a:pPr>
            <a:r>
              <a:rPr lang="en-US" sz="1000">
                <a:latin typeface="Open Sans Light"/>
                <a:ea typeface="Open Sans Light"/>
                <a:cs typeface="Open Sans Light"/>
                <a:sym typeface="Open Sans Light"/>
              </a:rPr>
              <a:t>Device:</a:t>
            </a:r>
            <a:endParaRPr sz="1000">
              <a:latin typeface="Open Sans Light"/>
              <a:ea typeface="Open Sans Light"/>
              <a:cs typeface="Open Sans Light"/>
              <a:sym typeface="Open Sans Light"/>
            </a:endParaRPr>
          </a:p>
          <a:p>
            <a:pPr indent="-292100" lvl="1" marL="685800" rtl="0" algn="l">
              <a:lnSpc>
                <a:spcPct val="150000"/>
              </a:lnSpc>
              <a:spcBef>
                <a:spcPts val="0"/>
              </a:spcBef>
              <a:spcAft>
                <a:spcPts val="0"/>
              </a:spcAft>
              <a:buSzPts val="1000"/>
              <a:buFont typeface="Open Sans Light"/>
              <a:buChar char="○"/>
            </a:pPr>
            <a:r>
              <a:rPr lang="en-US" sz="1000">
                <a:solidFill>
                  <a:schemeClr val="dk1"/>
                </a:solidFill>
                <a:latin typeface="Open Sans Light"/>
                <a:ea typeface="Open Sans Light"/>
                <a:cs typeface="Open Sans Light"/>
                <a:sym typeface="Open Sans Light"/>
              </a:rPr>
              <a:t>Low abandon rate and few customer gained from Tablet devices, but the highest in 2018</a:t>
            </a:r>
            <a:endParaRPr sz="1000">
              <a:solidFill>
                <a:schemeClr val="dk1"/>
              </a:solidFill>
              <a:latin typeface="Open Sans Light"/>
              <a:ea typeface="Open Sans Light"/>
              <a:cs typeface="Open Sans Light"/>
              <a:sym typeface="Open Sans Light"/>
            </a:endParaRPr>
          </a:p>
          <a:p>
            <a:pPr indent="-292100" lvl="0" marL="457200" marR="0" rtl="0" algn="l">
              <a:lnSpc>
                <a:spcPct val="150000"/>
              </a:lnSpc>
              <a:spcBef>
                <a:spcPts val="0"/>
              </a:spcBef>
              <a:spcAft>
                <a:spcPts val="0"/>
              </a:spcAft>
              <a:buSzPts val="1000"/>
              <a:buFont typeface="Open Sans Light"/>
              <a:buChar char="●"/>
            </a:pPr>
            <a:r>
              <a:rPr lang="en-US" sz="1000">
                <a:latin typeface="Open Sans Light"/>
                <a:ea typeface="Open Sans Light"/>
                <a:cs typeface="Open Sans Light"/>
                <a:sym typeface="Open Sans Light"/>
              </a:rPr>
              <a:t>Channel:</a:t>
            </a:r>
            <a:endParaRPr sz="1000">
              <a:latin typeface="Open Sans Light"/>
              <a:ea typeface="Open Sans Light"/>
              <a:cs typeface="Open Sans Light"/>
              <a:sym typeface="Open Sans Light"/>
            </a:endParaRPr>
          </a:p>
          <a:p>
            <a:pPr indent="-292100" lvl="1" marL="685800" marR="0" rtl="0" algn="l">
              <a:lnSpc>
                <a:spcPct val="150000"/>
              </a:lnSpc>
              <a:spcBef>
                <a:spcPts val="0"/>
              </a:spcBef>
              <a:spcAft>
                <a:spcPts val="0"/>
              </a:spcAft>
              <a:buSzPts val="1000"/>
              <a:buFont typeface="Open Sans Light"/>
              <a:buChar char="○"/>
            </a:pPr>
            <a:r>
              <a:rPr lang="en-US" sz="1000">
                <a:latin typeface="Open Sans Light"/>
                <a:ea typeface="Open Sans Light"/>
                <a:cs typeface="Open Sans Light"/>
                <a:sym typeface="Open Sans Light"/>
              </a:rPr>
              <a:t>Comparison shopping is increasing by years</a:t>
            </a:r>
            <a:endParaRPr sz="1000">
              <a:latin typeface="Open Sans Light"/>
              <a:ea typeface="Open Sans Light"/>
              <a:cs typeface="Open Sans Light"/>
              <a:sym typeface="Open Sans Light"/>
            </a:endParaRPr>
          </a:p>
          <a:p>
            <a:pPr indent="-292100" lvl="1" marL="685800" marR="0" rtl="0" algn="l">
              <a:lnSpc>
                <a:spcPct val="150000"/>
              </a:lnSpc>
              <a:spcBef>
                <a:spcPts val="0"/>
              </a:spcBef>
              <a:spcAft>
                <a:spcPts val="0"/>
              </a:spcAft>
              <a:buSzPts val="1000"/>
              <a:buFont typeface="Open Sans Light"/>
              <a:buChar char="○"/>
            </a:pPr>
            <a:r>
              <a:rPr lang="en-US" sz="1000">
                <a:latin typeface="Open Sans Light"/>
                <a:ea typeface="Open Sans Light"/>
                <a:cs typeface="Open Sans Light"/>
                <a:sym typeface="Open Sans Light"/>
              </a:rPr>
              <a:t>Social-Paid channel remains a high level of abandon rate</a:t>
            </a:r>
            <a:endParaRPr sz="1000">
              <a:latin typeface="Open Sans Light"/>
              <a:ea typeface="Open Sans Light"/>
              <a:cs typeface="Open Sans Light"/>
              <a:sym typeface="Open Sans Light"/>
            </a:endParaRPr>
          </a:p>
        </p:txBody>
      </p:sp>
      <p:sp>
        <p:nvSpPr>
          <p:cNvPr id="287" name="Google Shape;287;ga1b3eadf4d_0_131"/>
          <p:cNvSpPr/>
          <p:nvPr/>
        </p:nvSpPr>
        <p:spPr>
          <a:xfrm>
            <a:off x="8501090" y="214296"/>
            <a:ext cx="357300" cy="3573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Open Sans"/>
                <a:ea typeface="Open Sans"/>
                <a:cs typeface="Open Sans"/>
                <a:sym typeface="Open Sans"/>
              </a:rPr>
              <a:t>5</a:t>
            </a:r>
            <a:endParaRPr sz="1100">
              <a:solidFill>
                <a:schemeClr val="lt1"/>
              </a:solidFill>
              <a:latin typeface="Open Sans"/>
              <a:ea typeface="Open Sans"/>
              <a:cs typeface="Open Sans"/>
              <a:sym typeface="Open Sans"/>
            </a:endParaRPr>
          </a:p>
        </p:txBody>
      </p:sp>
      <p:sp>
        <p:nvSpPr>
          <p:cNvPr id="288" name="Google Shape;288;ga1b3eadf4d_0_131"/>
          <p:cNvSpPr/>
          <p:nvPr/>
        </p:nvSpPr>
        <p:spPr>
          <a:xfrm>
            <a:off x="857224" y="142876"/>
            <a:ext cx="7429500" cy="492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600">
                <a:latin typeface="Open Sans"/>
                <a:ea typeface="Open Sans"/>
                <a:cs typeface="Open Sans"/>
                <a:sym typeface="Open Sans"/>
              </a:rPr>
              <a:t>Retention - Cart Abandon Rate</a:t>
            </a:r>
            <a:endParaRPr sz="2600">
              <a:latin typeface="Open Sans"/>
              <a:ea typeface="Open Sans"/>
              <a:cs typeface="Open Sans"/>
              <a:sym typeface="Open Sans"/>
            </a:endParaRPr>
          </a:p>
        </p:txBody>
      </p:sp>
      <p:pic>
        <p:nvPicPr>
          <p:cNvPr id="289" name="Google Shape;289;ga1b3eadf4d_0_131"/>
          <p:cNvPicPr preferRelativeResize="0"/>
          <p:nvPr/>
        </p:nvPicPr>
        <p:blipFill rotWithShape="1">
          <a:blip r:embed="rId3">
            <a:alphaModFix/>
          </a:blip>
          <a:srcRect b="8130" l="0" r="16839" t="0"/>
          <a:stretch/>
        </p:blipFill>
        <p:spPr>
          <a:xfrm>
            <a:off x="73750" y="1003150"/>
            <a:ext cx="4877275" cy="3401542"/>
          </a:xfrm>
          <a:prstGeom prst="rect">
            <a:avLst/>
          </a:prstGeom>
          <a:noFill/>
          <a:ln>
            <a:noFill/>
          </a:ln>
        </p:spPr>
      </p:pic>
      <p:pic>
        <p:nvPicPr>
          <p:cNvPr id="290" name="Google Shape;290;ga1b3eadf4d_0_131"/>
          <p:cNvPicPr preferRelativeResize="0"/>
          <p:nvPr/>
        </p:nvPicPr>
        <p:blipFill rotWithShape="1">
          <a:blip r:embed="rId4">
            <a:alphaModFix/>
          </a:blip>
          <a:srcRect b="5962" l="0" r="16839" t="0"/>
          <a:stretch/>
        </p:blipFill>
        <p:spPr>
          <a:xfrm>
            <a:off x="73750" y="939675"/>
            <a:ext cx="4942598" cy="3528499"/>
          </a:xfrm>
          <a:prstGeom prst="rect">
            <a:avLst/>
          </a:prstGeom>
          <a:noFill/>
          <a:ln>
            <a:noFill/>
          </a:ln>
        </p:spPr>
      </p:pic>
      <p:pic>
        <p:nvPicPr>
          <p:cNvPr id="291" name="Google Shape;291;ga1b3eadf4d_0_131"/>
          <p:cNvPicPr preferRelativeResize="0"/>
          <p:nvPr/>
        </p:nvPicPr>
        <p:blipFill>
          <a:blip r:embed="rId5">
            <a:alphaModFix/>
          </a:blip>
          <a:stretch>
            <a:fillRect/>
          </a:stretch>
        </p:blipFill>
        <p:spPr>
          <a:xfrm>
            <a:off x="475150" y="4446750"/>
            <a:ext cx="974000" cy="546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9d08f5ec2c_2_35"/>
          <p:cNvSpPr/>
          <p:nvPr/>
        </p:nvSpPr>
        <p:spPr>
          <a:xfrm>
            <a:off x="4951025" y="1151525"/>
            <a:ext cx="4092000" cy="2408400"/>
          </a:xfrm>
          <a:prstGeom prst="rect">
            <a:avLst/>
          </a:prstGeom>
          <a:noFill/>
          <a:ln>
            <a:noFill/>
          </a:ln>
        </p:spPr>
        <p:txBody>
          <a:bodyPr anchorCtr="0" anchor="t" bIns="45700" lIns="91425" spcFirstLastPara="1" rIns="91425" wrap="square" tIns="45700">
            <a:noAutofit/>
          </a:bodyPr>
          <a:lstStyle/>
          <a:p>
            <a:pPr indent="-292100" lvl="0" marL="457200" marR="0" rtl="0" algn="l">
              <a:lnSpc>
                <a:spcPct val="150000"/>
              </a:lnSpc>
              <a:spcBef>
                <a:spcPts val="0"/>
              </a:spcBef>
              <a:spcAft>
                <a:spcPts val="0"/>
              </a:spcAft>
              <a:buSzPts val="1000"/>
              <a:buFont typeface="Open Sans Light"/>
              <a:buChar char="●"/>
            </a:pPr>
            <a:r>
              <a:rPr lang="en-US" sz="1000">
                <a:latin typeface="Open Sans Light"/>
                <a:ea typeface="Open Sans Light"/>
                <a:cs typeface="Open Sans Light"/>
                <a:sym typeface="Open Sans Light"/>
              </a:rPr>
              <a:t>Category:</a:t>
            </a:r>
            <a:endParaRPr sz="1000">
              <a:latin typeface="Open Sans Light"/>
              <a:ea typeface="Open Sans Light"/>
              <a:cs typeface="Open Sans Light"/>
              <a:sym typeface="Open Sans Light"/>
            </a:endParaRPr>
          </a:p>
          <a:p>
            <a:pPr indent="-292100" lvl="1" marL="685800" marR="0" rtl="0" algn="l">
              <a:lnSpc>
                <a:spcPct val="150000"/>
              </a:lnSpc>
              <a:spcBef>
                <a:spcPts val="0"/>
              </a:spcBef>
              <a:spcAft>
                <a:spcPts val="0"/>
              </a:spcAft>
              <a:buSzPts val="1000"/>
              <a:buFont typeface="Open Sans Light"/>
              <a:buChar char="○"/>
            </a:pPr>
            <a:r>
              <a:rPr lang="en-US" sz="1000">
                <a:latin typeface="Open Sans Light"/>
                <a:ea typeface="Open Sans Light"/>
                <a:cs typeface="Open Sans Light"/>
                <a:sym typeface="Open Sans Light"/>
              </a:rPr>
              <a:t>Low abandon rate of Sheets products in 2016</a:t>
            </a:r>
            <a:endParaRPr sz="1000">
              <a:latin typeface="Open Sans Light"/>
              <a:ea typeface="Open Sans Light"/>
              <a:cs typeface="Open Sans Light"/>
              <a:sym typeface="Open Sans Light"/>
            </a:endParaRPr>
          </a:p>
          <a:p>
            <a:pPr indent="-292100" lvl="1" marL="685800" marR="0" rtl="0" algn="l">
              <a:lnSpc>
                <a:spcPct val="150000"/>
              </a:lnSpc>
              <a:spcBef>
                <a:spcPts val="0"/>
              </a:spcBef>
              <a:spcAft>
                <a:spcPts val="0"/>
              </a:spcAft>
              <a:buSzPts val="1000"/>
              <a:buFont typeface="Open Sans Light"/>
              <a:buChar char="○"/>
            </a:pPr>
            <a:r>
              <a:rPr lang="en-US" sz="1000">
                <a:latin typeface="Open Sans Light"/>
                <a:ea typeface="Open Sans Light"/>
                <a:cs typeface="Open Sans Light"/>
                <a:sym typeface="Open Sans Light"/>
              </a:rPr>
              <a:t>WA products always have a high level of abandon</a:t>
            </a:r>
            <a:endParaRPr sz="1000">
              <a:latin typeface="Open Sans Light"/>
              <a:ea typeface="Open Sans Light"/>
              <a:cs typeface="Open Sans Light"/>
              <a:sym typeface="Open Sans Light"/>
            </a:endParaRPr>
          </a:p>
          <a:p>
            <a:pPr indent="-292100" lvl="1" marL="685800" marR="0" rtl="0" algn="l">
              <a:lnSpc>
                <a:spcPct val="150000"/>
              </a:lnSpc>
              <a:spcBef>
                <a:spcPts val="0"/>
              </a:spcBef>
              <a:spcAft>
                <a:spcPts val="0"/>
              </a:spcAft>
              <a:buSzPts val="1000"/>
              <a:buFont typeface="Open Sans Light"/>
              <a:buChar char="○"/>
            </a:pPr>
            <a:r>
              <a:rPr lang="en-US" sz="1000">
                <a:latin typeface="Open Sans Light"/>
                <a:ea typeface="Open Sans Light"/>
                <a:cs typeface="Open Sans Light"/>
                <a:sym typeface="Open Sans Light"/>
              </a:rPr>
              <a:t>Generally same levels across years</a:t>
            </a:r>
            <a:endParaRPr sz="1000">
              <a:latin typeface="Open Sans Light"/>
              <a:ea typeface="Open Sans Light"/>
              <a:cs typeface="Open Sans Light"/>
              <a:sym typeface="Open Sans Light"/>
            </a:endParaRPr>
          </a:p>
          <a:p>
            <a:pPr indent="-292100" lvl="0" marL="457200" marR="0" rtl="0" algn="l">
              <a:lnSpc>
                <a:spcPct val="150000"/>
              </a:lnSpc>
              <a:spcBef>
                <a:spcPts val="0"/>
              </a:spcBef>
              <a:spcAft>
                <a:spcPts val="0"/>
              </a:spcAft>
              <a:buSzPts val="1000"/>
              <a:buFont typeface="Open Sans Light"/>
              <a:buChar char="●"/>
            </a:pPr>
            <a:r>
              <a:rPr lang="en-US" sz="1000">
                <a:latin typeface="Open Sans Light"/>
                <a:ea typeface="Open Sans Light"/>
                <a:cs typeface="Open Sans Light"/>
                <a:sym typeface="Open Sans Light"/>
              </a:rPr>
              <a:t>Device:</a:t>
            </a:r>
            <a:endParaRPr sz="1000">
              <a:latin typeface="Open Sans Light"/>
              <a:ea typeface="Open Sans Light"/>
              <a:cs typeface="Open Sans Light"/>
              <a:sym typeface="Open Sans Light"/>
            </a:endParaRPr>
          </a:p>
          <a:p>
            <a:pPr indent="-292100" lvl="1" marL="685800" rtl="0" algn="l">
              <a:lnSpc>
                <a:spcPct val="150000"/>
              </a:lnSpc>
              <a:spcBef>
                <a:spcPts val="0"/>
              </a:spcBef>
              <a:spcAft>
                <a:spcPts val="0"/>
              </a:spcAft>
              <a:buSzPts val="1000"/>
              <a:buFont typeface="Open Sans Light"/>
              <a:buChar char="○"/>
            </a:pPr>
            <a:r>
              <a:rPr lang="en-US" sz="1000">
                <a:solidFill>
                  <a:schemeClr val="dk1"/>
                </a:solidFill>
                <a:latin typeface="Open Sans Light"/>
                <a:ea typeface="Open Sans Light"/>
                <a:cs typeface="Open Sans Light"/>
                <a:sym typeface="Open Sans Light"/>
              </a:rPr>
              <a:t>Low abandon rate and few customer gained from Tablet devices, but the highest in 2018</a:t>
            </a:r>
            <a:endParaRPr sz="1000">
              <a:solidFill>
                <a:schemeClr val="dk1"/>
              </a:solidFill>
              <a:latin typeface="Open Sans Light"/>
              <a:ea typeface="Open Sans Light"/>
              <a:cs typeface="Open Sans Light"/>
              <a:sym typeface="Open Sans Light"/>
            </a:endParaRPr>
          </a:p>
          <a:p>
            <a:pPr indent="-292100" lvl="0" marL="457200" marR="0" rtl="0" algn="l">
              <a:lnSpc>
                <a:spcPct val="150000"/>
              </a:lnSpc>
              <a:spcBef>
                <a:spcPts val="0"/>
              </a:spcBef>
              <a:spcAft>
                <a:spcPts val="0"/>
              </a:spcAft>
              <a:buSzPts val="1000"/>
              <a:buFont typeface="Open Sans Light"/>
              <a:buChar char="●"/>
            </a:pPr>
            <a:r>
              <a:rPr lang="en-US" sz="1000">
                <a:latin typeface="Open Sans Light"/>
                <a:ea typeface="Open Sans Light"/>
                <a:cs typeface="Open Sans Light"/>
                <a:sym typeface="Open Sans Light"/>
              </a:rPr>
              <a:t>Channel:</a:t>
            </a:r>
            <a:endParaRPr sz="1000">
              <a:latin typeface="Open Sans Light"/>
              <a:ea typeface="Open Sans Light"/>
              <a:cs typeface="Open Sans Light"/>
              <a:sym typeface="Open Sans Light"/>
            </a:endParaRPr>
          </a:p>
          <a:p>
            <a:pPr indent="-292100" lvl="1" marL="685800" marR="0" rtl="0" algn="l">
              <a:lnSpc>
                <a:spcPct val="150000"/>
              </a:lnSpc>
              <a:spcBef>
                <a:spcPts val="0"/>
              </a:spcBef>
              <a:spcAft>
                <a:spcPts val="0"/>
              </a:spcAft>
              <a:buSzPts val="1000"/>
              <a:buFont typeface="Open Sans Light"/>
              <a:buChar char="○"/>
            </a:pPr>
            <a:r>
              <a:rPr lang="en-US" sz="1000">
                <a:latin typeface="Open Sans Light"/>
                <a:ea typeface="Open Sans Light"/>
                <a:cs typeface="Open Sans Light"/>
                <a:sym typeface="Open Sans Light"/>
              </a:rPr>
              <a:t>Comparison shopping is increasing by years</a:t>
            </a:r>
            <a:endParaRPr sz="1000">
              <a:latin typeface="Open Sans Light"/>
              <a:ea typeface="Open Sans Light"/>
              <a:cs typeface="Open Sans Light"/>
              <a:sym typeface="Open Sans Light"/>
            </a:endParaRPr>
          </a:p>
          <a:p>
            <a:pPr indent="-292100" lvl="1" marL="685800" marR="0" rtl="0" algn="l">
              <a:lnSpc>
                <a:spcPct val="150000"/>
              </a:lnSpc>
              <a:spcBef>
                <a:spcPts val="0"/>
              </a:spcBef>
              <a:spcAft>
                <a:spcPts val="0"/>
              </a:spcAft>
              <a:buSzPts val="1000"/>
              <a:buFont typeface="Open Sans Light"/>
              <a:buChar char="○"/>
            </a:pPr>
            <a:r>
              <a:rPr lang="en-US" sz="1000">
                <a:latin typeface="Open Sans Light"/>
                <a:ea typeface="Open Sans Light"/>
                <a:cs typeface="Open Sans Light"/>
                <a:sym typeface="Open Sans Light"/>
              </a:rPr>
              <a:t>Social-Paid channel remains a high level of abandon rate</a:t>
            </a:r>
            <a:endParaRPr sz="1000">
              <a:latin typeface="Open Sans Light"/>
              <a:ea typeface="Open Sans Light"/>
              <a:cs typeface="Open Sans Light"/>
              <a:sym typeface="Open Sans Light"/>
            </a:endParaRPr>
          </a:p>
        </p:txBody>
      </p:sp>
      <p:sp>
        <p:nvSpPr>
          <p:cNvPr id="297" name="Google Shape;297;g9d08f5ec2c_2_35"/>
          <p:cNvSpPr/>
          <p:nvPr/>
        </p:nvSpPr>
        <p:spPr>
          <a:xfrm>
            <a:off x="8501090" y="214296"/>
            <a:ext cx="357300" cy="3573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Open Sans"/>
                <a:ea typeface="Open Sans"/>
                <a:cs typeface="Open Sans"/>
                <a:sym typeface="Open Sans"/>
              </a:rPr>
              <a:t>5</a:t>
            </a:r>
            <a:endParaRPr sz="1100">
              <a:solidFill>
                <a:schemeClr val="lt1"/>
              </a:solidFill>
              <a:latin typeface="Open Sans"/>
              <a:ea typeface="Open Sans"/>
              <a:cs typeface="Open Sans"/>
              <a:sym typeface="Open Sans"/>
            </a:endParaRPr>
          </a:p>
        </p:txBody>
      </p:sp>
      <p:sp>
        <p:nvSpPr>
          <p:cNvPr id="298" name="Google Shape;298;g9d08f5ec2c_2_35"/>
          <p:cNvSpPr/>
          <p:nvPr/>
        </p:nvSpPr>
        <p:spPr>
          <a:xfrm>
            <a:off x="857224" y="142876"/>
            <a:ext cx="7429500" cy="492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600">
                <a:latin typeface="Open Sans"/>
                <a:ea typeface="Open Sans"/>
                <a:cs typeface="Open Sans"/>
                <a:sym typeface="Open Sans"/>
              </a:rPr>
              <a:t>Retention - Cart Abandon Rate</a:t>
            </a:r>
            <a:endParaRPr sz="2600">
              <a:latin typeface="Open Sans"/>
              <a:ea typeface="Open Sans"/>
              <a:cs typeface="Open Sans"/>
              <a:sym typeface="Open Sans"/>
            </a:endParaRPr>
          </a:p>
        </p:txBody>
      </p:sp>
      <p:pic>
        <p:nvPicPr>
          <p:cNvPr id="299" name="Google Shape;299;g9d08f5ec2c_2_35"/>
          <p:cNvPicPr preferRelativeResize="0"/>
          <p:nvPr/>
        </p:nvPicPr>
        <p:blipFill rotWithShape="1">
          <a:blip r:embed="rId3">
            <a:alphaModFix/>
          </a:blip>
          <a:srcRect b="8130" l="0" r="16839" t="0"/>
          <a:stretch/>
        </p:blipFill>
        <p:spPr>
          <a:xfrm>
            <a:off x="73750" y="1003150"/>
            <a:ext cx="4877275" cy="3401542"/>
          </a:xfrm>
          <a:prstGeom prst="rect">
            <a:avLst/>
          </a:prstGeom>
          <a:noFill/>
          <a:ln>
            <a:noFill/>
          </a:ln>
        </p:spPr>
      </p:pic>
      <p:pic>
        <p:nvPicPr>
          <p:cNvPr id="300" name="Google Shape;300;g9d08f5ec2c_2_35"/>
          <p:cNvPicPr preferRelativeResize="0"/>
          <p:nvPr/>
        </p:nvPicPr>
        <p:blipFill rotWithShape="1">
          <a:blip r:embed="rId4">
            <a:alphaModFix/>
          </a:blip>
          <a:srcRect b="5962" l="0" r="16839" t="0"/>
          <a:stretch/>
        </p:blipFill>
        <p:spPr>
          <a:xfrm>
            <a:off x="73750" y="939675"/>
            <a:ext cx="4942598" cy="3528499"/>
          </a:xfrm>
          <a:prstGeom prst="rect">
            <a:avLst/>
          </a:prstGeom>
          <a:noFill/>
          <a:ln>
            <a:noFill/>
          </a:ln>
        </p:spPr>
      </p:pic>
      <p:pic>
        <p:nvPicPr>
          <p:cNvPr id="301" name="Google Shape;301;g9d08f5ec2c_2_35"/>
          <p:cNvPicPr preferRelativeResize="0"/>
          <p:nvPr/>
        </p:nvPicPr>
        <p:blipFill>
          <a:blip r:embed="rId5">
            <a:alphaModFix/>
          </a:blip>
          <a:stretch>
            <a:fillRect/>
          </a:stretch>
        </p:blipFill>
        <p:spPr>
          <a:xfrm>
            <a:off x="475150" y="4446750"/>
            <a:ext cx="974000" cy="546600"/>
          </a:xfrm>
          <a:prstGeom prst="rect">
            <a:avLst/>
          </a:prstGeom>
          <a:noFill/>
          <a:ln>
            <a:noFill/>
          </a:ln>
        </p:spPr>
      </p:pic>
      <p:pic>
        <p:nvPicPr>
          <p:cNvPr id="302" name="Google Shape;302;g9d08f5ec2c_2_35"/>
          <p:cNvPicPr preferRelativeResize="0"/>
          <p:nvPr/>
        </p:nvPicPr>
        <p:blipFill rotWithShape="1">
          <a:blip r:embed="rId6">
            <a:alphaModFix/>
          </a:blip>
          <a:srcRect b="6542" l="0" r="16338" t="0"/>
          <a:stretch/>
        </p:blipFill>
        <p:spPr>
          <a:xfrm>
            <a:off x="73750" y="961088"/>
            <a:ext cx="4942598" cy="348567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a398e104e7_0_0"/>
          <p:cNvSpPr/>
          <p:nvPr/>
        </p:nvSpPr>
        <p:spPr>
          <a:xfrm>
            <a:off x="857224" y="142876"/>
            <a:ext cx="7429500" cy="492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600">
                <a:latin typeface="Open Sans"/>
                <a:ea typeface="Open Sans"/>
                <a:cs typeface="Open Sans"/>
                <a:sym typeface="Open Sans"/>
              </a:rPr>
              <a:t>Retention - </a:t>
            </a:r>
            <a:r>
              <a:rPr lang="en-US" sz="2600">
                <a:latin typeface="Open Sans"/>
                <a:ea typeface="Open Sans"/>
                <a:cs typeface="Open Sans"/>
                <a:sym typeface="Open Sans"/>
              </a:rPr>
              <a:t>Power User Comparison</a:t>
            </a:r>
            <a:endParaRPr sz="2600">
              <a:latin typeface="Open Sans"/>
              <a:ea typeface="Open Sans"/>
              <a:cs typeface="Open Sans"/>
              <a:sym typeface="Open Sans"/>
            </a:endParaRPr>
          </a:p>
        </p:txBody>
      </p:sp>
      <p:pic>
        <p:nvPicPr>
          <p:cNvPr id="309" name="Google Shape;309;ga398e104e7_0_0"/>
          <p:cNvPicPr preferRelativeResize="0"/>
          <p:nvPr/>
        </p:nvPicPr>
        <p:blipFill>
          <a:blip r:embed="rId3">
            <a:alphaModFix/>
          </a:blip>
          <a:stretch>
            <a:fillRect/>
          </a:stretch>
        </p:blipFill>
        <p:spPr>
          <a:xfrm>
            <a:off x="152400" y="914107"/>
            <a:ext cx="4419600" cy="2670944"/>
          </a:xfrm>
          <a:prstGeom prst="rect">
            <a:avLst/>
          </a:prstGeom>
          <a:noFill/>
          <a:ln>
            <a:noFill/>
          </a:ln>
        </p:spPr>
      </p:pic>
      <p:pic>
        <p:nvPicPr>
          <p:cNvPr id="310" name="Google Shape;310;ga398e104e7_0_0"/>
          <p:cNvPicPr preferRelativeResize="0"/>
          <p:nvPr/>
        </p:nvPicPr>
        <p:blipFill>
          <a:blip r:embed="rId4">
            <a:alphaModFix/>
          </a:blip>
          <a:stretch>
            <a:fillRect/>
          </a:stretch>
        </p:blipFill>
        <p:spPr>
          <a:xfrm>
            <a:off x="4595025" y="914100"/>
            <a:ext cx="4419601" cy="2639984"/>
          </a:xfrm>
          <a:prstGeom prst="rect">
            <a:avLst/>
          </a:prstGeom>
          <a:noFill/>
          <a:ln>
            <a:noFill/>
          </a:ln>
        </p:spPr>
      </p:pic>
      <p:sp>
        <p:nvSpPr>
          <p:cNvPr id="311" name="Google Shape;311;ga398e104e7_0_0"/>
          <p:cNvSpPr txBox="1"/>
          <p:nvPr/>
        </p:nvSpPr>
        <p:spPr>
          <a:xfrm>
            <a:off x="152400" y="3785700"/>
            <a:ext cx="8862300" cy="609900"/>
          </a:xfrm>
          <a:prstGeom prst="rect">
            <a:avLst/>
          </a:prstGeom>
          <a:noFill/>
          <a:ln>
            <a:noFill/>
          </a:ln>
        </p:spPr>
        <p:txBody>
          <a:bodyPr anchorCtr="0" anchor="t" bIns="91425" lIns="91425" spcFirstLastPara="1" rIns="91425" wrap="square" tIns="91425">
            <a:noAutofit/>
          </a:bodyPr>
          <a:lstStyle/>
          <a:p>
            <a:pPr indent="-292100" lvl="0" marL="457200" rtl="0" algn="l">
              <a:lnSpc>
                <a:spcPct val="150000"/>
              </a:lnSpc>
              <a:spcBef>
                <a:spcPts val="0"/>
              </a:spcBef>
              <a:spcAft>
                <a:spcPts val="0"/>
              </a:spcAft>
              <a:buSzPts val="1000"/>
              <a:buFont typeface="Open Sans Light"/>
              <a:buChar char="●"/>
            </a:pPr>
            <a:r>
              <a:rPr lang="en-US" sz="1000">
                <a:latin typeface="Open Sans Light"/>
                <a:ea typeface="Open Sans Light"/>
                <a:cs typeface="Open Sans Light"/>
                <a:sym typeface="Open Sans Light"/>
              </a:rPr>
              <a:t>Definition: Customers who have at least one purchase among a 12-month period</a:t>
            </a:r>
            <a:endParaRPr sz="1000">
              <a:latin typeface="Open Sans Light"/>
              <a:ea typeface="Open Sans Light"/>
              <a:cs typeface="Open Sans Light"/>
              <a:sym typeface="Open Sans Light"/>
            </a:endParaRPr>
          </a:p>
          <a:p>
            <a:pPr indent="-292100" lvl="0" marL="457200" rtl="0" algn="l">
              <a:lnSpc>
                <a:spcPct val="150000"/>
              </a:lnSpc>
              <a:spcBef>
                <a:spcPts val="0"/>
              </a:spcBef>
              <a:spcAft>
                <a:spcPts val="0"/>
              </a:spcAft>
              <a:buSzPts val="1000"/>
              <a:buFont typeface="Open Sans Light"/>
              <a:buChar char="●"/>
            </a:pPr>
            <a:r>
              <a:rPr lang="en-US" sz="1000">
                <a:latin typeface="Open Sans Light"/>
                <a:ea typeface="Open Sans Light"/>
                <a:cs typeface="Open Sans Light"/>
                <a:sym typeface="Open Sans Light"/>
              </a:rPr>
              <a:t>Power users move slightly towards right</a:t>
            </a:r>
            <a:endParaRPr sz="1000">
              <a:latin typeface="Open Sans Light"/>
              <a:ea typeface="Open Sans Light"/>
              <a:cs typeface="Open Sans Light"/>
              <a:sym typeface="Open Sans Light"/>
            </a:endParaRPr>
          </a:p>
        </p:txBody>
      </p:sp>
      <p:sp>
        <p:nvSpPr>
          <p:cNvPr id="312" name="Google Shape;312;ga398e104e7_0_0"/>
          <p:cNvSpPr/>
          <p:nvPr/>
        </p:nvSpPr>
        <p:spPr>
          <a:xfrm>
            <a:off x="8501090" y="214296"/>
            <a:ext cx="357300" cy="3573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Open Sans"/>
                <a:ea typeface="Open Sans"/>
                <a:cs typeface="Open Sans"/>
                <a:sym typeface="Open Sans"/>
              </a:rPr>
              <a:t>6</a:t>
            </a:r>
            <a:endParaRPr sz="1100">
              <a:solidFill>
                <a:schemeClr val="lt1"/>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53c679b8e7_1_0"/>
          <p:cNvSpPr/>
          <p:nvPr/>
        </p:nvSpPr>
        <p:spPr>
          <a:xfrm>
            <a:off x="857224" y="142876"/>
            <a:ext cx="7429500" cy="492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600">
                <a:latin typeface="Open Sans"/>
                <a:ea typeface="Open Sans"/>
                <a:cs typeface="Open Sans"/>
                <a:sym typeface="Open Sans"/>
              </a:rPr>
              <a:t>Revenue - Analysis Based on RFM Model</a:t>
            </a:r>
            <a:endParaRPr sz="2600">
              <a:latin typeface="Open Sans"/>
              <a:ea typeface="Open Sans"/>
              <a:cs typeface="Open Sans"/>
              <a:sym typeface="Open Sans"/>
            </a:endParaRPr>
          </a:p>
        </p:txBody>
      </p:sp>
      <p:sp>
        <p:nvSpPr>
          <p:cNvPr id="318" name="Google Shape;318;g53c679b8e7_1_0"/>
          <p:cNvSpPr/>
          <p:nvPr/>
        </p:nvSpPr>
        <p:spPr>
          <a:xfrm>
            <a:off x="8501090" y="214296"/>
            <a:ext cx="357300" cy="3573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Open Sans"/>
                <a:ea typeface="Open Sans"/>
                <a:cs typeface="Open Sans"/>
                <a:sym typeface="Open Sans"/>
              </a:rPr>
              <a:t>7</a:t>
            </a:r>
            <a:endParaRPr sz="1100">
              <a:solidFill>
                <a:schemeClr val="lt1"/>
              </a:solidFill>
              <a:latin typeface="Open Sans"/>
              <a:ea typeface="Open Sans"/>
              <a:cs typeface="Open Sans"/>
              <a:sym typeface="Open Sans"/>
            </a:endParaRPr>
          </a:p>
        </p:txBody>
      </p:sp>
      <p:pic>
        <p:nvPicPr>
          <p:cNvPr id="319" name="Google Shape;319;g53c679b8e7_1_0"/>
          <p:cNvPicPr preferRelativeResize="0"/>
          <p:nvPr/>
        </p:nvPicPr>
        <p:blipFill>
          <a:blip r:embed="rId3">
            <a:alphaModFix/>
          </a:blip>
          <a:stretch>
            <a:fillRect/>
          </a:stretch>
        </p:blipFill>
        <p:spPr>
          <a:xfrm>
            <a:off x="152400" y="1056925"/>
            <a:ext cx="5529849" cy="3558450"/>
          </a:xfrm>
          <a:prstGeom prst="rect">
            <a:avLst/>
          </a:prstGeom>
          <a:noFill/>
          <a:ln>
            <a:noFill/>
          </a:ln>
        </p:spPr>
      </p:pic>
      <p:sp>
        <p:nvSpPr>
          <p:cNvPr id="320" name="Google Shape;320;g53c679b8e7_1_0"/>
          <p:cNvSpPr txBox="1"/>
          <p:nvPr/>
        </p:nvSpPr>
        <p:spPr>
          <a:xfrm>
            <a:off x="5751900" y="1444725"/>
            <a:ext cx="3392100" cy="2256300"/>
          </a:xfrm>
          <a:prstGeom prst="rect">
            <a:avLst/>
          </a:prstGeom>
          <a:noFill/>
          <a:ln>
            <a:noFill/>
          </a:ln>
        </p:spPr>
        <p:txBody>
          <a:bodyPr anchorCtr="0" anchor="t" bIns="91425" lIns="91425" spcFirstLastPara="1" rIns="91425" wrap="square" tIns="91425">
            <a:noAutofit/>
          </a:bodyPr>
          <a:lstStyle/>
          <a:p>
            <a:pPr indent="-292100" lvl="0" marL="285750" rtl="0" algn="l">
              <a:lnSpc>
                <a:spcPct val="150000"/>
              </a:lnSpc>
              <a:spcBef>
                <a:spcPts val="0"/>
              </a:spcBef>
              <a:spcAft>
                <a:spcPts val="0"/>
              </a:spcAft>
              <a:buSzPts val="1000"/>
              <a:buFont typeface="Open Sans Light"/>
              <a:buChar char="●"/>
            </a:pPr>
            <a:r>
              <a:rPr lang="en-US" sz="1000">
                <a:latin typeface="Open Sans Light"/>
                <a:ea typeface="Open Sans Light"/>
                <a:cs typeface="Open Sans Light"/>
                <a:sym typeface="Open Sans Light"/>
              </a:rPr>
              <a:t>Data Analysis</a:t>
            </a:r>
            <a:endParaRPr sz="1000">
              <a:latin typeface="Open Sans Light"/>
              <a:ea typeface="Open Sans Light"/>
              <a:cs typeface="Open Sans Light"/>
              <a:sym typeface="Open Sans Light"/>
            </a:endParaRPr>
          </a:p>
          <a:p>
            <a:pPr indent="-292100" lvl="1" marL="628650" rtl="0" algn="l">
              <a:lnSpc>
                <a:spcPct val="150000"/>
              </a:lnSpc>
              <a:spcBef>
                <a:spcPts val="0"/>
              </a:spcBef>
              <a:spcAft>
                <a:spcPts val="0"/>
              </a:spcAft>
              <a:buSzPts val="1000"/>
              <a:buFont typeface="Open Sans Light"/>
              <a:buChar char="○"/>
            </a:pPr>
            <a:r>
              <a:rPr lang="en-US" sz="1000">
                <a:latin typeface="Open Sans Light"/>
                <a:ea typeface="Open Sans Light"/>
                <a:cs typeface="Open Sans Light"/>
                <a:sym typeface="Open Sans Light"/>
              </a:rPr>
              <a:t>Used “qcut” function in Python to generate trisection</a:t>
            </a:r>
            <a:endParaRPr sz="1000">
              <a:latin typeface="Open Sans Light"/>
              <a:ea typeface="Open Sans Light"/>
              <a:cs typeface="Open Sans Light"/>
              <a:sym typeface="Open Sans Light"/>
            </a:endParaRPr>
          </a:p>
          <a:p>
            <a:pPr indent="-292100" lvl="1" marL="628650" rtl="0" algn="l">
              <a:lnSpc>
                <a:spcPct val="150000"/>
              </a:lnSpc>
              <a:spcBef>
                <a:spcPts val="0"/>
              </a:spcBef>
              <a:spcAft>
                <a:spcPts val="0"/>
              </a:spcAft>
              <a:buSzPts val="1000"/>
              <a:buFont typeface="Open Sans Light"/>
              <a:buChar char="○"/>
            </a:pPr>
            <a:r>
              <a:rPr lang="en-US" sz="1000">
                <a:latin typeface="Open Sans Light"/>
                <a:ea typeface="Open Sans Light"/>
                <a:cs typeface="Open Sans Light"/>
                <a:sym typeface="Open Sans Light"/>
              </a:rPr>
              <a:t>Recency/Frequency: based on views</a:t>
            </a:r>
            <a:endParaRPr sz="1000">
              <a:latin typeface="Open Sans Light"/>
              <a:ea typeface="Open Sans Light"/>
              <a:cs typeface="Open Sans Light"/>
              <a:sym typeface="Open Sans Light"/>
            </a:endParaRPr>
          </a:p>
          <a:p>
            <a:pPr indent="-292100" lvl="1" marL="628650" rtl="0" algn="l">
              <a:lnSpc>
                <a:spcPct val="150000"/>
              </a:lnSpc>
              <a:spcBef>
                <a:spcPts val="0"/>
              </a:spcBef>
              <a:spcAft>
                <a:spcPts val="0"/>
              </a:spcAft>
              <a:buSzPts val="1000"/>
              <a:buFont typeface="Open Sans Light"/>
              <a:buChar char="○"/>
            </a:pPr>
            <a:r>
              <a:rPr lang="en-US" sz="1000">
                <a:latin typeface="Open Sans Light"/>
                <a:ea typeface="Open Sans Light"/>
                <a:cs typeface="Open Sans Light"/>
                <a:sym typeface="Open Sans Light"/>
              </a:rPr>
              <a:t>Monetary Value: based on purchases</a:t>
            </a:r>
            <a:endParaRPr sz="1000">
              <a:latin typeface="Open Sans Light"/>
              <a:ea typeface="Open Sans Light"/>
              <a:cs typeface="Open Sans Light"/>
              <a:sym typeface="Open Sans Light"/>
            </a:endParaRPr>
          </a:p>
          <a:p>
            <a:pPr indent="-292100" lvl="0" marL="285750" rtl="0" algn="l">
              <a:lnSpc>
                <a:spcPct val="150000"/>
              </a:lnSpc>
              <a:spcBef>
                <a:spcPts val="0"/>
              </a:spcBef>
              <a:spcAft>
                <a:spcPts val="0"/>
              </a:spcAft>
              <a:buSzPts val="1000"/>
              <a:buFont typeface="Open Sans Light"/>
              <a:buChar char="●"/>
            </a:pPr>
            <a:r>
              <a:rPr lang="en-US" sz="1000">
                <a:latin typeface="Open Sans Light"/>
                <a:ea typeface="Open Sans Light"/>
                <a:cs typeface="Open Sans Light"/>
                <a:sym typeface="Open Sans Light"/>
              </a:rPr>
              <a:t>Insights</a:t>
            </a:r>
            <a:endParaRPr sz="1000">
              <a:latin typeface="Open Sans Light"/>
              <a:ea typeface="Open Sans Light"/>
              <a:cs typeface="Open Sans Light"/>
              <a:sym typeface="Open Sans Light"/>
            </a:endParaRPr>
          </a:p>
          <a:p>
            <a:pPr indent="-292100" lvl="1" marL="628650" rtl="0" algn="l">
              <a:lnSpc>
                <a:spcPct val="150000"/>
              </a:lnSpc>
              <a:spcBef>
                <a:spcPts val="0"/>
              </a:spcBef>
              <a:spcAft>
                <a:spcPts val="0"/>
              </a:spcAft>
              <a:buSzPts val="1000"/>
              <a:buFont typeface="Open Sans Light"/>
              <a:buChar char="○"/>
            </a:pPr>
            <a:r>
              <a:rPr lang="en-US" sz="1000">
                <a:latin typeface="Open Sans Light"/>
                <a:ea typeface="Open Sans Light"/>
                <a:cs typeface="Open Sans Light"/>
                <a:sym typeface="Open Sans Light"/>
              </a:rPr>
              <a:t>Champions: (3, 3, 252)</a:t>
            </a:r>
            <a:endParaRPr sz="1000">
              <a:latin typeface="Open Sans Light"/>
              <a:ea typeface="Open Sans Light"/>
              <a:cs typeface="Open Sans Light"/>
              <a:sym typeface="Open Sans Light"/>
            </a:endParaRPr>
          </a:p>
          <a:p>
            <a:pPr indent="-292100" lvl="1" marL="628650" rtl="0" algn="l">
              <a:lnSpc>
                <a:spcPct val="150000"/>
              </a:lnSpc>
              <a:spcBef>
                <a:spcPts val="0"/>
              </a:spcBef>
              <a:spcAft>
                <a:spcPts val="0"/>
              </a:spcAft>
              <a:buSzPts val="1000"/>
              <a:buFont typeface="Open Sans Light"/>
              <a:buChar char="○"/>
            </a:pPr>
            <a:r>
              <a:rPr lang="en-US" sz="1000">
                <a:latin typeface="Open Sans Light"/>
                <a:ea typeface="Open Sans Light"/>
                <a:cs typeface="Open Sans Light"/>
                <a:sym typeface="Open Sans Light"/>
              </a:rPr>
              <a:t>At Risk: (2, 1, 172), (2, 2, 130)</a:t>
            </a:r>
            <a:endParaRPr sz="1000">
              <a:latin typeface="Open Sans Light"/>
              <a:ea typeface="Open Sans Light"/>
              <a:cs typeface="Open Sans Light"/>
              <a:sym typeface="Open Sans Light"/>
            </a:endParaRPr>
          </a:p>
          <a:p>
            <a:pPr indent="-292100" lvl="1" marL="628650" rtl="0" algn="l">
              <a:lnSpc>
                <a:spcPct val="150000"/>
              </a:lnSpc>
              <a:spcBef>
                <a:spcPts val="0"/>
              </a:spcBef>
              <a:spcAft>
                <a:spcPts val="0"/>
              </a:spcAft>
              <a:buSzPts val="1000"/>
              <a:buFont typeface="Open Sans Light"/>
              <a:buChar char="○"/>
            </a:pPr>
            <a:r>
              <a:rPr lang="en-US" sz="1000">
                <a:latin typeface="Open Sans Light"/>
                <a:ea typeface="Open Sans Light"/>
                <a:cs typeface="Open Sans Light"/>
                <a:sym typeface="Open Sans Light"/>
              </a:rPr>
              <a:t>Lost: (1, 1, 311) </a:t>
            </a:r>
            <a:endParaRPr sz="1000">
              <a:latin typeface="Open Sans Light"/>
              <a:ea typeface="Open Sans Light"/>
              <a:cs typeface="Open Sans Light"/>
              <a:sym typeface="Open Sans Light"/>
            </a:endParaRPr>
          </a:p>
        </p:txBody>
      </p:sp>
      <p:sp>
        <p:nvSpPr>
          <p:cNvPr id="321" name="Google Shape;321;g53c679b8e7_1_0"/>
          <p:cNvSpPr/>
          <p:nvPr/>
        </p:nvSpPr>
        <p:spPr>
          <a:xfrm>
            <a:off x="3845825" y="1620125"/>
            <a:ext cx="1266300" cy="951600"/>
          </a:xfrm>
          <a:prstGeom prst="rect">
            <a:avLst/>
          </a:prstGeom>
          <a:noFill/>
          <a:ln cap="flat" cmpd="sng" w="9525">
            <a:solidFill>
              <a:srgbClr val="00FF00"/>
            </a:solidFill>
            <a:prstDash val="solid"/>
            <a:round/>
            <a:headEnd len="sm" w="sm" type="none"/>
            <a:tailEnd len="sm" w="sm" type="none"/>
          </a:ln>
          <a:effectLst>
            <a:outerShdw blurRad="57150" rotWithShape="0" algn="bl" dir="5400000" dist="19050">
              <a:srgbClr val="000000">
                <a:alpha val="5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g53c679b8e7_1_0"/>
          <p:cNvSpPr/>
          <p:nvPr/>
        </p:nvSpPr>
        <p:spPr>
          <a:xfrm>
            <a:off x="2625775" y="2488200"/>
            <a:ext cx="1266300" cy="1318200"/>
          </a:xfrm>
          <a:prstGeom prst="rect">
            <a:avLst/>
          </a:prstGeom>
          <a:noFill/>
          <a:ln cap="flat" cmpd="sng" w="9525">
            <a:solidFill>
              <a:srgbClr val="FF9900"/>
            </a:solidFill>
            <a:prstDash val="solid"/>
            <a:round/>
            <a:headEnd len="sm" w="sm" type="none"/>
            <a:tailEnd len="sm" w="sm" type="none"/>
          </a:ln>
          <a:effectLst>
            <a:outerShdw blurRad="57150" rotWithShape="0" algn="bl" dir="5400000" dist="19050">
              <a:srgbClr val="000000">
                <a:alpha val="5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g53c679b8e7_1_0"/>
          <p:cNvSpPr/>
          <p:nvPr/>
        </p:nvSpPr>
        <p:spPr>
          <a:xfrm>
            <a:off x="1285875" y="3015650"/>
            <a:ext cx="1503900" cy="951600"/>
          </a:xfrm>
          <a:prstGeom prst="rect">
            <a:avLst/>
          </a:prstGeom>
          <a:noFill/>
          <a:ln cap="flat" cmpd="sng" w="9525">
            <a:solidFill>
              <a:srgbClr val="980000"/>
            </a:solidFill>
            <a:prstDash val="solid"/>
            <a:round/>
            <a:headEnd len="sm" w="sm" type="none"/>
            <a:tailEnd len="sm" w="sm" type="none"/>
          </a:ln>
          <a:effectLst>
            <a:outerShdw blurRad="57150" rotWithShape="0" algn="bl" dir="5400000" dist="19050">
              <a:srgbClr val="000000">
                <a:alpha val="5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53c679b8e7_1_65"/>
          <p:cNvSpPr/>
          <p:nvPr/>
        </p:nvSpPr>
        <p:spPr>
          <a:xfrm>
            <a:off x="857224" y="142876"/>
            <a:ext cx="7429500" cy="492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600">
                <a:latin typeface="Open Sans"/>
                <a:ea typeface="Open Sans"/>
                <a:cs typeface="Open Sans"/>
                <a:sym typeface="Open Sans"/>
              </a:rPr>
              <a:t>Revenue - Strategies for RF Analysis</a:t>
            </a:r>
            <a:endParaRPr sz="2600">
              <a:latin typeface="Open Sans"/>
              <a:ea typeface="Open Sans"/>
              <a:cs typeface="Open Sans"/>
              <a:sym typeface="Open Sans"/>
            </a:endParaRPr>
          </a:p>
        </p:txBody>
      </p:sp>
      <p:grpSp>
        <p:nvGrpSpPr>
          <p:cNvPr id="329" name="Google Shape;329;g53c679b8e7_1_65"/>
          <p:cNvGrpSpPr/>
          <p:nvPr/>
        </p:nvGrpSpPr>
        <p:grpSpPr>
          <a:xfrm>
            <a:off x="1148100" y="1249750"/>
            <a:ext cx="1862825" cy="3401750"/>
            <a:chOff x="248975" y="1000125"/>
            <a:chExt cx="1862825" cy="3401750"/>
          </a:xfrm>
        </p:grpSpPr>
        <p:sp>
          <p:nvSpPr>
            <p:cNvPr id="330" name="Google Shape;330;g53c679b8e7_1_65"/>
            <p:cNvSpPr/>
            <p:nvPr/>
          </p:nvSpPr>
          <p:spPr>
            <a:xfrm>
              <a:off x="248975" y="2786075"/>
              <a:ext cx="1862700" cy="1615800"/>
            </a:xfrm>
            <a:prstGeom prst="rect">
              <a:avLst/>
            </a:prstGeom>
            <a:noFill/>
            <a:ln>
              <a:noFill/>
            </a:ln>
          </p:spPr>
          <p:txBody>
            <a:bodyPr anchorCtr="0" anchor="t" bIns="45700" lIns="91425" spcFirstLastPara="1" rIns="91425" wrap="square" tIns="45700">
              <a:noAutofit/>
            </a:bodyPr>
            <a:lstStyle/>
            <a:p>
              <a:pPr indent="-285750" lvl="0" marL="0" marR="0" rtl="0" algn="l">
                <a:lnSpc>
                  <a:spcPct val="150000"/>
                </a:lnSpc>
                <a:spcBef>
                  <a:spcPts val="0"/>
                </a:spcBef>
                <a:spcAft>
                  <a:spcPts val="0"/>
                </a:spcAft>
                <a:buSzPts val="900"/>
                <a:buFont typeface="Open Sans"/>
                <a:buChar char="●"/>
              </a:pPr>
              <a:r>
                <a:rPr lang="en-US" sz="1000">
                  <a:latin typeface="Open Sans Light"/>
                  <a:ea typeface="Open Sans Light"/>
                  <a:cs typeface="Open Sans Light"/>
                  <a:sym typeface="Open Sans Light"/>
                </a:rPr>
                <a:t>Follow up these customers, send out emails and questionnaires for feedback  </a:t>
              </a:r>
              <a:endParaRPr sz="1000">
                <a:latin typeface="Open Sans Light"/>
                <a:ea typeface="Open Sans Light"/>
                <a:cs typeface="Open Sans Light"/>
                <a:sym typeface="Open Sans Light"/>
              </a:endParaRPr>
            </a:p>
            <a:p>
              <a:pPr indent="-285750" lvl="0" marL="0" marR="0" rtl="0" algn="l">
                <a:lnSpc>
                  <a:spcPct val="150000"/>
                </a:lnSpc>
                <a:spcBef>
                  <a:spcPts val="0"/>
                </a:spcBef>
                <a:spcAft>
                  <a:spcPts val="0"/>
                </a:spcAft>
                <a:buSzPts val="900"/>
                <a:buFont typeface="Open Sans"/>
                <a:buChar char="●"/>
              </a:pPr>
              <a:r>
                <a:rPr lang="en-US" sz="1000">
                  <a:latin typeface="Open Sans Light"/>
                  <a:ea typeface="Open Sans Light"/>
                  <a:cs typeface="Open Sans Light"/>
                  <a:sym typeface="Open Sans Light"/>
                </a:rPr>
                <a:t>Promote affiliate programs primarily on these customers</a:t>
              </a:r>
              <a:endParaRPr sz="1000">
                <a:latin typeface="Open Sans Light"/>
                <a:ea typeface="Open Sans Light"/>
                <a:cs typeface="Open Sans Light"/>
                <a:sym typeface="Open Sans Light"/>
              </a:endParaRPr>
            </a:p>
          </p:txBody>
        </p:sp>
        <p:sp>
          <p:nvSpPr>
            <p:cNvPr id="331" name="Google Shape;331;g53c679b8e7_1_65"/>
            <p:cNvSpPr/>
            <p:nvPr/>
          </p:nvSpPr>
          <p:spPr>
            <a:xfrm>
              <a:off x="325900" y="2357425"/>
              <a:ext cx="17859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accent3"/>
                  </a:solidFill>
                  <a:latin typeface="Open Sans"/>
                  <a:ea typeface="Open Sans"/>
                  <a:cs typeface="Open Sans"/>
                  <a:sym typeface="Open Sans"/>
                </a:rPr>
                <a:t>Champions</a:t>
              </a:r>
              <a:endParaRPr sz="2000">
                <a:solidFill>
                  <a:schemeClr val="accent3"/>
                </a:solidFill>
                <a:latin typeface="Open Sans Light"/>
                <a:ea typeface="Open Sans Light"/>
                <a:cs typeface="Open Sans Light"/>
                <a:sym typeface="Open Sans Light"/>
              </a:endParaRPr>
            </a:p>
          </p:txBody>
        </p:sp>
        <p:sp>
          <p:nvSpPr>
            <p:cNvPr id="332" name="Google Shape;332;g53c679b8e7_1_65"/>
            <p:cNvSpPr/>
            <p:nvPr/>
          </p:nvSpPr>
          <p:spPr>
            <a:xfrm>
              <a:off x="249578" y="1000125"/>
              <a:ext cx="1785900" cy="1569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9600">
                  <a:solidFill>
                    <a:schemeClr val="accent3"/>
                  </a:solidFill>
                  <a:latin typeface="Open Sans Light"/>
                  <a:ea typeface="Open Sans Light"/>
                  <a:cs typeface="Open Sans Light"/>
                  <a:sym typeface="Open Sans Light"/>
                </a:rPr>
                <a:t>1</a:t>
              </a:r>
              <a:endParaRPr sz="9600">
                <a:solidFill>
                  <a:schemeClr val="accent3"/>
                </a:solidFill>
                <a:latin typeface="Open Sans Light"/>
                <a:ea typeface="Open Sans Light"/>
                <a:cs typeface="Open Sans Light"/>
                <a:sym typeface="Open Sans Light"/>
              </a:endParaRPr>
            </a:p>
          </p:txBody>
        </p:sp>
      </p:grpSp>
      <p:grpSp>
        <p:nvGrpSpPr>
          <p:cNvPr id="333" name="Google Shape;333;g53c679b8e7_1_65"/>
          <p:cNvGrpSpPr/>
          <p:nvPr/>
        </p:nvGrpSpPr>
        <p:grpSpPr>
          <a:xfrm>
            <a:off x="3643526" y="1249745"/>
            <a:ext cx="1977986" cy="3567930"/>
            <a:chOff x="2714599" y="1000125"/>
            <a:chExt cx="1728404" cy="3567930"/>
          </a:xfrm>
        </p:grpSpPr>
        <p:sp>
          <p:nvSpPr>
            <p:cNvPr id="334" name="Google Shape;334;g53c679b8e7_1_65"/>
            <p:cNvSpPr/>
            <p:nvPr/>
          </p:nvSpPr>
          <p:spPr>
            <a:xfrm>
              <a:off x="2745903" y="2786055"/>
              <a:ext cx="1697100" cy="1782000"/>
            </a:xfrm>
            <a:prstGeom prst="rect">
              <a:avLst/>
            </a:prstGeom>
            <a:noFill/>
            <a:ln>
              <a:noFill/>
            </a:ln>
          </p:spPr>
          <p:txBody>
            <a:bodyPr anchorCtr="0" anchor="t" bIns="45700" lIns="91425" spcFirstLastPara="1" rIns="91425" wrap="square" tIns="45700">
              <a:noAutofit/>
            </a:bodyPr>
            <a:lstStyle/>
            <a:p>
              <a:pPr indent="-285750" lvl="0" marL="0" marR="0" rtl="0" algn="l">
                <a:lnSpc>
                  <a:spcPct val="150000"/>
                </a:lnSpc>
                <a:spcBef>
                  <a:spcPts val="0"/>
                </a:spcBef>
                <a:spcAft>
                  <a:spcPts val="0"/>
                </a:spcAft>
                <a:buSzPts val="900"/>
                <a:buChar char="●"/>
              </a:pPr>
              <a:r>
                <a:rPr lang="en-US" sz="900">
                  <a:latin typeface="Open Sans Light"/>
                  <a:ea typeface="Open Sans Light"/>
                  <a:cs typeface="Open Sans Light"/>
                  <a:sym typeface="Open Sans Light"/>
                </a:rPr>
                <a:t>Investigate their behaviors and find out what happened for these customers who used to be Champions</a:t>
              </a:r>
              <a:endParaRPr sz="900">
                <a:latin typeface="Open Sans Light"/>
                <a:ea typeface="Open Sans Light"/>
                <a:cs typeface="Open Sans Light"/>
                <a:sym typeface="Open Sans Light"/>
              </a:endParaRPr>
            </a:p>
            <a:p>
              <a:pPr indent="-285750" lvl="0" marL="0" marR="0" rtl="0" algn="l">
                <a:lnSpc>
                  <a:spcPct val="150000"/>
                </a:lnSpc>
                <a:spcBef>
                  <a:spcPts val="0"/>
                </a:spcBef>
                <a:spcAft>
                  <a:spcPts val="0"/>
                </a:spcAft>
                <a:buSzPts val="900"/>
                <a:buFont typeface="Open Sans Light"/>
                <a:buChar char="●"/>
              </a:pPr>
              <a:r>
                <a:rPr lang="en-US" sz="900">
                  <a:latin typeface="Open Sans Light"/>
                  <a:ea typeface="Open Sans Light"/>
                  <a:cs typeface="Open Sans Light"/>
                  <a:sym typeface="Open Sans Light"/>
                </a:rPr>
                <a:t>Design promotion specifically for these customers for the ROI would be huge</a:t>
              </a:r>
              <a:endParaRPr sz="900">
                <a:latin typeface="Open Sans Light"/>
                <a:ea typeface="Open Sans Light"/>
                <a:cs typeface="Open Sans Light"/>
                <a:sym typeface="Open Sans Light"/>
              </a:endParaRPr>
            </a:p>
          </p:txBody>
        </p:sp>
        <p:sp>
          <p:nvSpPr>
            <p:cNvPr id="335" name="Google Shape;335;g53c679b8e7_1_65"/>
            <p:cNvSpPr/>
            <p:nvPr/>
          </p:nvSpPr>
          <p:spPr>
            <a:xfrm>
              <a:off x="2714599" y="2357425"/>
              <a:ext cx="15402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FF9900"/>
                  </a:solidFill>
                  <a:latin typeface="Open Sans"/>
                  <a:ea typeface="Open Sans"/>
                  <a:cs typeface="Open Sans"/>
                  <a:sym typeface="Open Sans"/>
                </a:rPr>
                <a:t>      At Risk</a:t>
              </a:r>
              <a:endParaRPr sz="2000">
                <a:solidFill>
                  <a:srgbClr val="FF9900"/>
                </a:solidFill>
                <a:latin typeface="Open Sans Light"/>
                <a:ea typeface="Open Sans Light"/>
                <a:cs typeface="Open Sans Light"/>
                <a:sym typeface="Open Sans Light"/>
              </a:endParaRPr>
            </a:p>
          </p:txBody>
        </p:sp>
        <p:sp>
          <p:nvSpPr>
            <p:cNvPr id="336" name="Google Shape;336;g53c679b8e7_1_65"/>
            <p:cNvSpPr/>
            <p:nvPr/>
          </p:nvSpPr>
          <p:spPr>
            <a:xfrm>
              <a:off x="2786050" y="1000125"/>
              <a:ext cx="1468800" cy="1569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9600">
                  <a:solidFill>
                    <a:srgbClr val="FF9900"/>
                  </a:solidFill>
                  <a:latin typeface="Open Sans Light"/>
                  <a:ea typeface="Open Sans Light"/>
                  <a:cs typeface="Open Sans Light"/>
                  <a:sym typeface="Open Sans Light"/>
                </a:rPr>
                <a:t>2</a:t>
              </a:r>
              <a:endParaRPr sz="9600">
                <a:solidFill>
                  <a:srgbClr val="FF9900"/>
                </a:solidFill>
                <a:latin typeface="Open Sans Light"/>
                <a:ea typeface="Open Sans Light"/>
                <a:cs typeface="Open Sans Light"/>
                <a:sym typeface="Open Sans Light"/>
              </a:endParaRPr>
            </a:p>
          </p:txBody>
        </p:sp>
      </p:grpSp>
      <p:grpSp>
        <p:nvGrpSpPr>
          <p:cNvPr id="337" name="Google Shape;337;g53c679b8e7_1_65"/>
          <p:cNvGrpSpPr/>
          <p:nvPr/>
        </p:nvGrpSpPr>
        <p:grpSpPr>
          <a:xfrm>
            <a:off x="6285526" y="1249750"/>
            <a:ext cx="2061099" cy="3804650"/>
            <a:chOff x="4929201" y="1000125"/>
            <a:chExt cx="2061099" cy="3804650"/>
          </a:xfrm>
        </p:grpSpPr>
        <p:sp>
          <p:nvSpPr>
            <p:cNvPr id="338" name="Google Shape;338;g53c679b8e7_1_65"/>
            <p:cNvSpPr/>
            <p:nvPr/>
          </p:nvSpPr>
          <p:spPr>
            <a:xfrm>
              <a:off x="4960500" y="2786075"/>
              <a:ext cx="2029800" cy="2018700"/>
            </a:xfrm>
            <a:prstGeom prst="rect">
              <a:avLst/>
            </a:prstGeom>
            <a:noFill/>
            <a:ln>
              <a:noFill/>
            </a:ln>
          </p:spPr>
          <p:txBody>
            <a:bodyPr anchorCtr="0" anchor="t" bIns="45700" lIns="91425" spcFirstLastPara="1" rIns="91425" wrap="square" tIns="45700">
              <a:noAutofit/>
            </a:bodyPr>
            <a:lstStyle/>
            <a:p>
              <a:pPr indent="-285750" lvl="0" marL="0" marR="0" rtl="0" algn="l">
                <a:lnSpc>
                  <a:spcPct val="150000"/>
                </a:lnSpc>
                <a:spcBef>
                  <a:spcPts val="0"/>
                </a:spcBef>
                <a:spcAft>
                  <a:spcPts val="0"/>
                </a:spcAft>
                <a:buSzPts val="900"/>
                <a:buFont typeface="Open Sans Light"/>
                <a:buChar char="●"/>
              </a:pPr>
              <a:r>
                <a:rPr lang="en-US" sz="900">
                  <a:latin typeface="Open Sans Light"/>
                  <a:ea typeface="Open Sans Light"/>
                  <a:cs typeface="Open Sans Light"/>
                  <a:sym typeface="Open Sans Light"/>
                </a:rPr>
                <a:t>Send them crazy coupon or promotion that they cannot refuse</a:t>
              </a:r>
              <a:endParaRPr sz="900">
                <a:latin typeface="Open Sans Light"/>
                <a:ea typeface="Open Sans Light"/>
                <a:cs typeface="Open Sans Light"/>
                <a:sym typeface="Open Sans Light"/>
              </a:endParaRPr>
            </a:p>
            <a:p>
              <a:pPr indent="-285750" lvl="0" marL="0" marR="0" rtl="0" algn="l">
                <a:lnSpc>
                  <a:spcPct val="150000"/>
                </a:lnSpc>
                <a:spcBef>
                  <a:spcPts val="0"/>
                </a:spcBef>
                <a:spcAft>
                  <a:spcPts val="0"/>
                </a:spcAft>
                <a:buSzPts val="900"/>
                <a:buFont typeface="Open Sans Light"/>
                <a:buChar char="●"/>
              </a:pPr>
              <a:r>
                <a:rPr lang="en-US" sz="900">
                  <a:latin typeface="Open Sans Light"/>
                  <a:ea typeface="Open Sans Light"/>
                  <a:cs typeface="Open Sans Light"/>
                  <a:sym typeface="Open Sans Light"/>
                </a:rPr>
                <a:t>Push the brand advertisement for this group to let them re-warm the prospect to our brand and product.</a:t>
              </a:r>
              <a:endParaRPr sz="900">
                <a:latin typeface="Open Sans Light"/>
                <a:ea typeface="Open Sans Light"/>
                <a:cs typeface="Open Sans Light"/>
                <a:sym typeface="Open Sans Light"/>
              </a:endParaRPr>
            </a:p>
          </p:txBody>
        </p:sp>
        <p:sp>
          <p:nvSpPr>
            <p:cNvPr id="339" name="Google Shape;339;g53c679b8e7_1_65"/>
            <p:cNvSpPr/>
            <p:nvPr/>
          </p:nvSpPr>
          <p:spPr>
            <a:xfrm>
              <a:off x="4929201" y="2357425"/>
              <a:ext cx="15444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accent6"/>
                  </a:solidFill>
                  <a:latin typeface="Open Sans"/>
                  <a:ea typeface="Open Sans"/>
                  <a:cs typeface="Open Sans"/>
                  <a:sym typeface="Open Sans"/>
                </a:rPr>
                <a:t>        </a:t>
              </a:r>
              <a:r>
                <a:rPr lang="en-US" sz="2000">
                  <a:solidFill>
                    <a:srgbClr val="CC0000"/>
                  </a:solidFill>
                  <a:latin typeface="Open Sans"/>
                  <a:ea typeface="Open Sans"/>
                  <a:cs typeface="Open Sans"/>
                  <a:sym typeface="Open Sans"/>
                </a:rPr>
                <a:t>Lost</a:t>
              </a:r>
              <a:endParaRPr sz="2000">
                <a:solidFill>
                  <a:srgbClr val="CC0000"/>
                </a:solidFill>
                <a:latin typeface="Open Sans Light"/>
                <a:ea typeface="Open Sans Light"/>
                <a:cs typeface="Open Sans Light"/>
                <a:sym typeface="Open Sans Light"/>
              </a:endParaRPr>
            </a:p>
          </p:txBody>
        </p:sp>
        <p:sp>
          <p:nvSpPr>
            <p:cNvPr id="340" name="Google Shape;340;g53c679b8e7_1_65"/>
            <p:cNvSpPr/>
            <p:nvPr/>
          </p:nvSpPr>
          <p:spPr>
            <a:xfrm>
              <a:off x="5000619" y="1000125"/>
              <a:ext cx="1694400" cy="1569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9600">
                  <a:solidFill>
                    <a:srgbClr val="CC0000"/>
                  </a:solidFill>
                  <a:latin typeface="Open Sans Light"/>
                  <a:ea typeface="Open Sans Light"/>
                  <a:cs typeface="Open Sans Light"/>
                  <a:sym typeface="Open Sans Light"/>
                </a:rPr>
                <a:t>3</a:t>
              </a:r>
              <a:endParaRPr sz="9600">
                <a:solidFill>
                  <a:srgbClr val="CC0000"/>
                </a:solidFill>
                <a:latin typeface="Open Sans Light"/>
                <a:ea typeface="Open Sans Light"/>
                <a:cs typeface="Open Sans Light"/>
                <a:sym typeface="Open Sans Light"/>
              </a:endParaRPr>
            </a:p>
          </p:txBody>
        </p:sp>
      </p:grpSp>
      <p:sp>
        <p:nvSpPr>
          <p:cNvPr id="341" name="Google Shape;341;g53c679b8e7_1_65"/>
          <p:cNvSpPr/>
          <p:nvPr/>
        </p:nvSpPr>
        <p:spPr>
          <a:xfrm>
            <a:off x="8501090" y="214296"/>
            <a:ext cx="357300" cy="3573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Open Sans"/>
                <a:ea typeface="Open Sans"/>
                <a:cs typeface="Open Sans"/>
                <a:sym typeface="Open Sans"/>
              </a:rPr>
              <a:t>8</a:t>
            </a:r>
            <a:endParaRPr sz="1100">
              <a:solidFill>
                <a:schemeClr val="lt1"/>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53c679b8e7_2_1"/>
          <p:cNvSpPr/>
          <p:nvPr/>
        </p:nvSpPr>
        <p:spPr>
          <a:xfrm>
            <a:off x="857224" y="142876"/>
            <a:ext cx="7429500" cy="492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600">
                <a:latin typeface="Open Sans"/>
                <a:ea typeface="Open Sans"/>
                <a:cs typeface="Open Sans"/>
                <a:sym typeface="Open Sans"/>
              </a:rPr>
              <a:t>Revenue - Customer Segmentation</a:t>
            </a:r>
            <a:endParaRPr sz="2600">
              <a:latin typeface="Open Sans"/>
              <a:ea typeface="Open Sans"/>
              <a:cs typeface="Open Sans"/>
              <a:sym typeface="Open Sans"/>
            </a:endParaRPr>
          </a:p>
        </p:txBody>
      </p:sp>
      <p:sp>
        <p:nvSpPr>
          <p:cNvPr id="347" name="Google Shape;347;g53c679b8e7_2_1"/>
          <p:cNvSpPr/>
          <p:nvPr/>
        </p:nvSpPr>
        <p:spPr>
          <a:xfrm>
            <a:off x="8501090" y="214296"/>
            <a:ext cx="357300" cy="3573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Open Sans"/>
                <a:ea typeface="Open Sans"/>
                <a:cs typeface="Open Sans"/>
                <a:sym typeface="Open Sans"/>
              </a:rPr>
              <a:t>9</a:t>
            </a:r>
            <a:endParaRPr sz="1100">
              <a:solidFill>
                <a:schemeClr val="lt1"/>
              </a:solidFill>
              <a:latin typeface="Open Sans"/>
              <a:ea typeface="Open Sans"/>
              <a:cs typeface="Open Sans"/>
              <a:sym typeface="Open Sans"/>
            </a:endParaRPr>
          </a:p>
        </p:txBody>
      </p:sp>
      <p:sp>
        <p:nvSpPr>
          <p:cNvPr id="348" name="Google Shape;348;g53c679b8e7_2_1"/>
          <p:cNvSpPr/>
          <p:nvPr/>
        </p:nvSpPr>
        <p:spPr>
          <a:xfrm>
            <a:off x="4646850" y="3910025"/>
            <a:ext cx="4331400" cy="1028100"/>
          </a:xfrm>
          <a:prstGeom prst="rect">
            <a:avLst/>
          </a:prstGeom>
          <a:noFill/>
          <a:ln>
            <a:noFill/>
          </a:ln>
        </p:spPr>
        <p:txBody>
          <a:bodyPr anchorCtr="0" anchor="t" bIns="45700" lIns="91425" spcFirstLastPara="1" rIns="91425" wrap="square" tIns="45700">
            <a:noAutofit/>
          </a:bodyPr>
          <a:lstStyle/>
          <a:p>
            <a:pPr indent="-285750" lvl="0" marL="457200" rtl="0" algn="l">
              <a:lnSpc>
                <a:spcPct val="150000"/>
              </a:lnSpc>
              <a:spcBef>
                <a:spcPts val="0"/>
              </a:spcBef>
              <a:spcAft>
                <a:spcPts val="0"/>
              </a:spcAft>
              <a:buClr>
                <a:srgbClr val="000000"/>
              </a:buClr>
              <a:buSzPts val="900"/>
              <a:buFont typeface="Open Sans Light"/>
              <a:buChar char="●"/>
            </a:pPr>
            <a:r>
              <a:rPr lang="en-US" sz="900">
                <a:latin typeface="Open Sans Light"/>
                <a:ea typeface="Open Sans Light"/>
                <a:cs typeface="Open Sans Light"/>
                <a:sym typeface="Open Sans Light"/>
              </a:rPr>
              <a:t>The general trend of acquisition channel across three levels of customers is the same.</a:t>
            </a:r>
            <a:endParaRPr sz="900">
              <a:latin typeface="Open Sans Light"/>
              <a:ea typeface="Open Sans Light"/>
              <a:cs typeface="Open Sans Light"/>
              <a:sym typeface="Open Sans Light"/>
            </a:endParaRPr>
          </a:p>
          <a:p>
            <a:pPr indent="-285750" lvl="0" marL="457200" rtl="0" algn="l">
              <a:lnSpc>
                <a:spcPct val="150000"/>
              </a:lnSpc>
              <a:spcBef>
                <a:spcPts val="0"/>
              </a:spcBef>
              <a:spcAft>
                <a:spcPts val="0"/>
              </a:spcAft>
              <a:buClr>
                <a:srgbClr val="000000"/>
              </a:buClr>
              <a:buSzPts val="900"/>
              <a:buFont typeface="Open Sans Light"/>
              <a:buChar char="●"/>
            </a:pPr>
            <a:r>
              <a:rPr lang="en-US" sz="900">
                <a:latin typeface="Open Sans Light"/>
                <a:ea typeface="Open Sans Light"/>
                <a:cs typeface="Open Sans Light"/>
                <a:sym typeface="Open Sans Light"/>
              </a:rPr>
              <a:t>Paid search contributes the most to all the acquisition</a:t>
            </a:r>
            <a:endParaRPr sz="900">
              <a:latin typeface="Open Sans Light"/>
              <a:ea typeface="Open Sans Light"/>
              <a:cs typeface="Open Sans Light"/>
              <a:sym typeface="Open Sans Light"/>
            </a:endParaRPr>
          </a:p>
          <a:p>
            <a:pPr indent="-285750" lvl="0" marL="457200" rtl="0" algn="l">
              <a:lnSpc>
                <a:spcPct val="150000"/>
              </a:lnSpc>
              <a:spcBef>
                <a:spcPts val="0"/>
              </a:spcBef>
              <a:spcAft>
                <a:spcPts val="0"/>
              </a:spcAft>
              <a:buClr>
                <a:srgbClr val="000000"/>
              </a:buClr>
              <a:buSzPts val="900"/>
              <a:buFont typeface="Open Sans Light"/>
              <a:buChar char="●"/>
            </a:pPr>
            <a:r>
              <a:rPr lang="en-US" sz="900">
                <a:latin typeface="Open Sans Light"/>
                <a:ea typeface="Open Sans Light"/>
                <a:cs typeface="Open Sans Light"/>
                <a:sym typeface="Open Sans Light"/>
              </a:rPr>
              <a:t>The company should try to promote organic search and comparison  for which are free and effective</a:t>
            </a:r>
            <a:endParaRPr sz="900">
              <a:latin typeface="Open Sans Light"/>
              <a:ea typeface="Open Sans Light"/>
              <a:cs typeface="Open Sans Light"/>
              <a:sym typeface="Open Sans Light"/>
            </a:endParaRPr>
          </a:p>
          <a:p>
            <a:pPr indent="0" lvl="0" marL="0" marR="0" rtl="0" algn="l">
              <a:lnSpc>
                <a:spcPct val="150000"/>
              </a:lnSpc>
              <a:spcBef>
                <a:spcPts val="0"/>
              </a:spcBef>
              <a:spcAft>
                <a:spcPts val="0"/>
              </a:spcAft>
              <a:buNone/>
            </a:pPr>
            <a:r>
              <a:t/>
            </a:r>
            <a:endParaRPr sz="900">
              <a:latin typeface="Open Sans Light"/>
              <a:ea typeface="Open Sans Light"/>
              <a:cs typeface="Open Sans Light"/>
              <a:sym typeface="Open Sans Light"/>
            </a:endParaRPr>
          </a:p>
        </p:txBody>
      </p:sp>
      <p:sp>
        <p:nvSpPr>
          <p:cNvPr id="349" name="Google Shape;349;g53c679b8e7_2_1"/>
          <p:cNvSpPr/>
          <p:nvPr/>
        </p:nvSpPr>
        <p:spPr>
          <a:xfrm>
            <a:off x="4819656" y="995352"/>
            <a:ext cx="9831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latin typeface="Open Sans"/>
                <a:ea typeface="Open Sans"/>
                <a:cs typeface="Open Sans"/>
                <a:sym typeface="Open Sans"/>
              </a:rPr>
              <a:t>Channel</a:t>
            </a:r>
            <a:endParaRPr sz="1400">
              <a:latin typeface="Open Sans"/>
              <a:ea typeface="Open Sans"/>
              <a:cs typeface="Open Sans"/>
              <a:sym typeface="Open Sans"/>
            </a:endParaRPr>
          </a:p>
        </p:txBody>
      </p:sp>
      <p:sp>
        <p:nvSpPr>
          <p:cNvPr id="350" name="Google Shape;350;g53c679b8e7_2_1"/>
          <p:cNvSpPr/>
          <p:nvPr/>
        </p:nvSpPr>
        <p:spPr>
          <a:xfrm>
            <a:off x="26325" y="3910025"/>
            <a:ext cx="4685700" cy="1129800"/>
          </a:xfrm>
          <a:prstGeom prst="rect">
            <a:avLst/>
          </a:prstGeom>
          <a:noFill/>
          <a:ln>
            <a:noFill/>
          </a:ln>
        </p:spPr>
        <p:txBody>
          <a:bodyPr anchorCtr="0" anchor="t" bIns="45700" lIns="91425" spcFirstLastPara="1" rIns="91425" wrap="square" tIns="45700">
            <a:noAutofit/>
          </a:bodyPr>
          <a:lstStyle/>
          <a:p>
            <a:pPr indent="-285750" lvl="0" marL="457200" marR="0" rtl="0" algn="l">
              <a:lnSpc>
                <a:spcPct val="150000"/>
              </a:lnSpc>
              <a:spcBef>
                <a:spcPts val="0"/>
              </a:spcBef>
              <a:spcAft>
                <a:spcPts val="0"/>
              </a:spcAft>
              <a:buSzPts val="900"/>
              <a:buFont typeface="Open Sans Light"/>
              <a:buChar char="●"/>
            </a:pPr>
            <a:r>
              <a:rPr lang="en-US" sz="900">
                <a:latin typeface="Open Sans Light"/>
                <a:ea typeface="Open Sans Light"/>
                <a:cs typeface="Open Sans Light"/>
                <a:sym typeface="Open Sans Light"/>
              </a:rPr>
              <a:t>Most the High value customer are acquired from Desktop device</a:t>
            </a:r>
            <a:endParaRPr sz="900">
              <a:latin typeface="Open Sans Light"/>
              <a:ea typeface="Open Sans Light"/>
              <a:cs typeface="Open Sans Light"/>
              <a:sym typeface="Open Sans Light"/>
            </a:endParaRPr>
          </a:p>
          <a:p>
            <a:pPr indent="-285750" lvl="0" marL="457200" marR="0" rtl="0" algn="l">
              <a:lnSpc>
                <a:spcPct val="150000"/>
              </a:lnSpc>
              <a:spcBef>
                <a:spcPts val="0"/>
              </a:spcBef>
              <a:spcAft>
                <a:spcPts val="0"/>
              </a:spcAft>
              <a:buSzPts val="900"/>
              <a:buFont typeface="Open Sans Light"/>
              <a:buChar char="●"/>
            </a:pPr>
            <a:r>
              <a:rPr lang="en-US" sz="900">
                <a:latin typeface="Open Sans Light"/>
                <a:ea typeface="Open Sans Light"/>
                <a:cs typeface="Open Sans Light"/>
                <a:sym typeface="Open Sans Light"/>
              </a:rPr>
              <a:t>Tablet acquisition channel plays a very tiny role in acquiring both group of customer</a:t>
            </a:r>
            <a:endParaRPr sz="900">
              <a:latin typeface="Open Sans Light"/>
              <a:ea typeface="Open Sans Light"/>
              <a:cs typeface="Open Sans Light"/>
              <a:sym typeface="Open Sans Light"/>
            </a:endParaRPr>
          </a:p>
          <a:p>
            <a:pPr indent="-285750" lvl="0" marL="457200" marR="0" rtl="0" algn="l">
              <a:lnSpc>
                <a:spcPct val="150000"/>
              </a:lnSpc>
              <a:spcBef>
                <a:spcPts val="0"/>
              </a:spcBef>
              <a:spcAft>
                <a:spcPts val="0"/>
              </a:spcAft>
              <a:buSzPts val="900"/>
              <a:buFont typeface="Open Sans Light"/>
              <a:buChar char="●"/>
            </a:pPr>
            <a:r>
              <a:rPr lang="en-US" sz="900">
                <a:latin typeface="Open Sans Light"/>
                <a:ea typeface="Open Sans Light"/>
                <a:cs typeface="Open Sans Light"/>
                <a:sym typeface="Open Sans Light"/>
              </a:rPr>
              <a:t>We need to enhance the acquisition strategy for Phone device because it has a big potential to acquire more customers, especially the High-value </a:t>
            </a:r>
            <a:r>
              <a:rPr lang="en-US" sz="900">
                <a:latin typeface="Open Sans Light"/>
                <a:ea typeface="Open Sans Light"/>
                <a:cs typeface="Open Sans Light"/>
                <a:sym typeface="Open Sans Light"/>
              </a:rPr>
              <a:t>customer.</a:t>
            </a:r>
            <a:endParaRPr sz="900">
              <a:latin typeface="Open Sans Light"/>
              <a:ea typeface="Open Sans Light"/>
              <a:cs typeface="Open Sans Light"/>
              <a:sym typeface="Open Sans Light"/>
            </a:endParaRPr>
          </a:p>
        </p:txBody>
      </p:sp>
      <p:sp>
        <p:nvSpPr>
          <p:cNvPr id="351" name="Google Shape;351;g53c679b8e7_2_1"/>
          <p:cNvSpPr/>
          <p:nvPr/>
        </p:nvSpPr>
        <p:spPr>
          <a:xfrm>
            <a:off x="104748" y="995352"/>
            <a:ext cx="983100" cy="3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a:latin typeface="Open Sans"/>
                <a:ea typeface="Open Sans"/>
                <a:cs typeface="Open Sans"/>
                <a:sym typeface="Open Sans"/>
              </a:rPr>
              <a:t>Device</a:t>
            </a:r>
            <a:endParaRPr sz="1400">
              <a:latin typeface="Open Sans"/>
              <a:ea typeface="Open Sans"/>
              <a:cs typeface="Open Sans"/>
              <a:sym typeface="Open Sans"/>
            </a:endParaRPr>
          </a:p>
        </p:txBody>
      </p:sp>
      <p:pic>
        <p:nvPicPr>
          <p:cNvPr id="352" name="Google Shape;352;g53c679b8e7_2_1"/>
          <p:cNvPicPr preferRelativeResize="0"/>
          <p:nvPr/>
        </p:nvPicPr>
        <p:blipFill>
          <a:blip r:embed="rId3">
            <a:alphaModFix/>
          </a:blip>
          <a:stretch>
            <a:fillRect/>
          </a:stretch>
        </p:blipFill>
        <p:spPr>
          <a:xfrm>
            <a:off x="240050" y="1282500"/>
            <a:ext cx="3981601" cy="2596325"/>
          </a:xfrm>
          <a:prstGeom prst="rect">
            <a:avLst/>
          </a:prstGeom>
          <a:noFill/>
          <a:ln>
            <a:noFill/>
          </a:ln>
        </p:spPr>
      </p:pic>
      <p:pic>
        <p:nvPicPr>
          <p:cNvPr id="353" name="Google Shape;353;g53c679b8e7_2_1"/>
          <p:cNvPicPr preferRelativeResize="0"/>
          <p:nvPr/>
        </p:nvPicPr>
        <p:blipFill>
          <a:blip r:embed="rId4">
            <a:alphaModFix/>
          </a:blip>
          <a:stretch>
            <a:fillRect/>
          </a:stretch>
        </p:blipFill>
        <p:spPr>
          <a:xfrm>
            <a:off x="4913479" y="1282500"/>
            <a:ext cx="3839521" cy="2596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grpSp>
        <p:nvGrpSpPr>
          <p:cNvPr id="358" name="Google Shape;358;g9d08f5ec2c_2_13"/>
          <p:cNvGrpSpPr/>
          <p:nvPr/>
        </p:nvGrpSpPr>
        <p:grpSpPr>
          <a:xfrm>
            <a:off x="705025" y="716350"/>
            <a:ext cx="2165100" cy="4059650"/>
            <a:chOff x="110700" y="1000125"/>
            <a:chExt cx="2165100" cy="4059650"/>
          </a:xfrm>
        </p:grpSpPr>
        <p:sp>
          <p:nvSpPr>
            <p:cNvPr id="359" name="Google Shape;359;g9d08f5ec2c_2_13"/>
            <p:cNvSpPr/>
            <p:nvPr/>
          </p:nvSpPr>
          <p:spPr>
            <a:xfrm>
              <a:off x="110700" y="2786075"/>
              <a:ext cx="2165100" cy="2273700"/>
            </a:xfrm>
            <a:prstGeom prst="rect">
              <a:avLst/>
            </a:prstGeom>
            <a:noFill/>
            <a:ln>
              <a:noFill/>
            </a:ln>
          </p:spPr>
          <p:txBody>
            <a:bodyPr anchorCtr="0" anchor="t" bIns="45700" lIns="91425" spcFirstLastPara="1" rIns="91425" wrap="square" tIns="45700">
              <a:noAutofit/>
            </a:bodyPr>
            <a:lstStyle/>
            <a:p>
              <a:pPr indent="-285750" lvl="0" marL="0" marR="0" rtl="0" algn="l">
                <a:lnSpc>
                  <a:spcPct val="150000"/>
                </a:lnSpc>
                <a:spcBef>
                  <a:spcPts val="0"/>
                </a:spcBef>
                <a:spcAft>
                  <a:spcPts val="0"/>
                </a:spcAft>
                <a:buSzPts val="900"/>
                <a:buFont typeface="Open Sans Light"/>
                <a:buChar char="●"/>
              </a:pPr>
              <a:r>
                <a:rPr lang="en-US" sz="900">
                  <a:latin typeface="Open Sans Light"/>
                  <a:ea typeface="Open Sans Light"/>
                  <a:cs typeface="Open Sans Light"/>
                  <a:sym typeface="Open Sans Light"/>
                </a:rPr>
                <a:t>Improve organic search, making good use of network effect and raising the awareness of the company brand</a:t>
              </a:r>
              <a:endParaRPr sz="900">
                <a:latin typeface="Open Sans Light"/>
                <a:ea typeface="Open Sans Light"/>
                <a:cs typeface="Open Sans Light"/>
                <a:sym typeface="Open Sans Light"/>
              </a:endParaRPr>
            </a:p>
            <a:p>
              <a:pPr indent="-285750" lvl="0" marL="0" marR="0" rtl="0" algn="l">
                <a:lnSpc>
                  <a:spcPct val="150000"/>
                </a:lnSpc>
                <a:spcBef>
                  <a:spcPts val="0"/>
                </a:spcBef>
                <a:spcAft>
                  <a:spcPts val="0"/>
                </a:spcAft>
                <a:buSzPts val="900"/>
                <a:buFont typeface="Open Sans Light"/>
                <a:buChar char="●"/>
              </a:pPr>
              <a:r>
                <a:rPr lang="en-US" sz="900">
                  <a:latin typeface="Open Sans Light"/>
                  <a:ea typeface="Open Sans Light"/>
                  <a:cs typeface="Open Sans Light"/>
                  <a:sym typeface="Open Sans Light"/>
                </a:rPr>
                <a:t>Include cost of paid search as part of the analysis; explore the reason behind the fluctuations in Nov. and Jan.</a:t>
              </a:r>
              <a:endParaRPr sz="900">
                <a:latin typeface="Open Sans Light"/>
                <a:ea typeface="Open Sans Light"/>
                <a:cs typeface="Open Sans Light"/>
                <a:sym typeface="Open Sans Light"/>
              </a:endParaRPr>
            </a:p>
            <a:p>
              <a:pPr indent="-285750" lvl="0" marL="0" marR="0" rtl="0" algn="l">
                <a:lnSpc>
                  <a:spcPct val="150000"/>
                </a:lnSpc>
                <a:spcBef>
                  <a:spcPts val="0"/>
                </a:spcBef>
                <a:spcAft>
                  <a:spcPts val="0"/>
                </a:spcAft>
                <a:buSzPts val="900"/>
                <a:buFont typeface="Open Sans Light"/>
                <a:buChar char="●"/>
              </a:pPr>
              <a:r>
                <a:rPr lang="en-US" sz="900">
                  <a:latin typeface="Open Sans Light"/>
                  <a:ea typeface="Open Sans Light"/>
                  <a:cs typeface="Open Sans Light"/>
                  <a:sym typeface="Open Sans Light"/>
                </a:rPr>
                <a:t>Reconsider budget for paid social, taking CAC into account, for it is not an effective channel for </a:t>
              </a:r>
              <a:r>
                <a:rPr lang="en-US" sz="900">
                  <a:latin typeface="Open Sans Light"/>
                  <a:ea typeface="Open Sans Light"/>
                  <a:cs typeface="Open Sans Light"/>
                  <a:sym typeface="Open Sans Light"/>
                </a:rPr>
                <a:t>acquisition based the given data</a:t>
              </a:r>
              <a:endParaRPr sz="900">
                <a:latin typeface="Open Sans Light"/>
                <a:ea typeface="Open Sans Light"/>
                <a:cs typeface="Open Sans Light"/>
                <a:sym typeface="Open Sans Light"/>
              </a:endParaRPr>
            </a:p>
          </p:txBody>
        </p:sp>
        <p:sp>
          <p:nvSpPr>
            <p:cNvPr id="360" name="Google Shape;360;g9d08f5ec2c_2_13"/>
            <p:cNvSpPr/>
            <p:nvPr/>
          </p:nvSpPr>
          <p:spPr>
            <a:xfrm>
              <a:off x="173500" y="2357425"/>
              <a:ext cx="17859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accent3"/>
                  </a:solidFill>
                  <a:latin typeface="Open Sans"/>
                  <a:ea typeface="Open Sans"/>
                  <a:cs typeface="Open Sans"/>
                  <a:sym typeface="Open Sans"/>
                </a:rPr>
                <a:t>    Channel</a:t>
              </a:r>
              <a:endParaRPr sz="2000">
                <a:solidFill>
                  <a:schemeClr val="accent3"/>
                </a:solidFill>
                <a:latin typeface="Open Sans Light"/>
                <a:ea typeface="Open Sans Light"/>
                <a:cs typeface="Open Sans Light"/>
                <a:sym typeface="Open Sans Light"/>
              </a:endParaRPr>
            </a:p>
          </p:txBody>
        </p:sp>
        <p:sp>
          <p:nvSpPr>
            <p:cNvPr id="361" name="Google Shape;361;g9d08f5ec2c_2_13"/>
            <p:cNvSpPr/>
            <p:nvPr/>
          </p:nvSpPr>
          <p:spPr>
            <a:xfrm>
              <a:off x="173378" y="1000125"/>
              <a:ext cx="1785900" cy="1569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9600">
                  <a:solidFill>
                    <a:schemeClr val="accent3"/>
                  </a:solidFill>
                  <a:latin typeface="Open Sans Light"/>
                  <a:ea typeface="Open Sans Light"/>
                  <a:cs typeface="Open Sans Light"/>
                  <a:sym typeface="Open Sans Light"/>
                </a:rPr>
                <a:t>1</a:t>
              </a:r>
              <a:endParaRPr sz="9600">
                <a:solidFill>
                  <a:schemeClr val="accent3"/>
                </a:solidFill>
                <a:latin typeface="Open Sans Light"/>
                <a:ea typeface="Open Sans Light"/>
                <a:cs typeface="Open Sans Light"/>
                <a:sym typeface="Open Sans Light"/>
              </a:endParaRPr>
            </a:p>
          </p:txBody>
        </p:sp>
      </p:grpSp>
      <p:grpSp>
        <p:nvGrpSpPr>
          <p:cNvPr id="362" name="Google Shape;362;g9d08f5ec2c_2_13"/>
          <p:cNvGrpSpPr/>
          <p:nvPr/>
        </p:nvGrpSpPr>
        <p:grpSpPr>
          <a:xfrm>
            <a:off x="3386900" y="716345"/>
            <a:ext cx="2353459" cy="3617130"/>
            <a:chOff x="2490354" y="1000125"/>
            <a:chExt cx="2056500" cy="3617130"/>
          </a:xfrm>
        </p:grpSpPr>
        <p:sp>
          <p:nvSpPr>
            <p:cNvPr id="363" name="Google Shape;363;g9d08f5ec2c_2_13"/>
            <p:cNvSpPr/>
            <p:nvPr/>
          </p:nvSpPr>
          <p:spPr>
            <a:xfrm>
              <a:off x="2490354" y="2786055"/>
              <a:ext cx="2056500" cy="1831200"/>
            </a:xfrm>
            <a:prstGeom prst="rect">
              <a:avLst/>
            </a:prstGeom>
            <a:noFill/>
            <a:ln>
              <a:noFill/>
            </a:ln>
          </p:spPr>
          <p:txBody>
            <a:bodyPr anchorCtr="0" anchor="t" bIns="45700" lIns="91425" spcFirstLastPara="1" rIns="91425" wrap="square" tIns="45700">
              <a:noAutofit/>
            </a:bodyPr>
            <a:lstStyle/>
            <a:p>
              <a:pPr indent="-285750" lvl="0" marL="0" marR="0" rtl="0" algn="l">
                <a:lnSpc>
                  <a:spcPct val="150000"/>
                </a:lnSpc>
                <a:spcBef>
                  <a:spcPts val="0"/>
                </a:spcBef>
                <a:spcAft>
                  <a:spcPts val="0"/>
                </a:spcAft>
                <a:buSzPts val="900"/>
                <a:buFont typeface="Open Sans Light"/>
                <a:buChar char="●"/>
              </a:pPr>
              <a:r>
                <a:rPr lang="en-US" sz="900">
                  <a:latin typeface="Open Sans Light"/>
                  <a:ea typeface="Open Sans Light"/>
                  <a:cs typeface="Open Sans Light"/>
                  <a:sym typeface="Open Sans Light"/>
                </a:rPr>
                <a:t>Ensure category TVs, WA and Sheets product page to be attractive to customers and to convey clear information about the product</a:t>
              </a:r>
              <a:endParaRPr sz="900">
                <a:latin typeface="Open Sans Light"/>
                <a:ea typeface="Open Sans Light"/>
                <a:cs typeface="Open Sans Light"/>
                <a:sym typeface="Open Sans Light"/>
              </a:endParaRPr>
            </a:p>
            <a:p>
              <a:pPr indent="-285750" lvl="0" marL="0" marR="0" rtl="0" algn="l">
                <a:lnSpc>
                  <a:spcPct val="150000"/>
                </a:lnSpc>
                <a:spcBef>
                  <a:spcPts val="0"/>
                </a:spcBef>
                <a:spcAft>
                  <a:spcPts val="0"/>
                </a:spcAft>
                <a:buSzPts val="900"/>
                <a:buFont typeface="Open Sans Light"/>
                <a:buChar char="●"/>
              </a:pPr>
              <a:r>
                <a:rPr lang="en-US" sz="900">
                  <a:latin typeface="Open Sans Light"/>
                  <a:ea typeface="Open Sans Light"/>
                  <a:cs typeface="Open Sans Light"/>
                  <a:sym typeface="Open Sans Light"/>
                </a:rPr>
                <a:t>Improve product performance ET, TVs, and WA by </a:t>
              </a:r>
              <a:r>
                <a:rPr lang="en-US" sz="900">
                  <a:latin typeface="Open Sans Light"/>
                  <a:ea typeface="Open Sans Light"/>
                  <a:cs typeface="Open Sans Light"/>
                  <a:sym typeface="Open Sans Light"/>
                </a:rPr>
                <a:t>investigating</a:t>
              </a:r>
              <a:r>
                <a:rPr lang="en-US" sz="900">
                  <a:latin typeface="Open Sans Light"/>
                  <a:ea typeface="Open Sans Light"/>
                  <a:cs typeface="Open Sans Light"/>
                  <a:sym typeface="Open Sans Light"/>
                </a:rPr>
                <a:t> from customer product reviews</a:t>
              </a:r>
              <a:endParaRPr sz="900">
                <a:latin typeface="Open Sans Light"/>
                <a:ea typeface="Open Sans Light"/>
                <a:cs typeface="Open Sans Light"/>
                <a:sym typeface="Open Sans Light"/>
              </a:endParaRPr>
            </a:p>
            <a:p>
              <a:pPr indent="-285750" lvl="0" marL="0" marR="0" rtl="0" algn="l">
                <a:lnSpc>
                  <a:spcPct val="150000"/>
                </a:lnSpc>
                <a:spcBef>
                  <a:spcPts val="0"/>
                </a:spcBef>
                <a:spcAft>
                  <a:spcPts val="0"/>
                </a:spcAft>
                <a:buSzPts val="900"/>
                <a:buFont typeface="Open Sans Light"/>
                <a:buChar char="●"/>
              </a:pPr>
              <a:r>
                <a:rPr lang="en-US" sz="900">
                  <a:latin typeface="Open Sans Light"/>
                  <a:ea typeface="Open Sans Light"/>
                  <a:cs typeface="Open Sans Light"/>
                  <a:sym typeface="Open Sans Light"/>
                </a:rPr>
                <a:t>Keep up the performance of AR and Beds</a:t>
              </a:r>
              <a:endParaRPr sz="900">
                <a:latin typeface="Open Sans Light"/>
                <a:ea typeface="Open Sans Light"/>
                <a:cs typeface="Open Sans Light"/>
                <a:sym typeface="Open Sans Light"/>
              </a:endParaRPr>
            </a:p>
          </p:txBody>
        </p:sp>
        <p:sp>
          <p:nvSpPr>
            <p:cNvPr id="364" name="Google Shape;364;g9d08f5ec2c_2_13"/>
            <p:cNvSpPr/>
            <p:nvPr/>
          </p:nvSpPr>
          <p:spPr>
            <a:xfrm>
              <a:off x="2714599" y="2357425"/>
              <a:ext cx="15402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FF9900"/>
                  </a:solidFill>
                  <a:latin typeface="Open Sans"/>
                  <a:ea typeface="Open Sans"/>
                  <a:cs typeface="Open Sans"/>
                  <a:sym typeface="Open Sans"/>
                </a:rPr>
                <a:t>     Category</a:t>
              </a:r>
              <a:endParaRPr sz="2000">
                <a:solidFill>
                  <a:srgbClr val="FF9900"/>
                </a:solidFill>
                <a:latin typeface="Open Sans Light"/>
                <a:ea typeface="Open Sans Light"/>
                <a:cs typeface="Open Sans Light"/>
                <a:sym typeface="Open Sans Light"/>
              </a:endParaRPr>
            </a:p>
          </p:txBody>
        </p:sp>
        <p:sp>
          <p:nvSpPr>
            <p:cNvPr id="365" name="Google Shape;365;g9d08f5ec2c_2_13"/>
            <p:cNvSpPr/>
            <p:nvPr/>
          </p:nvSpPr>
          <p:spPr>
            <a:xfrm>
              <a:off x="2786050" y="1000125"/>
              <a:ext cx="1468800" cy="1569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9600">
                  <a:solidFill>
                    <a:srgbClr val="FF9900"/>
                  </a:solidFill>
                  <a:latin typeface="Open Sans Light"/>
                  <a:ea typeface="Open Sans Light"/>
                  <a:cs typeface="Open Sans Light"/>
                  <a:sym typeface="Open Sans Light"/>
                </a:rPr>
                <a:t>2</a:t>
              </a:r>
              <a:endParaRPr sz="9600">
                <a:solidFill>
                  <a:srgbClr val="FF9900"/>
                </a:solidFill>
                <a:latin typeface="Open Sans Light"/>
                <a:ea typeface="Open Sans Light"/>
                <a:cs typeface="Open Sans Light"/>
                <a:sym typeface="Open Sans Light"/>
              </a:endParaRPr>
            </a:p>
          </p:txBody>
        </p:sp>
      </p:grpSp>
      <p:sp>
        <p:nvSpPr>
          <p:cNvPr id="366" name="Google Shape;366;g9d08f5ec2c_2_13"/>
          <p:cNvSpPr/>
          <p:nvPr/>
        </p:nvSpPr>
        <p:spPr>
          <a:xfrm>
            <a:off x="857224" y="142876"/>
            <a:ext cx="7429500" cy="492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600">
                <a:latin typeface="Open Sans"/>
                <a:ea typeface="Open Sans"/>
                <a:cs typeface="Open Sans"/>
                <a:sym typeface="Open Sans"/>
              </a:rPr>
              <a:t>Recommendations</a:t>
            </a:r>
            <a:endParaRPr sz="2600">
              <a:latin typeface="Open Sans"/>
              <a:ea typeface="Open Sans"/>
              <a:cs typeface="Open Sans"/>
              <a:sym typeface="Open Sans"/>
            </a:endParaRPr>
          </a:p>
        </p:txBody>
      </p:sp>
      <p:grpSp>
        <p:nvGrpSpPr>
          <p:cNvPr id="367" name="Google Shape;367;g9d08f5ec2c_2_13"/>
          <p:cNvGrpSpPr/>
          <p:nvPr/>
        </p:nvGrpSpPr>
        <p:grpSpPr>
          <a:xfrm>
            <a:off x="6502525" y="716350"/>
            <a:ext cx="2353500" cy="3996950"/>
            <a:chOff x="4765200" y="1000125"/>
            <a:chExt cx="2353500" cy="3996950"/>
          </a:xfrm>
        </p:grpSpPr>
        <p:sp>
          <p:nvSpPr>
            <p:cNvPr id="368" name="Google Shape;368;g9d08f5ec2c_2_13"/>
            <p:cNvSpPr/>
            <p:nvPr/>
          </p:nvSpPr>
          <p:spPr>
            <a:xfrm>
              <a:off x="4765200" y="2786075"/>
              <a:ext cx="2353500" cy="2211000"/>
            </a:xfrm>
            <a:prstGeom prst="rect">
              <a:avLst/>
            </a:prstGeom>
            <a:noFill/>
            <a:ln>
              <a:noFill/>
            </a:ln>
          </p:spPr>
          <p:txBody>
            <a:bodyPr anchorCtr="0" anchor="t" bIns="45700" lIns="91425" spcFirstLastPara="1" rIns="91425" wrap="square" tIns="45700">
              <a:noAutofit/>
            </a:bodyPr>
            <a:lstStyle/>
            <a:p>
              <a:pPr indent="-285750" lvl="0" marL="0" marR="0" rtl="0" algn="l">
                <a:lnSpc>
                  <a:spcPct val="150000"/>
                </a:lnSpc>
                <a:spcBef>
                  <a:spcPts val="0"/>
                </a:spcBef>
                <a:spcAft>
                  <a:spcPts val="0"/>
                </a:spcAft>
                <a:buSzPts val="900"/>
                <a:buFont typeface="Open Sans Light"/>
                <a:buChar char="●"/>
              </a:pPr>
              <a:r>
                <a:rPr lang="en-US" sz="900">
                  <a:latin typeface="Open Sans Light"/>
                  <a:ea typeface="Open Sans Light"/>
                  <a:cs typeface="Open Sans Light"/>
                  <a:sym typeface="Open Sans Light"/>
                </a:rPr>
                <a:t>Enhance the UI of the company’s website in cell phone browser or APPs; increase the landing rate and smooth the conversion process on cell phone</a:t>
              </a:r>
              <a:endParaRPr sz="900">
                <a:latin typeface="Open Sans Light"/>
                <a:ea typeface="Open Sans Light"/>
                <a:cs typeface="Open Sans Light"/>
                <a:sym typeface="Open Sans Light"/>
              </a:endParaRPr>
            </a:p>
            <a:p>
              <a:pPr indent="-285750" lvl="0" marL="0" rtl="0" algn="l">
                <a:lnSpc>
                  <a:spcPct val="150000"/>
                </a:lnSpc>
                <a:spcBef>
                  <a:spcPts val="0"/>
                </a:spcBef>
                <a:spcAft>
                  <a:spcPts val="0"/>
                </a:spcAft>
                <a:buSzPts val="900"/>
                <a:buFont typeface="Open Sans Light"/>
                <a:buChar char="●"/>
              </a:pPr>
              <a:r>
                <a:rPr lang="en-US" sz="900">
                  <a:latin typeface="Open Sans Light"/>
                  <a:ea typeface="Open Sans Light"/>
                  <a:cs typeface="Open Sans Light"/>
                  <a:sym typeface="Open Sans Light"/>
                </a:rPr>
                <a:t>Improve data quality; explore the null data</a:t>
              </a:r>
              <a:endParaRPr sz="900">
                <a:latin typeface="Open Sans Light"/>
                <a:ea typeface="Open Sans Light"/>
                <a:cs typeface="Open Sans Light"/>
                <a:sym typeface="Open Sans Light"/>
              </a:endParaRPr>
            </a:p>
          </p:txBody>
        </p:sp>
        <p:sp>
          <p:nvSpPr>
            <p:cNvPr id="369" name="Google Shape;369;g9d08f5ec2c_2_13"/>
            <p:cNvSpPr/>
            <p:nvPr/>
          </p:nvSpPr>
          <p:spPr>
            <a:xfrm>
              <a:off x="4929201" y="2357425"/>
              <a:ext cx="15444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0000FF"/>
                  </a:solidFill>
                  <a:latin typeface="Open Sans"/>
                  <a:ea typeface="Open Sans"/>
                  <a:cs typeface="Open Sans"/>
                  <a:sym typeface="Open Sans"/>
                </a:rPr>
                <a:t>        Device</a:t>
              </a:r>
              <a:endParaRPr sz="2000">
                <a:solidFill>
                  <a:srgbClr val="0000FF"/>
                </a:solidFill>
                <a:latin typeface="Open Sans Light"/>
                <a:ea typeface="Open Sans Light"/>
                <a:cs typeface="Open Sans Light"/>
                <a:sym typeface="Open Sans Light"/>
              </a:endParaRPr>
            </a:p>
          </p:txBody>
        </p:sp>
        <p:sp>
          <p:nvSpPr>
            <p:cNvPr id="370" name="Google Shape;370;g9d08f5ec2c_2_13"/>
            <p:cNvSpPr/>
            <p:nvPr/>
          </p:nvSpPr>
          <p:spPr>
            <a:xfrm>
              <a:off x="5000619" y="1000125"/>
              <a:ext cx="1694400" cy="1569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9600">
                  <a:solidFill>
                    <a:srgbClr val="0000FF"/>
                  </a:solidFill>
                  <a:latin typeface="Open Sans Light"/>
                  <a:ea typeface="Open Sans Light"/>
                  <a:cs typeface="Open Sans Light"/>
                  <a:sym typeface="Open Sans Light"/>
                </a:rPr>
                <a:t>3</a:t>
              </a:r>
              <a:endParaRPr sz="9600">
                <a:solidFill>
                  <a:srgbClr val="0000FF"/>
                </a:solidFill>
                <a:latin typeface="Open Sans Light"/>
                <a:ea typeface="Open Sans Light"/>
                <a:cs typeface="Open Sans Light"/>
                <a:sym typeface="Open Sans Light"/>
              </a:endParaRPr>
            </a:p>
          </p:txBody>
        </p:sp>
      </p:grpSp>
      <p:sp>
        <p:nvSpPr>
          <p:cNvPr id="371" name="Google Shape;371;g9d08f5ec2c_2_13"/>
          <p:cNvSpPr/>
          <p:nvPr/>
        </p:nvSpPr>
        <p:spPr>
          <a:xfrm>
            <a:off x="8501090" y="214296"/>
            <a:ext cx="357300" cy="3573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Open Sans"/>
                <a:ea typeface="Open Sans"/>
                <a:cs typeface="Open Sans"/>
                <a:sym typeface="Open Sans"/>
              </a:rPr>
              <a:t>10</a:t>
            </a:r>
            <a:endParaRPr sz="1100">
              <a:solidFill>
                <a:schemeClr val="lt1"/>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a1c0d62ae8_0_122"/>
          <p:cNvSpPr/>
          <p:nvPr/>
        </p:nvSpPr>
        <p:spPr>
          <a:xfrm>
            <a:off x="346075" y="3691975"/>
            <a:ext cx="8895300" cy="11091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i="0" sz="1000" u="none" cap="none" strike="noStrike">
              <a:latin typeface="Open Sans Light"/>
              <a:ea typeface="Open Sans Light"/>
              <a:cs typeface="Open Sans Light"/>
              <a:sym typeface="Open Sans Light"/>
            </a:endParaRPr>
          </a:p>
          <a:p>
            <a:pPr indent="-292100" lvl="0" marL="457200" marR="0" rtl="0" algn="l">
              <a:lnSpc>
                <a:spcPct val="150000"/>
              </a:lnSpc>
              <a:spcBef>
                <a:spcPts val="0"/>
              </a:spcBef>
              <a:spcAft>
                <a:spcPts val="0"/>
              </a:spcAft>
              <a:buSzPts val="1000"/>
              <a:buFont typeface="Open Sans Light"/>
              <a:buChar char="●"/>
            </a:pPr>
            <a:r>
              <a:rPr i="0" lang="en-US" sz="1000" u="none" cap="none" strike="noStrike">
                <a:latin typeface="Open Sans Light"/>
                <a:ea typeface="Open Sans Light"/>
                <a:cs typeface="Open Sans Light"/>
                <a:sym typeface="Open Sans Light"/>
              </a:rPr>
              <a:t>The top 3 channels are paid-search, organic search and comparison shopping.  Most of the customers are from desktop, only a few from tablet.</a:t>
            </a:r>
            <a:endParaRPr sz="1000">
              <a:latin typeface="Open Sans Light"/>
              <a:ea typeface="Open Sans Light"/>
              <a:cs typeface="Open Sans Light"/>
              <a:sym typeface="Open Sans Light"/>
            </a:endParaRPr>
          </a:p>
          <a:p>
            <a:pPr indent="-292100" lvl="0" marL="457200" marR="0" rtl="0" algn="l">
              <a:lnSpc>
                <a:spcPct val="150000"/>
              </a:lnSpc>
              <a:spcBef>
                <a:spcPts val="0"/>
              </a:spcBef>
              <a:spcAft>
                <a:spcPts val="0"/>
              </a:spcAft>
              <a:buSzPts val="1000"/>
              <a:buFont typeface="Open Sans Light"/>
              <a:buChar char="●"/>
            </a:pPr>
            <a:r>
              <a:rPr i="0" lang="en-US" sz="1000" u="none" cap="none" strike="noStrike">
                <a:latin typeface="Open Sans Light"/>
                <a:ea typeface="Open Sans Light"/>
                <a:cs typeface="Open Sans Light"/>
                <a:sym typeface="Open Sans Light"/>
              </a:rPr>
              <a:t>Across all months, phone and tablet device are much constant; whereas desktop has two spikes at April and Nov. </a:t>
            </a:r>
            <a:endParaRPr sz="1000">
              <a:latin typeface="Open Sans Light"/>
              <a:ea typeface="Open Sans Light"/>
              <a:cs typeface="Open Sans Light"/>
              <a:sym typeface="Open Sans Light"/>
            </a:endParaRPr>
          </a:p>
          <a:p>
            <a:pPr indent="-292100" lvl="0" marL="457200" marR="0" rtl="0" algn="l">
              <a:lnSpc>
                <a:spcPct val="150000"/>
              </a:lnSpc>
              <a:spcBef>
                <a:spcPts val="0"/>
              </a:spcBef>
              <a:spcAft>
                <a:spcPts val="0"/>
              </a:spcAft>
              <a:buSzPts val="1000"/>
              <a:buFont typeface="Open Sans Light"/>
              <a:buChar char="●"/>
            </a:pPr>
            <a:r>
              <a:rPr i="0" lang="en-US" sz="1000" u="none" cap="none" strike="noStrike">
                <a:latin typeface="Open Sans Light"/>
                <a:ea typeface="Open Sans Light"/>
                <a:cs typeface="Open Sans Light"/>
                <a:sym typeface="Open Sans Light"/>
              </a:rPr>
              <a:t>Paid search (null has similar behavior) peaked at Jan and Nov. Other two channels has no fluctuations across all months.</a:t>
            </a:r>
            <a:endParaRPr sz="1000">
              <a:latin typeface="Open Sans Light"/>
              <a:ea typeface="Open Sans Light"/>
              <a:cs typeface="Open Sans Light"/>
              <a:sym typeface="Open Sans Light"/>
            </a:endParaRPr>
          </a:p>
          <a:p>
            <a:pPr indent="-292100" lvl="0" marL="457200" marR="0" rtl="0" algn="l">
              <a:lnSpc>
                <a:spcPct val="150000"/>
              </a:lnSpc>
              <a:spcBef>
                <a:spcPts val="0"/>
              </a:spcBef>
              <a:spcAft>
                <a:spcPts val="0"/>
              </a:spcAft>
              <a:buSzPts val="1000"/>
              <a:buFont typeface="Open Sans Light"/>
              <a:buChar char="●"/>
            </a:pPr>
            <a:r>
              <a:rPr i="0" lang="en-US" sz="1000" u="none" cap="none" strike="noStrike">
                <a:latin typeface="Open Sans Light"/>
                <a:ea typeface="Open Sans Light"/>
                <a:cs typeface="Open Sans Light"/>
                <a:sym typeface="Open Sans Light"/>
              </a:rPr>
              <a:t>Currently heavily rely on paid search customer</a:t>
            </a:r>
            <a:endParaRPr sz="1000">
              <a:latin typeface="Open Sans Light"/>
              <a:ea typeface="Open Sans Light"/>
              <a:cs typeface="Open Sans Light"/>
              <a:sym typeface="Open Sans Light"/>
            </a:endParaRPr>
          </a:p>
          <a:p>
            <a:pPr indent="-292100" lvl="0" marL="457200" marR="0" rtl="0" algn="l">
              <a:lnSpc>
                <a:spcPct val="150000"/>
              </a:lnSpc>
              <a:spcBef>
                <a:spcPts val="0"/>
              </a:spcBef>
              <a:spcAft>
                <a:spcPts val="0"/>
              </a:spcAft>
              <a:buSzPts val="1000"/>
              <a:buFont typeface="Open Sans Light"/>
              <a:buChar char="●"/>
            </a:pPr>
            <a:r>
              <a:rPr i="0" lang="en-US" sz="1000" u="none" cap="none" strike="noStrike">
                <a:latin typeface="Open Sans Light"/>
                <a:ea typeface="Open Sans Light"/>
                <a:cs typeface="Open Sans Light"/>
                <a:sym typeface="Open Sans Light"/>
              </a:rPr>
              <a:t>There are a lot of Null values that hinder our analysis</a:t>
            </a:r>
            <a:endParaRPr sz="1000">
              <a:latin typeface="Open Sans Light"/>
              <a:ea typeface="Open Sans Light"/>
              <a:cs typeface="Open Sans Light"/>
              <a:sym typeface="Open Sans Light"/>
            </a:endParaRPr>
          </a:p>
        </p:txBody>
      </p:sp>
      <p:sp>
        <p:nvSpPr>
          <p:cNvPr id="173" name="Google Shape;173;ga1c0d62ae8_0_122"/>
          <p:cNvSpPr/>
          <p:nvPr/>
        </p:nvSpPr>
        <p:spPr>
          <a:xfrm>
            <a:off x="8501090" y="214296"/>
            <a:ext cx="357300" cy="3573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Open Sans"/>
                <a:ea typeface="Open Sans"/>
                <a:cs typeface="Open Sans"/>
                <a:sym typeface="Open Sans"/>
              </a:rPr>
              <a:t>1</a:t>
            </a:r>
            <a:endParaRPr b="0" i="0" sz="1100" u="none" cap="none" strike="noStrike">
              <a:solidFill>
                <a:schemeClr val="lt1"/>
              </a:solidFill>
              <a:latin typeface="Open Sans"/>
              <a:ea typeface="Open Sans"/>
              <a:cs typeface="Open Sans"/>
              <a:sym typeface="Open Sans"/>
            </a:endParaRPr>
          </a:p>
        </p:txBody>
      </p:sp>
      <p:grpSp>
        <p:nvGrpSpPr>
          <p:cNvPr id="174" name="Google Shape;174;ga1c0d62ae8_0_122"/>
          <p:cNvGrpSpPr/>
          <p:nvPr/>
        </p:nvGrpSpPr>
        <p:grpSpPr>
          <a:xfrm>
            <a:off x="196060" y="621136"/>
            <a:ext cx="3955812" cy="3232950"/>
            <a:chOff x="196060" y="923932"/>
            <a:chExt cx="3955812" cy="3232950"/>
          </a:xfrm>
        </p:grpSpPr>
        <p:pic>
          <p:nvPicPr>
            <p:cNvPr id="175" name="Google Shape;175;ga1c0d62ae8_0_122"/>
            <p:cNvPicPr preferRelativeResize="0"/>
            <p:nvPr/>
          </p:nvPicPr>
          <p:blipFill rotWithShape="1">
            <a:blip r:embed="rId3">
              <a:alphaModFix/>
            </a:blip>
            <a:srcRect b="3260" l="0" r="0" t="0"/>
            <a:stretch/>
          </p:blipFill>
          <p:spPr>
            <a:xfrm>
              <a:off x="196060" y="923932"/>
              <a:ext cx="3955812" cy="3232950"/>
            </a:xfrm>
            <a:prstGeom prst="rect">
              <a:avLst/>
            </a:prstGeom>
            <a:noFill/>
            <a:ln>
              <a:noFill/>
            </a:ln>
          </p:spPr>
        </p:pic>
        <p:pic>
          <p:nvPicPr>
            <p:cNvPr id="176" name="Google Shape;176;ga1c0d62ae8_0_122"/>
            <p:cNvPicPr preferRelativeResize="0"/>
            <p:nvPr/>
          </p:nvPicPr>
          <p:blipFill rotWithShape="1">
            <a:blip r:embed="rId4">
              <a:alphaModFix/>
            </a:blip>
            <a:srcRect b="0" l="0" r="0" t="0"/>
            <a:stretch/>
          </p:blipFill>
          <p:spPr>
            <a:xfrm>
              <a:off x="511330" y="1185531"/>
              <a:ext cx="523385" cy="396277"/>
            </a:xfrm>
            <a:prstGeom prst="rect">
              <a:avLst/>
            </a:prstGeom>
            <a:noFill/>
            <a:ln>
              <a:noFill/>
            </a:ln>
          </p:spPr>
        </p:pic>
      </p:grpSp>
      <p:grpSp>
        <p:nvGrpSpPr>
          <p:cNvPr id="177" name="Google Shape;177;ga1c0d62ae8_0_122"/>
          <p:cNvGrpSpPr/>
          <p:nvPr/>
        </p:nvGrpSpPr>
        <p:grpSpPr>
          <a:xfrm>
            <a:off x="4143890" y="941011"/>
            <a:ext cx="4554941" cy="2897999"/>
            <a:chOff x="4143890" y="941011"/>
            <a:chExt cx="4554941" cy="2897999"/>
          </a:xfrm>
        </p:grpSpPr>
        <p:pic>
          <p:nvPicPr>
            <p:cNvPr id="178" name="Google Shape;178;ga1c0d62ae8_0_122"/>
            <p:cNvPicPr preferRelativeResize="0"/>
            <p:nvPr/>
          </p:nvPicPr>
          <p:blipFill rotWithShape="1">
            <a:blip r:embed="rId5">
              <a:alphaModFix/>
            </a:blip>
            <a:srcRect b="2931" l="0" r="5132" t="0"/>
            <a:stretch/>
          </p:blipFill>
          <p:spPr>
            <a:xfrm>
              <a:off x="4143890" y="941011"/>
              <a:ext cx="4554941" cy="2897999"/>
            </a:xfrm>
            <a:prstGeom prst="rect">
              <a:avLst/>
            </a:prstGeom>
            <a:noFill/>
            <a:ln>
              <a:noFill/>
            </a:ln>
          </p:spPr>
        </p:pic>
        <p:pic>
          <p:nvPicPr>
            <p:cNvPr id="179" name="Google Shape;179;ga1c0d62ae8_0_122"/>
            <p:cNvPicPr preferRelativeResize="0"/>
            <p:nvPr/>
          </p:nvPicPr>
          <p:blipFill rotWithShape="1">
            <a:blip r:embed="rId4">
              <a:alphaModFix/>
            </a:blip>
            <a:srcRect b="0" l="0" r="0" t="0"/>
            <a:stretch/>
          </p:blipFill>
          <p:spPr>
            <a:xfrm>
              <a:off x="7563450" y="1028702"/>
              <a:ext cx="535099" cy="414541"/>
            </a:xfrm>
            <a:prstGeom prst="rect">
              <a:avLst/>
            </a:prstGeom>
            <a:noFill/>
            <a:ln>
              <a:noFill/>
            </a:ln>
          </p:spPr>
        </p:pic>
      </p:grpSp>
      <p:sp>
        <p:nvSpPr>
          <p:cNvPr id="180" name="Google Shape;180;ga1c0d62ae8_0_122"/>
          <p:cNvSpPr/>
          <p:nvPr/>
        </p:nvSpPr>
        <p:spPr>
          <a:xfrm>
            <a:off x="857249" y="146801"/>
            <a:ext cx="7429500" cy="492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600">
                <a:latin typeface="Open Sans"/>
                <a:ea typeface="Open Sans"/>
                <a:cs typeface="Open Sans"/>
                <a:sym typeface="Open Sans"/>
              </a:rPr>
              <a:t>Acquisition</a:t>
            </a:r>
            <a:endParaRPr sz="26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9d08f5ec2c_0_40"/>
          <p:cNvSpPr/>
          <p:nvPr/>
        </p:nvSpPr>
        <p:spPr>
          <a:xfrm>
            <a:off x="346075" y="3691975"/>
            <a:ext cx="8895300" cy="11091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t/>
            </a:r>
            <a:endParaRPr i="0" sz="1000" u="none" cap="none" strike="noStrike">
              <a:latin typeface="Open Sans Light"/>
              <a:ea typeface="Open Sans Light"/>
              <a:cs typeface="Open Sans Light"/>
              <a:sym typeface="Open Sans Light"/>
            </a:endParaRPr>
          </a:p>
          <a:p>
            <a:pPr indent="-292100" lvl="0" marL="457200" marR="0" rtl="0" algn="l">
              <a:lnSpc>
                <a:spcPct val="150000"/>
              </a:lnSpc>
              <a:spcBef>
                <a:spcPts val="0"/>
              </a:spcBef>
              <a:spcAft>
                <a:spcPts val="0"/>
              </a:spcAft>
              <a:buSzPts val="1000"/>
              <a:buFont typeface="Open Sans Light"/>
              <a:buChar char="●"/>
            </a:pPr>
            <a:r>
              <a:rPr i="0" lang="en-US" sz="1000" u="none" cap="none" strike="noStrike">
                <a:latin typeface="Open Sans Light"/>
                <a:ea typeface="Open Sans Light"/>
                <a:cs typeface="Open Sans Light"/>
                <a:sym typeface="Open Sans Light"/>
              </a:rPr>
              <a:t>The top 3 channels are paid-search, organic search and comparison shopping.  Most of the customers are from desktop, only a few from tablet.</a:t>
            </a:r>
            <a:endParaRPr sz="1000">
              <a:latin typeface="Open Sans Light"/>
              <a:ea typeface="Open Sans Light"/>
              <a:cs typeface="Open Sans Light"/>
              <a:sym typeface="Open Sans Light"/>
            </a:endParaRPr>
          </a:p>
          <a:p>
            <a:pPr indent="-292100" lvl="0" marL="457200" marR="0" rtl="0" algn="l">
              <a:lnSpc>
                <a:spcPct val="150000"/>
              </a:lnSpc>
              <a:spcBef>
                <a:spcPts val="0"/>
              </a:spcBef>
              <a:spcAft>
                <a:spcPts val="0"/>
              </a:spcAft>
              <a:buSzPts val="1000"/>
              <a:buFont typeface="Open Sans Light"/>
              <a:buChar char="●"/>
            </a:pPr>
            <a:r>
              <a:rPr i="0" lang="en-US" sz="1000" u="none" cap="none" strike="noStrike">
                <a:latin typeface="Open Sans Light"/>
                <a:ea typeface="Open Sans Light"/>
                <a:cs typeface="Open Sans Light"/>
                <a:sym typeface="Open Sans Light"/>
              </a:rPr>
              <a:t>Across all months, phone and tablet device are much constant; whereas desktop has two spikes at April and Nov. </a:t>
            </a:r>
            <a:endParaRPr sz="1000">
              <a:latin typeface="Open Sans Light"/>
              <a:ea typeface="Open Sans Light"/>
              <a:cs typeface="Open Sans Light"/>
              <a:sym typeface="Open Sans Light"/>
            </a:endParaRPr>
          </a:p>
          <a:p>
            <a:pPr indent="-292100" lvl="0" marL="457200" marR="0" rtl="0" algn="l">
              <a:lnSpc>
                <a:spcPct val="150000"/>
              </a:lnSpc>
              <a:spcBef>
                <a:spcPts val="0"/>
              </a:spcBef>
              <a:spcAft>
                <a:spcPts val="0"/>
              </a:spcAft>
              <a:buSzPts val="1000"/>
              <a:buFont typeface="Open Sans Light"/>
              <a:buChar char="●"/>
            </a:pPr>
            <a:r>
              <a:rPr i="0" lang="en-US" sz="1000" u="none" cap="none" strike="noStrike">
                <a:latin typeface="Open Sans Light"/>
                <a:ea typeface="Open Sans Light"/>
                <a:cs typeface="Open Sans Light"/>
                <a:sym typeface="Open Sans Light"/>
              </a:rPr>
              <a:t>Paid search (null has similar behavior) peaked at Jan and Nov. Other two channels has no fluctuations across all months.</a:t>
            </a:r>
            <a:endParaRPr sz="1000">
              <a:latin typeface="Open Sans Light"/>
              <a:ea typeface="Open Sans Light"/>
              <a:cs typeface="Open Sans Light"/>
              <a:sym typeface="Open Sans Light"/>
            </a:endParaRPr>
          </a:p>
          <a:p>
            <a:pPr indent="-292100" lvl="0" marL="457200" marR="0" rtl="0" algn="l">
              <a:lnSpc>
                <a:spcPct val="150000"/>
              </a:lnSpc>
              <a:spcBef>
                <a:spcPts val="0"/>
              </a:spcBef>
              <a:spcAft>
                <a:spcPts val="0"/>
              </a:spcAft>
              <a:buSzPts val="1000"/>
              <a:buFont typeface="Open Sans Light"/>
              <a:buChar char="●"/>
            </a:pPr>
            <a:r>
              <a:rPr i="0" lang="en-US" sz="1000" u="none" cap="none" strike="noStrike">
                <a:latin typeface="Open Sans Light"/>
                <a:ea typeface="Open Sans Light"/>
                <a:cs typeface="Open Sans Light"/>
                <a:sym typeface="Open Sans Light"/>
              </a:rPr>
              <a:t>Currently heavily rely on paid search customer</a:t>
            </a:r>
            <a:endParaRPr sz="1000">
              <a:latin typeface="Open Sans Light"/>
              <a:ea typeface="Open Sans Light"/>
              <a:cs typeface="Open Sans Light"/>
              <a:sym typeface="Open Sans Light"/>
            </a:endParaRPr>
          </a:p>
          <a:p>
            <a:pPr indent="-292100" lvl="0" marL="457200" marR="0" rtl="0" algn="l">
              <a:lnSpc>
                <a:spcPct val="150000"/>
              </a:lnSpc>
              <a:spcBef>
                <a:spcPts val="0"/>
              </a:spcBef>
              <a:spcAft>
                <a:spcPts val="0"/>
              </a:spcAft>
              <a:buSzPts val="1000"/>
              <a:buFont typeface="Open Sans Light"/>
              <a:buChar char="●"/>
            </a:pPr>
            <a:r>
              <a:rPr i="0" lang="en-US" sz="1000" u="none" cap="none" strike="noStrike">
                <a:latin typeface="Open Sans Light"/>
                <a:ea typeface="Open Sans Light"/>
                <a:cs typeface="Open Sans Light"/>
                <a:sym typeface="Open Sans Light"/>
              </a:rPr>
              <a:t>There are a lot of Null values that hinder our analysis</a:t>
            </a:r>
            <a:endParaRPr sz="1000">
              <a:latin typeface="Open Sans Light"/>
              <a:ea typeface="Open Sans Light"/>
              <a:cs typeface="Open Sans Light"/>
              <a:sym typeface="Open Sans Light"/>
            </a:endParaRPr>
          </a:p>
        </p:txBody>
      </p:sp>
      <p:sp>
        <p:nvSpPr>
          <p:cNvPr id="186" name="Google Shape;186;g9d08f5ec2c_0_40"/>
          <p:cNvSpPr/>
          <p:nvPr/>
        </p:nvSpPr>
        <p:spPr>
          <a:xfrm>
            <a:off x="8501090" y="214296"/>
            <a:ext cx="357300" cy="3573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Open Sans"/>
                <a:ea typeface="Open Sans"/>
                <a:cs typeface="Open Sans"/>
                <a:sym typeface="Open Sans"/>
              </a:rPr>
              <a:t>1</a:t>
            </a:r>
            <a:endParaRPr b="0" i="0" sz="1100" u="none" cap="none" strike="noStrike">
              <a:solidFill>
                <a:schemeClr val="lt1"/>
              </a:solidFill>
              <a:latin typeface="Open Sans"/>
              <a:ea typeface="Open Sans"/>
              <a:cs typeface="Open Sans"/>
              <a:sym typeface="Open Sans"/>
            </a:endParaRPr>
          </a:p>
        </p:txBody>
      </p:sp>
      <p:grpSp>
        <p:nvGrpSpPr>
          <p:cNvPr id="187" name="Google Shape;187;g9d08f5ec2c_0_40"/>
          <p:cNvGrpSpPr/>
          <p:nvPr/>
        </p:nvGrpSpPr>
        <p:grpSpPr>
          <a:xfrm>
            <a:off x="196060" y="621136"/>
            <a:ext cx="3955812" cy="3232950"/>
            <a:chOff x="196060" y="923932"/>
            <a:chExt cx="3955812" cy="3232950"/>
          </a:xfrm>
        </p:grpSpPr>
        <p:pic>
          <p:nvPicPr>
            <p:cNvPr id="188" name="Google Shape;188;g9d08f5ec2c_0_40"/>
            <p:cNvPicPr preferRelativeResize="0"/>
            <p:nvPr/>
          </p:nvPicPr>
          <p:blipFill rotWithShape="1">
            <a:blip r:embed="rId3">
              <a:alphaModFix/>
            </a:blip>
            <a:srcRect b="3260" l="0" r="0" t="0"/>
            <a:stretch/>
          </p:blipFill>
          <p:spPr>
            <a:xfrm>
              <a:off x="196060" y="923932"/>
              <a:ext cx="3955812" cy="3232950"/>
            </a:xfrm>
            <a:prstGeom prst="rect">
              <a:avLst/>
            </a:prstGeom>
            <a:noFill/>
            <a:ln>
              <a:noFill/>
            </a:ln>
          </p:spPr>
        </p:pic>
        <p:pic>
          <p:nvPicPr>
            <p:cNvPr id="189" name="Google Shape;189;g9d08f5ec2c_0_40"/>
            <p:cNvPicPr preferRelativeResize="0"/>
            <p:nvPr/>
          </p:nvPicPr>
          <p:blipFill rotWithShape="1">
            <a:blip r:embed="rId4">
              <a:alphaModFix/>
            </a:blip>
            <a:srcRect b="0" l="0" r="0" t="0"/>
            <a:stretch/>
          </p:blipFill>
          <p:spPr>
            <a:xfrm>
              <a:off x="511330" y="1185531"/>
              <a:ext cx="523385" cy="396277"/>
            </a:xfrm>
            <a:prstGeom prst="rect">
              <a:avLst/>
            </a:prstGeom>
            <a:noFill/>
            <a:ln>
              <a:noFill/>
            </a:ln>
          </p:spPr>
        </p:pic>
      </p:grpSp>
      <p:grpSp>
        <p:nvGrpSpPr>
          <p:cNvPr id="190" name="Google Shape;190;g9d08f5ec2c_0_40"/>
          <p:cNvGrpSpPr/>
          <p:nvPr/>
        </p:nvGrpSpPr>
        <p:grpSpPr>
          <a:xfrm>
            <a:off x="4143890" y="941011"/>
            <a:ext cx="4554941" cy="2897999"/>
            <a:chOff x="4143890" y="941011"/>
            <a:chExt cx="4554941" cy="2897999"/>
          </a:xfrm>
        </p:grpSpPr>
        <p:pic>
          <p:nvPicPr>
            <p:cNvPr id="191" name="Google Shape;191;g9d08f5ec2c_0_40"/>
            <p:cNvPicPr preferRelativeResize="0"/>
            <p:nvPr/>
          </p:nvPicPr>
          <p:blipFill rotWithShape="1">
            <a:blip r:embed="rId5">
              <a:alphaModFix/>
            </a:blip>
            <a:srcRect b="2931" l="0" r="5132" t="0"/>
            <a:stretch/>
          </p:blipFill>
          <p:spPr>
            <a:xfrm>
              <a:off x="4143890" y="941011"/>
              <a:ext cx="4554941" cy="2897999"/>
            </a:xfrm>
            <a:prstGeom prst="rect">
              <a:avLst/>
            </a:prstGeom>
            <a:noFill/>
            <a:ln>
              <a:noFill/>
            </a:ln>
          </p:spPr>
        </p:pic>
        <p:pic>
          <p:nvPicPr>
            <p:cNvPr id="192" name="Google Shape;192;g9d08f5ec2c_0_40"/>
            <p:cNvPicPr preferRelativeResize="0"/>
            <p:nvPr/>
          </p:nvPicPr>
          <p:blipFill rotWithShape="1">
            <a:blip r:embed="rId4">
              <a:alphaModFix/>
            </a:blip>
            <a:srcRect b="0" l="0" r="0" t="0"/>
            <a:stretch/>
          </p:blipFill>
          <p:spPr>
            <a:xfrm>
              <a:off x="7563450" y="1028702"/>
              <a:ext cx="535099" cy="414541"/>
            </a:xfrm>
            <a:prstGeom prst="rect">
              <a:avLst/>
            </a:prstGeom>
            <a:noFill/>
            <a:ln>
              <a:noFill/>
            </a:ln>
          </p:spPr>
        </p:pic>
      </p:grpSp>
      <p:grpSp>
        <p:nvGrpSpPr>
          <p:cNvPr id="193" name="Google Shape;193;g9d08f5ec2c_0_40"/>
          <p:cNvGrpSpPr/>
          <p:nvPr/>
        </p:nvGrpSpPr>
        <p:grpSpPr>
          <a:xfrm>
            <a:off x="4151870" y="788611"/>
            <a:ext cx="4537873" cy="2898342"/>
            <a:chOff x="4303346" y="745191"/>
            <a:chExt cx="4537873" cy="2898342"/>
          </a:xfrm>
        </p:grpSpPr>
        <p:pic>
          <p:nvPicPr>
            <p:cNvPr id="194" name="Google Shape;194;g9d08f5ec2c_0_40"/>
            <p:cNvPicPr preferRelativeResize="0"/>
            <p:nvPr/>
          </p:nvPicPr>
          <p:blipFill rotWithShape="1">
            <a:blip r:embed="rId6">
              <a:alphaModFix/>
            </a:blip>
            <a:srcRect b="3558" l="0" r="4743" t="0"/>
            <a:stretch/>
          </p:blipFill>
          <p:spPr>
            <a:xfrm>
              <a:off x="4303346" y="745191"/>
              <a:ext cx="4537873" cy="2898342"/>
            </a:xfrm>
            <a:prstGeom prst="rect">
              <a:avLst/>
            </a:prstGeom>
            <a:noFill/>
            <a:ln>
              <a:noFill/>
            </a:ln>
          </p:spPr>
        </p:pic>
        <p:pic>
          <p:nvPicPr>
            <p:cNvPr id="195" name="Google Shape;195;g9d08f5ec2c_0_40"/>
            <p:cNvPicPr preferRelativeResize="0"/>
            <p:nvPr/>
          </p:nvPicPr>
          <p:blipFill rotWithShape="1">
            <a:blip r:embed="rId7">
              <a:alphaModFix/>
            </a:blip>
            <a:srcRect b="0" l="0" r="0" t="0"/>
            <a:stretch/>
          </p:blipFill>
          <p:spPr>
            <a:xfrm>
              <a:off x="7622760" y="786235"/>
              <a:ext cx="647560" cy="379234"/>
            </a:xfrm>
            <a:prstGeom prst="rect">
              <a:avLst/>
            </a:prstGeom>
            <a:noFill/>
            <a:ln>
              <a:noFill/>
            </a:ln>
          </p:spPr>
        </p:pic>
      </p:grpSp>
      <p:sp>
        <p:nvSpPr>
          <p:cNvPr id="196" name="Google Shape;196;g9d08f5ec2c_0_40"/>
          <p:cNvSpPr/>
          <p:nvPr/>
        </p:nvSpPr>
        <p:spPr>
          <a:xfrm>
            <a:off x="857249" y="146801"/>
            <a:ext cx="7429500" cy="492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600">
                <a:latin typeface="Open Sans"/>
                <a:ea typeface="Open Sans"/>
                <a:cs typeface="Open Sans"/>
                <a:sym typeface="Open Sans"/>
              </a:rPr>
              <a:t>Acquisition</a:t>
            </a:r>
            <a:endParaRPr sz="2600">
              <a:latin typeface="Open Sans"/>
              <a:ea typeface="Open Sans"/>
              <a:cs typeface="Open Sans"/>
              <a:sym typeface="Open Sans"/>
            </a:endParaRPr>
          </a:p>
        </p:txBody>
      </p:sp>
      <p:sp>
        <p:nvSpPr>
          <p:cNvPr id="197" name="Google Shape;197;g9d08f5ec2c_0_40"/>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a1b306a407_0_0"/>
          <p:cNvSpPr/>
          <p:nvPr/>
        </p:nvSpPr>
        <p:spPr>
          <a:xfrm>
            <a:off x="5999450" y="1406675"/>
            <a:ext cx="2829900" cy="2535000"/>
          </a:xfrm>
          <a:prstGeom prst="rect">
            <a:avLst/>
          </a:prstGeom>
          <a:noFill/>
          <a:ln>
            <a:noFill/>
          </a:ln>
        </p:spPr>
        <p:txBody>
          <a:bodyPr anchorCtr="0" anchor="t" bIns="45700" lIns="91425" spcFirstLastPara="1" rIns="91425" wrap="square" tIns="45700">
            <a:noAutofit/>
          </a:bodyPr>
          <a:lstStyle/>
          <a:p>
            <a:pPr indent="-304800" lvl="0" marL="457200" marR="0" rtl="0" algn="l">
              <a:lnSpc>
                <a:spcPct val="100000"/>
              </a:lnSpc>
              <a:spcBef>
                <a:spcPts val="0"/>
              </a:spcBef>
              <a:spcAft>
                <a:spcPts val="0"/>
              </a:spcAft>
              <a:buSzPts val="1200"/>
              <a:buFont typeface="Open Sans Light"/>
              <a:buChar char="●"/>
            </a:pPr>
            <a:r>
              <a:rPr i="0" lang="en-US" sz="1000" u="none" cap="none" strike="noStrike">
                <a:latin typeface="Open Sans Light"/>
                <a:ea typeface="Open Sans Light"/>
                <a:cs typeface="Open Sans Light"/>
                <a:sym typeface="Open Sans Light"/>
              </a:rPr>
              <a:t>Category: </a:t>
            </a:r>
            <a:endParaRPr i="0" sz="1000" u="none" cap="none" strike="noStrike">
              <a:latin typeface="Open Sans Light"/>
              <a:ea typeface="Open Sans Light"/>
              <a:cs typeface="Open Sans Light"/>
              <a:sym typeface="Open Sans Light"/>
            </a:endParaRPr>
          </a:p>
          <a:p>
            <a:pPr indent="-304800" lvl="1" marL="685800" marR="0" rtl="0" algn="l">
              <a:lnSpc>
                <a:spcPct val="100000"/>
              </a:lnSpc>
              <a:spcBef>
                <a:spcPts val="0"/>
              </a:spcBef>
              <a:spcAft>
                <a:spcPts val="0"/>
              </a:spcAft>
              <a:buSzPts val="1200"/>
              <a:buFont typeface="Open Sans Light"/>
              <a:buChar char="○"/>
            </a:pPr>
            <a:r>
              <a:rPr lang="en-US" sz="1000">
                <a:latin typeface="Open Sans Light"/>
                <a:ea typeface="Open Sans Light"/>
                <a:cs typeface="Open Sans Light"/>
                <a:sym typeface="Open Sans Light"/>
              </a:rPr>
              <a:t>Standouts: AR &amp; Beds</a:t>
            </a:r>
            <a:endParaRPr sz="1000">
              <a:latin typeface="Open Sans Light"/>
              <a:ea typeface="Open Sans Light"/>
              <a:cs typeface="Open Sans Light"/>
              <a:sym typeface="Open Sans Light"/>
            </a:endParaRPr>
          </a:p>
          <a:p>
            <a:pPr indent="-304800" lvl="1" marL="685800" marR="0" rtl="0" algn="l">
              <a:lnSpc>
                <a:spcPct val="100000"/>
              </a:lnSpc>
              <a:spcBef>
                <a:spcPts val="0"/>
              </a:spcBef>
              <a:spcAft>
                <a:spcPts val="0"/>
              </a:spcAft>
              <a:buSzPts val="1200"/>
              <a:buFont typeface="Open Sans Light"/>
              <a:buChar char="○"/>
            </a:pPr>
            <a:r>
              <a:rPr lang="en-US" sz="1000">
                <a:latin typeface="Open Sans Light"/>
                <a:ea typeface="Open Sans Light"/>
                <a:cs typeface="Open Sans Light"/>
                <a:sym typeface="Open Sans Light"/>
              </a:rPr>
              <a:t>Low purchase conversions of others</a:t>
            </a:r>
            <a:endParaRPr sz="1000">
              <a:latin typeface="Open Sans Light"/>
              <a:ea typeface="Open Sans Light"/>
              <a:cs typeface="Open Sans Light"/>
              <a:sym typeface="Open Sans Light"/>
            </a:endParaRPr>
          </a:p>
          <a:p>
            <a:pPr indent="-292100" lvl="1" marL="685800" marR="0" rtl="0" algn="l">
              <a:lnSpc>
                <a:spcPct val="100000"/>
              </a:lnSpc>
              <a:spcBef>
                <a:spcPts val="0"/>
              </a:spcBef>
              <a:spcAft>
                <a:spcPts val="0"/>
              </a:spcAft>
              <a:buSzPts val="1000"/>
              <a:buFont typeface="Open Sans Light"/>
              <a:buChar char="○"/>
            </a:pPr>
            <a:r>
              <a:rPr lang="en-US" sz="1000">
                <a:latin typeface="Open Sans Light"/>
                <a:ea typeface="Open Sans Light"/>
                <a:cs typeface="Open Sans Light"/>
                <a:sym typeface="Open Sans Light"/>
              </a:rPr>
              <a:t>E-commerce average: 3%</a:t>
            </a:r>
            <a:endParaRPr sz="1000">
              <a:latin typeface="Open Sans Light"/>
              <a:ea typeface="Open Sans Light"/>
              <a:cs typeface="Open Sans Light"/>
              <a:sym typeface="Open Sans Light"/>
            </a:endParaRPr>
          </a:p>
          <a:p>
            <a:pPr indent="0" lvl="1" marL="622300" marR="0" rtl="0" algn="l">
              <a:lnSpc>
                <a:spcPct val="100000"/>
              </a:lnSpc>
              <a:spcBef>
                <a:spcPts val="0"/>
              </a:spcBef>
              <a:spcAft>
                <a:spcPts val="0"/>
              </a:spcAft>
              <a:buNone/>
            </a:pPr>
            <a:r>
              <a:t/>
            </a:r>
            <a:endParaRPr i="0" sz="1000" u="none" cap="none" strike="noStrike">
              <a:latin typeface="Open Sans Light"/>
              <a:ea typeface="Open Sans Light"/>
              <a:cs typeface="Open Sans Light"/>
              <a:sym typeface="Open Sans Light"/>
            </a:endParaRPr>
          </a:p>
          <a:p>
            <a:pPr indent="-304800" lvl="0" marL="457200" marR="0" rtl="0" algn="l">
              <a:lnSpc>
                <a:spcPct val="100000"/>
              </a:lnSpc>
              <a:spcBef>
                <a:spcPts val="0"/>
              </a:spcBef>
              <a:spcAft>
                <a:spcPts val="0"/>
              </a:spcAft>
              <a:buSzPts val="1200"/>
              <a:buFont typeface="Open Sans Light"/>
              <a:buChar char="●"/>
            </a:pPr>
            <a:r>
              <a:rPr i="0" lang="en-US" sz="1000" u="none" cap="none" strike="noStrike">
                <a:latin typeface="Open Sans Light"/>
                <a:ea typeface="Open Sans Light"/>
                <a:cs typeface="Open Sans Light"/>
                <a:sym typeface="Open Sans Light"/>
              </a:rPr>
              <a:t>Devices: </a:t>
            </a:r>
            <a:endParaRPr i="0" sz="1000" u="none" cap="none" strike="noStrike">
              <a:latin typeface="Open Sans Light"/>
              <a:ea typeface="Open Sans Light"/>
              <a:cs typeface="Open Sans Light"/>
              <a:sym typeface="Open Sans Light"/>
            </a:endParaRPr>
          </a:p>
          <a:p>
            <a:pPr indent="-304800" lvl="1" marL="685800" marR="0" rtl="0" algn="l">
              <a:lnSpc>
                <a:spcPct val="100000"/>
              </a:lnSpc>
              <a:spcBef>
                <a:spcPts val="0"/>
              </a:spcBef>
              <a:spcAft>
                <a:spcPts val="0"/>
              </a:spcAft>
              <a:buSzPts val="1200"/>
              <a:buFont typeface="Open Sans Light"/>
              <a:buChar char="○"/>
            </a:pPr>
            <a:r>
              <a:rPr lang="en-US" sz="1000">
                <a:latin typeface="Open Sans Light"/>
                <a:ea typeface="Open Sans Light"/>
                <a:cs typeface="Open Sans Light"/>
                <a:sym typeface="Open Sans Light"/>
              </a:rPr>
              <a:t>Standout: Desktop</a:t>
            </a:r>
            <a:endParaRPr sz="1000">
              <a:latin typeface="Open Sans Light"/>
              <a:ea typeface="Open Sans Light"/>
              <a:cs typeface="Open Sans Light"/>
              <a:sym typeface="Open Sans Light"/>
            </a:endParaRPr>
          </a:p>
          <a:p>
            <a:pPr indent="-304800" lvl="1" marL="685800" marR="0" rtl="0" algn="l">
              <a:lnSpc>
                <a:spcPct val="100000"/>
              </a:lnSpc>
              <a:spcBef>
                <a:spcPts val="0"/>
              </a:spcBef>
              <a:spcAft>
                <a:spcPts val="0"/>
              </a:spcAft>
              <a:buSzPts val="1200"/>
              <a:buFont typeface="Open Sans Light"/>
              <a:buChar char="○"/>
            </a:pPr>
            <a:r>
              <a:rPr lang="en-US" sz="1000">
                <a:latin typeface="Open Sans Light"/>
                <a:ea typeface="Open Sans Light"/>
                <a:cs typeface="Open Sans Light"/>
                <a:sym typeface="Open Sans Light"/>
              </a:rPr>
              <a:t>Tablet: lowest conversion rate and smallest number of customers gained</a:t>
            </a:r>
            <a:endParaRPr sz="1000">
              <a:latin typeface="Open Sans Light"/>
              <a:ea typeface="Open Sans Light"/>
              <a:cs typeface="Open Sans Light"/>
              <a:sym typeface="Open Sans Light"/>
            </a:endParaRPr>
          </a:p>
          <a:p>
            <a:pPr indent="-304800" lvl="1" marL="685800" marR="0" rtl="0" algn="l">
              <a:lnSpc>
                <a:spcPct val="100000"/>
              </a:lnSpc>
              <a:spcBef>
                <a:spcPts val="0"/>
              </a:spcBef>
              <a:spcAft>
                <a:spcPts val="0"/>
              </a:spcAft>
              <a:buSzPts val="1200"/>
              <a:buFont typeface="Open Sans Light"/>
              <a:buChar char="○"/>
            </a:pPr>
            <a:r>
              <a:rPr lang="en-US" sz="1000">
                <a:latin typeface="Open Sans Light"/>
                <a:ea typeface="Open Sans Light"/>
                <a:cs typeface="Open Sans Light"/>
                <a:sym typeface="Open Sans Light"/>
              </a:rPr>
              <a:t>Further information to fill the null set</a:t>
            </a:r>
            <a:endParaRPr i="0" sz="1000" u="none" cap="none" strike="noStrike">
              <a:latin typeface="Open Sans Light"/>
              <a:ea typeface="Open Sans Light"/>
              <a:cs typeface="Open Sans Light"/>
              <a:sym typeface="Open Sans Light"/>
            </a:endParaRPr>
          </a:p>
          <a:p>
            <a:pPr indent="-304800" lvl="0" marL="457200" marR="0" rtl="0" algn="l">
              <a:lnSpc>
                <a:spcPct val="100000"/>
              </a:lnSpc>
              <a:spcBef>
                <a:spcPts val="0"/>
              </a:spcBef>
              <a:spcAft>
                <a:spcPts val="0"/>
              </a:spcAft>
              <a:buSzPts val="1200"/>
              <a:buFont typeface="Open Sans Light"/>
              <a:buChar char="●"/>
            </a:pPr>
            <a:r>
              <a:rPr i="0" lang="en-US" sz="1000" u="none" cap="none" strike="noStrike">
                <a:latin typeface="Open Sans Light"/>
                <a:ea typeface="Open Sans Light"/>
                <a:cs typeface="Open Sans Light"/>
                <a:sym typeface="Open Sans Light"/>
              </a:rPr>
              <a:t>Channels: </a:t>
            </a:r>
            <a:endParaRPr i="0" sz="1000" u="none" cap="none" strike="noStrike">
              <a:latin typeface="Open Sans Light"/>
              <a:ea typeface="Open Sans Light"/>
              <a:cs typeface="Open Sans Light"/>
              <a:sym typeface="Open Sans Light"/>
            </a:endParaRPr>
          </a:p>
          <a:p>
            <a:pPr indent="-304800" lvl="1" marL="685800" marR="0" rtl="0" algn="l">
              <a:lnSpc>
                <a:spcPct val="100000"/>
              </a:lnSpc>
              <a:spcBef>
                <a:spcPts val="0"/>
              </a:spcBef>
              <a:spcAft>
                <a:spcPts val="0"/>
              </a:spcAft>
              <a:buSzPts val="1200"/>
              <a:buFont typeface="Open Sans Light"/>
              <a:buChar char="○"/>
            </a:pPr>
            <a:r>
              <a:rPr lang="en-US" sz="1000">
                <a:latin typeface="Open Sans Light"/>
                <a:ea typeface="Open Sans Light"/>
                <a:cs typeface="Open Sans Light"/>
                <a:sym typeface="Open Sans Light"/>
              </a:rPr>
              <a:t>Standout: Paid Search</a:t>
            </a:r>
            <a:endParaRPr sz="1000">
              <a:latin typeface="Open Sans Light"/>
              <a:ea typeface="Open Sans Light"/>
              <a:cs typeface="Open Sans Light"/>
              <a:sym typeface="Open Sans Light"/>
            </a:endParaRPr>
          </a:p>
          <a:p>
            <a:pPr indent="-304800" lvl="1" marL="685800" marR="0" rtl="0" algn="l">
              <a:lnSpc>
                <a:spcPct val="100000"/>
              </a:lnSpc>
              <a:spcBef>
                <a:spcPts val="0"/>
              </a:spcBef>
              <a:spcAft>
                <a:spcPts val="0"/>
              </a:spcAft>
              <a:buSzPts val="1200"/>
              <a:buFont typeface="Open Sans Light"/>
              <a:buChar char="○"/>
            </a:pPr>
            <a:r>
              <a:rPr lang="en-US" sz="1000">
                <a:latin typeface="Open Sans Light"/>
                <a:ea typeface="Open Sans Light"/>
                <a:cs typeface="Open Sans Light"/>
                <a:sym typeface="Open Sans Light"/>
              </a:rPr>
              <a:t>Noticeable: Organic Search</a:t>
            </a:r>
            <a:endParaRPr sz="1000">
              <a:latin typeface="Open Sans Light"/>
              <a:ea typeface="Open Sans Light"/>
              <a:cs typeface="Open Sans Light"/>
              <a:sym typeface="Open Sans Light"/>
            </a:endParaRPr>
          </a:p>
          <a:p>
            <a:pPr indent="-304800" lvl="1" marL="685800" marR="0" rtl="0" algn="l">
              <a:lnSpc>
                <a:spcPct val="100000"/>
              </a:lnSpc>
              <a:spcBef>
                <a:spcPts val="0"/>
              </a:spcBef>
              <a:spcAft>
                <a:spcPts val="0"/>
              </a:spcAft>
              <a:buSzPts val="1200"/>
              <a:buFont typeface="Open Sans Light"/>
              <a:buChar char="○"/>
            </a:pPr>
            <a:r>
              <a:rPr lang="en-US" sz="1000">
                <a:latin typeface="Open Sans Light"/>
                <a:ea typeface="Open Sans Light"/>
                <a:cs typeface="Open Sans Light"/>
                <a:sym typeface="Open Sans Light"/>
              </a:rPr>
              <a:t>Low performance: social media paid</a:t>
            </a:r>
            <a:endParaRPr i="0" sz="1000" u="none" cap="none" strike="noStrike">
              <a:latin typeface="Open Sans Light"/>
              <a:ea typeface="Open Sans Light"/>
              <a:cs typeface="Open Sans Light"/>
              <a:sym typeface="Open Sans Light"/>
            </a:endParaRPr>
          </a:p>
        </p:txBody>
      </p:sp>
      <p:sp>
        <p:nvSpPr>
          <p:cNvPr id="203" name="Google Shape;203;ga1b306a407_0_0"/>
          <p:cNvSpPr/>
          <p:nvPr/>
        </p:nvSpPr>
        <p:spPr>
          <a:xfrm>
            <a:off x="8501090" y="214296"/>
            <a:ext cx="357300" cy="3573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Open Sans"/>
                <a:ea typeface="Open Sans"/>
                <a:cs typeface="Open Sans"/>
                <a:sym typeface="Open Sans"/>
              </a:rPr>
              <a:t>2</a:t>
            </a:r>
            <a:endParaRPr b="0" i="0" sz="1100" u="none" cap="none" strike="noStrike">
              <a:solidFill>
                <a:schemeClr val="lt1"/>
              </a:solidFill>
              <a:latin typeface="Open Sans"/>
              <a:ea typeface="Open Sans"/>
              <a:cs typeface="Open Sans"/>
              <a:sym typeface="Open Sans"/>
            </a:endParaRPr>
          </a:p>
        </p:txBody>
      </p:sp>
      <p:grpSp>
        <p:nvGrpSpPr>
          <p:cNvPr id="204" name="Google Shape;204;ga1b306a407_0_0"/>
          <p:cNvGrpSpPr/>
          <p:nvPr/>
        </p:nvGrpSpPr>
        <p:grpSpPr>
          <a:xfrm>
            <a:off x="362832" y="635882"/>
            <a:ext cx="5612399" cy="4293321"/>
            <a:chOff x="362832" y="635882"/>
            <a:chExt cx="5612399" cy="4293321"/>
          </a:xfrm>
        </p:grpSpPr>
        <p:pic>
          <p:nvPicPr>
            <p:cNvPr id="205" name="Google Shape;205;ga1b306a407_0_0"/>
            <p:cNvPicPr preferRelativeResize="0"/>
            <p:nvPr/>
          </p:nvPicPr>
          <p:blipFill rotWithShape="1">
            <a:blip r:embed="rId3">
              <a:alphaModFix/>
            </a:blip>
            <a:srcRect b="8231" l="0" r="0" t="0"/>
            <a:stretch/>
          </p:blipFill>
          <p:spPr>
            <a:xfrm>
              <a:off x="362832" y="635882"/>
              <a:ext cx="5612399" cy="4293321"/>
            </a:xfrm>
            <a:prstGeom prst="rect">
              <a:avLst/>
            </a:prstGeom>
            <a:noFill/>
            <a:ln>
              <a:noFill/>
            </a:ln>
          </p:spPr>
        </p:pic>
        <p:grpSp>
          <p:nvGrpSpPr>
            <p:cNvPr id="206" name="Google Shape;206;ga1b306a407_0_0"/>
            <p:cNvGrpSpPr/>
            <p:nvPr/>
          </p:nvGrpSpPr>
          <p:grpSpPr>
            <a:xfrm>
              <a:off x="4732996" y="979525"/>
              <a:ext cx="1071899" cy="274679"/>
              <a:chOff x="7734875" y="1208125"/>
              <a:chExt cx="1071899" cy="274679"/>
            </a:xfrm>
          </p:grpSpPr>
          <p:pic>
            <p:nvPicPr>
              <p:cNvPr id="207" name="Google Shape;207;ga1b306a407_0_0"/>
              <p:cNvPicPr preferRelativeResize="0"/>
              <p:nvPr/>
            </p:nvPicPr>
            <p:blipFill rotWithShape="1">
              <a:blip r:embed="rId4">
                <a:alphaModFix/>
              </a:blip>
              <a:srcRect b="55199" l="83467" r="7679" t="33678"/>
              <a:stretch/>
            </p:blipFill>
            <p:spPr>
              <a:xfrm>
                <a:off x="8449475" y="1208125"/>
                <a:ext cx="357299" cy="274679"/>
              </a:xfrm>
              <a:prstGeom prst="rect">
                <a:avLst/>
              </a:prstGeom>
              <a:noFill/>
              <a:ln>
                <a:noFill/>
              </a:ln>
            </p:spPr>
          </p:pic>
          <p:pic>
            <p:nvPicPr>
              <p:cNvPr id="208" name="Google Shape;208;ga1b306a407_0_0"/>
              <p:cNvPicPr preferRelativeResize="0"/>
              <p:nvPr/>
            </p:nvPicPr>
            <p:blipFill rotWithShape="1">
              <a:blip r:embed="rId4">
                <a:alphaModFix/>
              </a:blip>
              <a:srcRect b="66321" l="83467" r="7679" t="22556"/>
              <a:stretch/>
            </p:blipFill>
            <p:spPr>
              <a:xfrm>
                <a:off x="8092175" y="1208125"/>
                <a:ext cx="357299" cy="274676"/>
              </a:xfrm>
              <a:prstGeom prst="rect">
                <a:avLst/>
              </a:prstGeom>
              <a:noFill/>
              <a:ln>
                <a:noFill/>
              </a:ln>
            </p:spPr>
          </p:pic>
          <p:pic>
            <p:nvPicPr>
              <p:cNvPr id="209" name="Google Shape;209;ga1b306a407_0_0"/>
              <p:cNvPicPr preferRelativeResize="0"/>
              <p:nvPr/>
            </p:nvPicPr>
            <p:blipFill rotWithShape="1">
              <a:blip r:embed="rId4">
                <a:alphaModFix/>
              </a:blip>
              <a:srcRect b="77310" l="83467" r="7679" t="11567"/>
              <a:stretch/>
            </p:blipFill>
            <p:spPr>
              <a:xfrm>
                <a:off x="7734875" y="1208125"/>
                <a:ext cx="357299" cy="274679"/>
              </a:xfrm>
              <a:prstGeom prst="rect">
                <a:avLst/>
              </a:prstGeom>
              <a:noFill/>
              <a:ln>
                <a:noFill/>
              </a:ln>
            </p:spPr>
          </p:pic>
        </p:grpSp>
      </p:grpSp>
      <p:sp>
        <p:nvSpPr>
          <p:cNvPr id="210" name="Google Shape;210;ga1b306a407_0_0"/>
          <p:cNvSpPr/>
          <p:nvPr/>
        </p:nvSpPr>
        <p:spPr>
          <a:xfrm>
            <a:off x="857249" y="146801"/>
            <a:ext cx="7429500" cy="492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600">
                <a:latin typeface="Open Sans"/>
                <a:ea typeface="Open Sans"/>
                <a:cs typeface="Open Sans"/>
                <a:sym typeface="Open Sans"/>
              </a:rPr>
              <a:t>Activations and Conversions </a:t>
            </a:r>
            <a:endParaRPr sz="26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9d08f5ec2c_0_4"/>
          <p:cNvSpPr/>
          <p:nvPr/>
        </p:nvSpPr>
        <p:spPr>
          <a:xfrm>
            <a:off x="5999450" y="1406675"/>
            <a:ext cx="2829900" cy="2535000"/>
          </a:xfrm>
          <a:prstGeom prst="rect">
            <a:avLst/>
          </a:prstGeom>
          <a:noFill/>
          <a:ln>
            <a:noFill/>
          </a:ln>
        </p:spPr>
        <p:txBody>
          <a:bodyPr anchorCtr="0" anchor="t" bIns="45700" lIns="91425" spcFirstLastPara="1" rIns="91425" wrap="square" tIns="45700">
            <a:noAutofit/>
          </a:bodyPr>
          <a:lstStyle/>
          <a:p>
            <a:pPr indent="-304800" lvl="0" marL="457200" marR="0" rtl="0" algn="l">
              <a:lnSpc>
                <a:spcPct val="100000"/>
              </a:lnSpc>
              <a:spcBef>
                <a:spcPts val="0"/>
              </a:spcBef>
              <a:spcAft>
                <a:spcPts val="0"/>
              </a:spcAft>
              <a:buSzPts val="1200"/>
              <a:buFont typeface="Open Sans Light"/>
              <a:buChar char="●"/>
            </a:pPr>
            <a:r>
              <a:rPr i="0" lang="en-US" sz="1000" u="none" cap="none" strike="noStrike">
                <a:latin typeface="Open Sans Light"/>
                <a:ea typeface="Open Sans Light"/>
                <a:cs typeface="Open Sans Light"/>
                <a:sym typeface="Open Sans Light"/>
              </a:rPr>
              <a:t>Category: </a:t>
            </a:r>
            <a:endParaRPr i="0" sz="1000" u="none" cap="none" strike="noStrike">
              <a:latin typeface="Open Sans Light"/>
              <a:ea typeface="Open Sans Light"/>
              <a:cs typeface="Open Sans Light"/>
              <a:sym typeface="Open Sans Light"/>
            </a:endParaRPr>
          </a:p>
          <a:p>
            <a:pPr indent="-304800" lvl="1" marL="685800" marR="0" rtl="0" algn="l">
              <a:lnSpc>
                <a:spcPct val="100000"/>
              </a:lnSpc>
              <a:spcBef>
                <a:spcPts val="0"/>
              </a:spcBef>
              <a:spcAft>
                <a:spcPts val="0"/>
              </a:spcAft>
              <a:buSzPts val="1200"/>
              <a:buFont typeface="Open Sans Light"/>
              <a:buChar char="○"/>
            </a:pPr>
            <a:r>
              <a:rPr lang="en-US" sz="1000">
                <a:latin typeface="Open Sans Light"/>
                <a:ea typeface="Open Sans Light"/>
                <a:cs typeface="Open Sans Light"/>
                <a:sym typeface="Open Sans Light"/>
              </a:rPr>
              <a:t>Standouts: AR &amp; Beds</a:t>
            </a:r>
            <a:endParaRPr sz="1000">
              <a:latin typeface="Open Sans Light"/>
              <a:ea typeface="Open Sans Light"/>
              <a:cs typeface="Open Sans Light"/>
              <a:sym typeface="Open Sans Light"/>
            </a:endParaRPr>
          </a:p>
          <a:p>
            <a:pPr indent="-304800" lvl="1" marL="685800" marR="0" rtl="0" algn="l">
              <a:lnSpc>
                <a:spcPct val="100000"/>
              </a:lnSpc>
              <a:spcBef>
                <a:spcPts val="0"/>
              </a:spcBef>
              <a:spcAft>
                <a:spcPts val="0"/>
              </a:spcAft>
              <a:buSzPts val="1200"/>
              <a:buFont typeface="Open Sans Light"/>
              <a:buChar char="○"/>
            </a:pPr>
            <a:r>
              <a:rPr lang="en-US" sz="1000">
                <a:latin typeface="Open Sans Light"/>
                <a:ea typeface="Open Sans Light"/>
                <a:cs typeface="Open Sans Light"/>
                <a:sym typeface="Open Sans Light"/>
              </a:rPr>
              <a:t>Low purchase conversions of others</a:t>
            </a:r>
            <a:endParaRPr sz="1000">
              <a:latin typeface="Open Sans Light"/>
              <a:ea typeface="Open Sans Light"/>
              <a:cs typeface="Open Sans Light"/>
              <a:sym typeface="Open Sans Light"/>
            </a:endParaRPr>
          </a:p>
          <a:p>
            <a:pPr indent="-292100" lvl="1" marL="685800" marR="0" rtl="0" algn="l">
              <a:lnSpc>
                <a:spcPct val="100000"/>
              </a:lnSpc>
              <a:spcBef>
                <a:spcPts val="0"/>
              </a:spcBef>
              <a:spcAft>
                <a:spcPts val="0"/>
              </a:spcAft>
              <a:buSzPts val="1000"/>
              <a:buFont typeface="Open Sans Light"/>
              <a:buChar char="○"/>
            </a:pPr>
            <a:r>
              <a:rPr lang="en-US" sz="1000">
                <a:latin typeface="Open Sans Light"/>
                <a:ea typeface="Open Sans Light"/>
                <a:cs typeface="Open Sans Light"/>
                <a:sym typeface="Open Sans Light"/>
              </a:rPr>
              <a:t>E-commerce average: 3%</a:t>
            </a:r>
            <a:endParaRPr sz="1000">
              <a:latin typeface="Open Sans Light"/>
              <a:ea typeface="Open Sans Light"/>
              <a:cs typeface="Open Sans Light"/>
              <a:sym typeface="Open Sans Light"/>
            </a:endParaRPr>
          </a:p>
          <a:p>
            <a:pPr indent="0" lvl="1" marL="622300" marR="0" rtl="0" algn="l">
              <a:lnSpc>
                <a:spcPct val="100000"/>
              </a:lnSpc>
              <a:spcBef>
                <a:spcPts val="0"/>
              </a:spcBef>
              <a:spcAft>
                <a:spcPts val="0"/>
              </a:spcAft>
              <a:buNone/>
            </a:pPr>
            <a:r>
              <a:t/>
            </a:r>
            <a:endParaRPr i="0" sz="1000" u="none" cap="none" strike="noStrike">
              <a:latin typeface="Open Sans Light"/>
              <a:ea typeface="Open Sans Light"/>
              <a:cs typeface="Open Sans Light"/>
              <a:sym typeface="Open Sans Light"/>
            </a:endParaRPr>
          </a:p>
          <a:p>
            <a:pPr indent="-304800" lvl="0" marL="457200" marR="0" rtl="0" algn="l">
              <a:lnSpc>
                <a:spcPct val="100000"/>
              </a:lnSpc>
              <a:spcBef>
                <a:spcPts val="0"/>
              </a:spcBef>
              <a:spcAft>
                <a:spcPts val="0"/>
              </a:spcAft>
              <a:buSzPts val="1200"/>
              <a:buFont typeface="Open Sans Light"/>
              <a:buChar char="●"/>
            </a:pPr>
            <a:r>
              <a:rPr i="0" lang="en-US" sz="1000" u="none" cap="none" strike="noStrike">
                <a:latin typeface="Open Sans Light"/>
                <a:ea typeface="Open Sans Light"/>
                <a:cs typeface="Open Sans Light"/>
                <a:sym typeface="Open Sans Light"/>
              </a:rPr>
              <a:t>Devices: </a:t>
            </a:r>
            <a:endParaRPr i="0" sz="1000" u="none" cap="none" strike="noStrike">
              <a:latin typeface="Open Sans Light"/>
              <a:ea typeface="Open Sans Light"/>
              <a:cs typeface="Open Sans Light"/>
              <a:sym typeface="Open Sans Light"/>
            </a:endParaRPr>
          </a:p>
          <a:p>
            <a:pPr indent="-304800" lvl="1" marL="685800" marR="0" rtl="0" algn="l">
              <a:lnSpc>
                <a:spcPct val="100000"/>
              </a:lnSpc>
              <a:spcBef>
                <a:spcPts val="0"/>
              </a:spcBef>
              <a:spcAft>
                <a:spcPts val="0"/>
              </a:spcAft>
              <a:buSzPts val="1200"/>
              <a:buFont typeface="Open Sans Light"/>
              <a:buChar char="○"/>
            </a:pPr>
            <a:r>
              <a:rPr lang="en-US" sz="1000">
                <a:latin typeface="Open Sans Light"/>
                <a:ea typeface="Open Sans Light"/>
                <a:cs typeface="Open Sans Light"/>
                <a:sym typeface="Open Sans Light"/>
              </a:rPr>
              <a:t>Standout: Desktop</a:t>
            </a:r>
            <a:endParaRPr sz="1000">
              <a:latin typeface="Open Sans Light"/>
              <a:ea typeface="Open Sans Light"/>
              <a:cs typeface="Open Sans Light"/>
              <a:sym typeface="Open Sans Light"/>
            </a:endParaRPr>
          </a:p>
          <a:p>
            <a:pPr indent="-304800" lvl="1" marL="685800" marR="0" rtl="0" algn="l">
              <a:lnSpc>
                <a:spcPct val="100000"/>
              </a:lnSpc>
              <a:spcBef>
                <a:spcPts val="0"/>
              </a:spcBef>
              <a:spcAft>
                <a:spcPts val="0"/>
              </a:spcAft>
              <a:buSzPts val="1200"/>
              <a:buFont typeface="Open Sans Light"/>
              <a:buChar char="○"/>
            </a:pPr>
            <a:r>
              <a:rPr lang="en-US" sz="1000">
                <a:latin typeface="Open Sans Light"/>
                <a:ea typeface="Open Sans Light"/>
                <a:cs typeface="Open Sans Light"/>
                <a:sym typeface="Open Sans Light"/>
              </a:rPr>
              <a:t>Tablet: lowest conversion rate and smallest number of customers gained</a:t>
            </a:r>
            <a:endParaRPr sz="1000">
              <a:latin typeface="Open Sans Light"/>
              <a:ea typeface="Open Sans Light"/>
              <a:cs typeface="Open Sans Light"/>
              <a:sym typeface="Open Sans Light"/>
            </a:endParaRPr>
          </a:p>
          <a:p>
            <a:pPr indent="-304800" lvl="1" marL="685800" marR="0" rtl="0" algn="l">
              <a:lnSpc>
                <a:spcPct val="100000"/>
              </a:lnSpc>
              <a:spcBef>
                <a:spcPts val="0"/>
              </a:spcBef>
              <a:spcAft>
                <a:spcPts val="0"/>
              </a:spcAft>
              <a:buSzPts val="1200"/>
              <a:buFont typeface="Open Sans Light"/>
              <a:buChar char="○"/>
            </a:pPr>
            <a:r>
              <a:rPr lang="en-US" sz="1000">
                <a:latin typeface="Open Sans Light"/>
                <a:ea typeface="Open Sans Light"/>
                <a:cs typeface="Open Sans Light"/>
                <a:sym typeface="Open Sans Light"/>
              </a:rPr>
              <a:t>Further information to fill the null set</a:t>
            </a:r>
            <a:endParaRPr i="0" sz="1000" u="none" cap="none" strike="noStrike">
              <a:latin typeface="Open Sans Light"/>
              <a:ea typeface="Open Sans Light"/>
              <a:cs typeface="Open Sans Light"/>
              <a:sym typeface="Open Sans Light"/>
            </a:endParaRPr>
          </a:p>
          <a:p>
            <a:pPr indent="-304800" lvl="0" marL="457200" marR="0" rtl="0" algn="l">
              <a:lnSpc>
                <a:spcPct val="100000"/>
              </a:lnSpc>
              <a:spcBef>
                <a:spcPts val="0"/>
              </a:spcBef>
              <a:spcAft>
                <a:spcPts val="0"/>
              </a:spcAft>
              <a:buSzPts val="1200"/>
              <a:buFont typeface="Open Sans Light"/>
              <a:buChar char="●"/>
            </a:pPr>
            <a:r>
              <a:rPr i="0" lang="en-US" sz="1000" u="none" cap="none" strike="noStrike">
                <a:latin typeface="Open Sans Light"/>
                <a:ea typeface="Open Sans Light"/>
                <a:cs typeface="Open Sans Light"/>
                <a:sym typeface="Open Sans Light"/>
              </a:rPr>
              <a:t>Channels: </a:t>
            </a:r>
            <a:endParaRPr i="0" sz="1000" u="none" cap="none" strike="noStrike">
              <a:latin typeface="Open Sans Light"/>
              <a:ea typeface="Open Sans Light"/>
              <a:cs typeface="Open Sans Light"/>
              <a:sym typeface="Open Sans Light"/>
            </a:endParaRPr>
          </a:p>
          <a:p>
            <a:pPr indent="-304800" lvl="1" marL="685800" marR="0" rtl="0" algn="l">
              <a:lnSpc>
                <a:spcPct val="100000"/>
              </a:lnSpc>
              <a:spcBef>
                <a:spcPts val="0"/>
              </a:spcBef>
              <a:spcAft>
                <a:spcPts val="0"/>
              </a:spcAft>
              <a:buSzPts val="1200"/>
              <a:buFont typeface="Open Sans Light"/>
              <a:buChar char="○"/>
            </a:pPr>
            <a:r>
              <a:rPr lang="en-US" sz="1000">
                <a:latin typeface="Open Sans Light"/>
                <a:ea typeface="Open Sans Light"/>
                <a:cs typeface="Open Sans Light"/>
                <a:sym typeface="Open Sans Light"/>
              </a:rPr>
              <a:t>Standout: Paid Search</a:t>
            </a:r>
            <a:endParaRPr sz="1000">
              <a:latin typeface="Open Sans Light"/>
              <a:ea typeface="Open Sans Light"/>
              <a:cs typeface="Open Sans Light"/>
              <a:sym typeface="Open Sans Light"/>
            </a:endParaRPr>
          </a:p>
          <a:p>
            <a:pPr indent="-304800" lvl="1" marL="685800" marR="0" rtl="0" algn="l">
              <a:lnSpc>
                <a:spcPct val="100000"/>
              </a:lnSpc>
              <a:spcBef>
                <a:spcPts val="0"/>
              </a:spcBef>
              <a:spcAft>
                <a:spcPts val="0"/>
              </a:spcAft>
              <a:buSzPts val="1200"/>
              <a:buFont typeface="Open Sans Light"/>
              <a:buChar char="○"/>
            </a:pPr>
            <a:r>
              <a:rPr lang="en-US" sz="1000">
                <a:latin typeface="Open Sans Light"/>
                <a:ea typeface="Open Sans Light"/>
                <a:cs typeface="Open Sans Light"/>
                <a:sym typeface="Open Sans Light"/>
              </a:rPr>
              <a:t>Noticeable: Organic Search</a:t>
            </a:r>
            <a:endParaRPr sz="1000">
              <a:latin typeface="Open Sans Light"/>
              <a:ea typeface="Open Sans Light"/>
              <a:cs typeface="Open Sans Light"/>
              <a:sym typeface="Open Sans Light"/>
            </a:endParaRPr>
          </a:p>
          <a:p>
            <a:pPr indent="-304800" lvl="1" marL="685800" marR="0" rtl="0" algn="l">
              <a:lnSpc>
                <a:spcPct val="100000"/>
              </a:lnSpc>
              <a:spcBef>
                <a:spcPts val="0"/>
              </a:spcBef>
              <a:spcAft>
                <a:spcPts val="0"/>
              </a:spcAft>
              <a:buSzPts val="1200"/>
              <a:buFont typeface="Open Sans Light"/>
              <a:buChar char="○"/>
            </a:pPr>
            <a:r>
              <a:rPr lang="en-US" sz="1000">
                <a:latin typeface="Open Sans Light"/>
                <a:ea typeface="Open Sans Light"/>
                <a:cs typeface="Open Sans Light"/>
                <a:sym typeface="Open Sans Light"/>
              </a:rPr>
              <a:t>Low performance: social media paid</a:t>
            </a:r>
            <a:endParaRPr i="0" sz="1000" u="none" cap="none" strike="noStrike">
              <a:latin typeface="Open Sans Light"/>
              <a:ea typeface="Open Sans Light"/>
              <a:cs typeface="Open Sans Light"/>
              <a:sym typeface="Open Sans Light"/>
            </a:endParaRPr>
          </a:p>
        </p:txBody>
      </p:sp>
      <p:sp>
        <p:nvSpPr>
          <p:cNvPr id="216" name="Google Shape;216;g9d08f5ec2c_0_4"/>
          <p:cNvSpPr/>
          <p:nvPr/>
        </p:nvSpPr>
        <p:spPr>
          <a:xfrm>
            <a:off x="8501090" y="214296"/>
            <a:ext cx="357300" cy="3573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Open Sans"/>
                <a:ea typeface="Open Sans"/>
                <a:cs typeface="Open Sans"/>
                <a:sym typeface="Open Sans"/>
              </a:rPr>
              <a:t>2</a:t>
            </a:r>
            <a:endParaRPr b="0" i="0" sz="1100" u="none" cap="none" strike="noStrike">
              <a:solidFill>
                <a:schemeClr val="lt1"/>
              </a:solidFill>
              <a:latin typeface="Open Sans"/>
              <a:ea typeface="Open Sans"/>
              <a:cs typeface="Open Sans"/>
              <a:sym typeface="Open Sans"/>
            </a:endParaRPr>
          </a:p>
        </p:txBody>
      </p:sp>
      <p:grpSp>
        <p:nvGrpSpPr>
          <p:cNvPr id="217" name="Google Shape;217;g9d08f5ec2c_0_4"/>
          <p:cNvGrpSpPr/>
          <p:nvPr/>
        </p:nvGrpSpPr>
        <p:grpSpPr>
          <a:xfrm>
            <a:off x="362832" y="635882"/>
            <a:ext cx="5612399" cy="4293321"/>
            <a:chOff x="362832" y="635882"/>
            <a:chExt cx="5612399" cy="4293321"/>
          </a:xfrm>
        </p:grpSpPr>
        <p:pic>
          <p:nvPicPr>
            <p:cNvPr id="218" name="Google Shape;218;g9d08f5ec2c_0_4"/>
            <p:cNvPicPr preferRelativeResize="0"/>
            <p:nvPr/>
          </p:nvPicPr>
          <p:blipFill rotWithShape="1">
            <a:blip r:embed="rId3">
              <a:alphaModFix/>
            </a:blip>
            <a:srcRect b="8231" l="0" r="0" t="0"/>
            <a:stretch/>
          </p:blipFill>
          <p:spPr>
            <a:xfrm>
              <a:off x="362832" y="635882"/>
              <a:ext cx="5612399" cy="4293321"/>
            </a:xfrm>
            <a:prstGeom prst="rect">
              <a:avLst/>
            </a:prstGeom>
            <a:noFill/>
            <a:ln>
              <a:noFill/>
            </a:ln>
          </p:spPr>
        </p:pic>
        <p:grpSp>
          <p:nvGrpSpPr>
            <p:cNvPr id="219" name="Google Shape;219;g9d08f5ec2c_0_4"/>
            <p:cNvGrpSpPr/>
            <p:nvPr/>
          </p:nvGrpSpPr>
          <p:grpSpPr>
            <a:xfrm>
              <a:off x="4732996" y="979525"/>
              <a:ext cx="1071899" cy="274679"/>
              <a:chOff x="7734875" y="1208125"/>
              <a:chExt cx="1071899" cy="274679"/>
            </a:xfrm>
          </p:grpSpPr>
          <p:pic>
            <p:nvPicPr>
              <p:cNvPr id="220" name="Google Shape;220;g9d08f5ec2c_0_4"/>
              <p:cNvPicPr preferRelativeResize="0"/>
              <p:nvPr/>
            </p:nvPicPr>
            <p:blipFill rotWithShape="1">
              <a:blip r:embed="rId4">
                <a:alphaModFix/>
              </a:blip>
              <a:srcRect b="55199" l="83467" r="7679" t="33678"/>
              <a:stretch/>
            </p:blipFill>
            <p:spPr>
              <a:xfrm>
                <a:off x="8449475" y="1208125"/>
                <a:ext cx="357299" cy="274679"/>
              </a:xfrm>
              <a:prstGeom prst="rect">
                <a:avLst/>
              </a:prstGeom>
              <a:noFill/>
              <a:ln>
                <a:noFill/>
              </a:ln>
            </p:spPr>
          </p:pic>
          <p:pic>
            <p:nvPicPr>
              <p:cNvPr id="221" name="Google Shape;221;g9d08f5ec2c_0_4"/>
              <p:cNvPicPr preferRelativeResize="0"/>
              <p:nvPr/>
            </p:nvPicPr>
            <p:blipFill rotWithShape="1">
              <a:blip r:embed="rId4">
                <a:alphaModFix/>
              </a:blip>
              <a:srcRect b="66321" l="83467" r="7679" t="22556"/>
              <a:stretch/>
            </p:blipFill>
            <p:spPr>
              <a:xfrm>
                <a:off x="8092175" y="1208125"/>
                <a:ext cx="357299" cy="274676"/>
              </a:xfrm>
              <a:prstGeom prst="rect">
                <a:avLst/>
              </a:prstGeom>
              <a:noFill/>
              <a:ln>
                <a:noFill/>
              </a:ln>
            </p:spPr>
          </p:pic>
          <p:pic>
            <p:nvPicPr>
              <p:cNvPr id="222" name="Google Shape;222;g9d08f5ec2c_0_4"/>
              <p:cNvPicPr preferRelativeResize="0"/>
              <p:nvPr/>
            </p:nvPicPr>
            <p:blipFill rotWithShape="1">
              <a:blip r:embed="rId4">
                <a:alphaModFix/>
              </a:blip>
              <a:srcRect b="77310" l="83467" r="7679" t="11567"/>
              <a:stretch/>
            </p:blipFill>
            <p:spPr>
              <a:xfrm>
                <a:off x="7734875" y="1208125"/>
                <a:ext cx="357299" cy="274679"/>
              </a:xfrm>
              <a:prstGeom prst="rect">
                <a:avLst/>
              </a:prstGeom>
              <a:noFill/>
              <a:ln>
                <a:noFill/>
              </a:ln>
            </p:spPr>
          </p:pic>
        </p:grpSp>
      </p:grpSp>
      <p:grpSp>
        <p:nvGrpSpPr>
          <p:cNvPr id="223" name="Google Shape;223;g9d08f5ec2c_0_4"/>
          <p:cNvGrpSpPr/>
          <p:nvPr/>
        </p:nvGrpSpPr>
        <p:grpSpPr>
          <a:xfrm>
            <a:off x="345393" y="650308"/>
            <a:ext cx="5647279" cy="4278896"/>
            <a:chOff x="248926" y="659527"/>
            <a:chExt cx="5647279" cy="4278896"/>
          </a:xfrm>
        </p:grpSpPr>
        <p:pic>
          <p:nvPicPr>
            <p:cNvPr id="224" name="Google Shape;224;g9d08f5ec2c_0_4"/>
            <p:cNvPicPr preferRelativeResize="0"/>
            <p:nvPr/>
          </p:nvPicPr>
          <p:blipFill rotWithShape="1">
            <a:blip r:embed="rId5">
              <a:alphaModFix/>
            </a:blip>
            <a:srcRect b="9942" l="0" r="0" t="0"/>
            <a:stretch/>
          </p:blipFill>
          <p:spPr>
            <a:xfrm>
              <a:off x="248926" y="659527"/>
              <a:ext cx="5647279" cy="4278896"/>
            </a:xfrm>
            <a:prstGeom prst="rect">
              <a:avLst/>
            </a:prstGeom>
            <a:noFill/>
            <a:ln>
              <a:noFill/>
            </a:ln>
          </p:spPr>
        </p:pic>
        <p:pic>
          <p:nvPicPr>
            <p:cNvPr id="225" name="Google Shape;225;g9d08f5ec2c_0_4"/>
            <p:cNvPicPr preferRelativeResize="0"/>
            <p:nvPr/>
          </p:nvPicPr>
          <p:blipFill rotWithShape="1">
            <a:blip r:embed="rId6">
              <a:alphaModFix/>
            </a:blip>
            <a:srcRect b="0" l="0" r="0" t="0"/>
            <a:stretch/>
          </p:blipFill>
          <p:spPr>
            <a:xfrm>
              <a:off x="5268945" y="979525"/>
              <a:ext cx="533446" cy="480102"/>
            </a:xfrm>
            <a:prstGeom prst="rect">
              <a:avLst/>
            </a:prstGeom>
            <a:noFill/>
            <a:ln>
              <a:noFill/>
            </a:ln>
          </p:spPr>
        </p:pic>
      </p:grpSp>
      <p:sp>
        <p:nvSpPr>
          <p:cNvPr id="226" name="Google Shape;226;g9d08f5ec2c_0_4"/>
          <p:cNvSpPr/>
          <p:nvPr/>
        </p:nvSpPr>
        <p:spPr>
          <a:xfrm>
            <a:off x="857249" y="146801"/>
            <a:ext cx="7429500" cy="492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600">
                <a:latin typeface="Open Sans"/>
                <a:ea typeface="Open Sans"/>
                <a:cs typeface="Open Sans"/>
                <a:sym typeface="Open Sans"/>
              </a:rPr>
              <a:t>Activations and Conversions </a:t>
            </a:r>
            <a:endParaRPr sz="26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9d08f5ec2c_0_22"/>
          <p:cNvSpPr/>
          <p:nvPr/>
        </p:nvSpPr>
        <p:spPr>
          <a:xfrm>
            <a:off x="5999450" y="1406675"/>
            <a:ext cx="2829900" cy="2535000"/>
          </a:xfrm>
          <a:prstGeom prst="rect">
            <a:avLst/>
          </a:prstGeom>
          <a:noFill/>
          <a:ln>
            <a:noFill/>
          </a:ln>
        </p:spPr>
        <p:txBody>
          <a:bodyPr anchorCtr="0" anchor="t" bIns="45700" lIns="91425" spcFirstLastPara="1" rIns="91425" wrap="square" tIns="45700">
            <a:noAutofit/>
          </a:bodyPr>
          <a:lstStyle/>
          <a:p>
            <a:pPr indent="-304800" lvl="0" marL="457200" marR="0" rtl="0" algn="l">
              <a:lnSpc>
                <a:spcPct val="100000"/>
              </a:lnSpc>
              <a:spcBef>
                <a:spcPts val="0"/>
              </a:spcBef>
              <a:spcAft>
                <a:spcPts val="0"/>
              </a:spcAft>
              <a:buSzPts val="1200"/>
              <a:buFont typeface="Open Sans Light"/>
              <a:buChar char="●"/>
            </a:pPr>
            <a:r>
              <a:rPr i="0" lang="en-US" sz="1000" u="none" cap="none" strike="noStrike">
                <a:latin typeface="Open Sans Light"/>
                <a:ea typeface="Open Sans Light"/>
                <a:cs typeface="Open Sans Light"/>
                <a:sym typeface="Open Sans Light"/>
              </a:rPr>
              <a:t>Category: </a:t>
            </a:r>
            <a:endParaRPr i="0" sz="1000" u="none" cap="none" strike="noStrike">
              <a:latin typeface="Open Sans Light"/>
              <a:ea typeface="Open Sans Light"/>
              <a:cs typeface="Open Sans Light"/>
              <a:sym typeface="Open Sans Light"/>
            </a:endParaRPr>
          </a:p>
          <a:p>
            <a:pPr indent="-304800" lvl="1" marL="685800" marR="0" rtl="0" algn="l">
              <a:lnSpc>
                <a:spcPct val="100000"/>
              </a:lnSpc>
              <a:spcBef>
                <a:spcPts val="0"/>
              </a:spcBef>
              <a:spcAft>
                <a:spcPts val="0"/>
              </a:spcAft>
              <a:buSzPts val="1200"/>
              <a:buFont typeface="Open Sans Light"/>
              <a:buChar char="○"/>
            </a:pPr>
            <a:r>
              <a:rPr lang="en-US" sz="1000">
                <a:latin typeface="Open Sans Light"/>
                <a:ea typeface="Open Sans Light"/>
                <a:cs typeface="Open Sans Light"/>
                <a:sym typeface="Open Sans Light"/>
              </a:rPr>
              <a:t>Standouts: AR &amp; Beds</a:t>
            </a:r>
            <a:endParaRPr sz="1000">
              <a:latin typeface="Open Sans Light"/>
              <a:ea typeface="Open Sans Light"/>
              <a:cs typeface="Open Sans Light"/>
              <a:sym typeface="Open Sans Light"/>
            </a:endParaRPr>
          </a:p>
          <a:p>
            <a:pPr indent="-304800" lvl="1" marL="685800" marR="0" rtl="0" algn="l">
              <a:lnSpc>
                <a:spcPct val="100000"/>
              </a:lnSpc>
              <a:spcBef>
                <a:spcPts val="0"/>
              </a:spcBef>
              <a:spcAft>
                <a:spcPts val="0"/>
              </a:spcAft>
              <a:buSzPts val="1200"/>
              <a:buFont typeface="Open Sans Light"/>
              <a:buChar char="○"/>
            </a:pPr>
            <a:r>
              <a:rPr lang="en-US" sz="1000">
                <a:latin typeface="Open Sans Light"/>
                <a:ea typeface="Open Sans Light"/>
                <a:cs typeface="Open Sans Light"/>
                <a:sym typeface="Open Sans Light"/>
              </a:rPr>
              <a:t>Low purchase conversions of others</a:t>
            </a:r>
            <a:endParaRPr sz="1000">
              <a:latin typeface="Open Sans Light"/>
              <a:ea typeface="Open Sans Light"/>
              <a:cs typeface="Open Sans Light"/>
              <a:sym typeface="Open Sans Light"/>
            </a:endParaRPr>
          </a:p>
          <a:p>
            <a:pPr indent="-292100" lvl="1" marL="685800" marR="0" rtl="0" algn="l">
              <a:lnSpc>
                <a:spcPct val="100000"/>
              </a:lnSpc>
              <a:spcBef>
                <a:spcPts val="0"/>
              </a:spcBef>
              <a:spcAft>
                <a:spcPts val="0"/>
              </a:spcAft>
              <a:buSzPts val="1000"/>
              <a:buFont typeface="Open Sans Light"/>
              <a:buChar char="○"/>
            </a:pPr>
            <a:r>
              <a:rPr lang="en-US" sz="1000">
                <a:latin typeface="Open Sans Light"/>
                <a:ea typeface="Open Sans Light"/>
                <a:cs typeface="Open Sans Light"/>
                <a:sym typeface="Open Sans Light"/>
              </a:rPr>
              <a:t>E-commerce average: 3%</a:t>
            </a:r>
            <a:endParaRPr sz="1000">
              <a:latin typeface="Open Sans Light"/>
              <a:ea typeface="Open Sans Light"/>
              <a:cs typeface="Open Sans Light"/>
              <a:sym typeface="Open Sans Light"/>
            </a:endParaRPr>
          </a:p>
          <a:p>
            <a:pPr indent="0" lvl="1" marL="622300" marR="0" rtl="0" algn="l">
              <a:lnSpc>
                <a:spcPct val="100000"/>
              </a:lnSpc>
              <a:spcBef>
                <a:spcPts val="0"/>
              </a:spcBef>
              <a:spcAft>
                <a:spcPts val="0"/>
              </a:spcAft>
              <a:buNone/>
            </a:pPr>
            <a:r>
              <a:t/>
            </a:r>
            <a:endParaRPr i="0" sz="1000" u="none" cap="none" strike="noStrike">
              <a:latin typeface="Open Sans Light"/>
              <a:ea typeface="Open Sans Light"/>
              <a:cs typeface="Open Sans Light"/>
              <a:sym typeface="Open Sans Light"/>
            </a:endParaRPr>
          </a:p>
          <a:p>
            <a:pPr indent="-304800" lvl="0" marL="457200" marR="0" rtl="0" algn="l">
              <a:lnSpc>
                <a:spcPct val="100000"/>
              </a:lnSpc>
              <a:spcBef>
                <a:spcPts val="0"/>
              </a:spcBef>
              <a:spcAft>
                <a:spcPts val="0"/>
              </a:spcAft>
              <a:buSzPts val="1200"/>
              <a:buFont typeface="Open Sans Light"/>
              <a:buChar char="●"/>
            </a:pPr>
            <a:r>
              <a:rPr i="0" lang="en-US" sz="1000" u="none" cap="none" strike="noStrike">
                <a:latin typeface="Open Sans Light"/>
                <a:ea typeface="Open Sans Light"/>
                <a:cs typeface="Open Sans Light"/>
                <a:sym typeface="Open Sans Light"/>
              </a:rPr>
              <a:t>Devices: </a:t>
            </a:r>
            <a:endParaRPr i="0" sz="1000" u="none" cap="none" strike="noStrike">
              <a:latin typeface="Open Sans Light"/>
              <a:ea typeface="Open Sans Light"/>
              <a:cs typeface="Open Sans Light"/>
              <a:sym typeface="Open Sans Light"/>
            </a:endParaRPr>
          </a:p>
          <a:p>
            <a:pPr indent="-304800" lvl="1" marL="685800" marR="0" rtl="0" algn="l">
              <a:lnSpc>
                <a:spcPct val="100000"/>
              </a:lnSpc>
              <a:spcBef>
                <a:spcPts val="0"/>
              </a:spcBef>
              <a:spcAft>
                <a:spcPts val="0"/>
              </a:spcAft>
              <a:buSzPts val="1200"/>
              <a:buFont typeface="Open Sans Light"/>
              <a:buChar char="○"/>
            </a:pPr>
            <a:r>
              <a:rPr lang="en-US" sz="1000">
                <a:latin typeface="Open Sans Light"/>
                <a:ea typeface="Open Sans Light"/>
                <a:cs typeface="Open Sans Light"/>
                <a:sym typeface="Open Sans Light"/>
              </a:rPr>
              <a:t>Standout: Desktop</a:t>
            </a:r>
            <a:endParaRPr sz="1000">
              <a:latin typeface="Open Sans Light"/>
              <a:ea typeface="Open Sans Light"/>
              <a:cs typeface="Open Sans Light"/>
              <a:sym typeface="Open Sans Light"/>
            </a:endParaRPr>
          </a:p>
          <a:p>
            <a:pPr indent="-304800" lvl="1" marL="685800" marR="0" rtl="0" algn="l">
              <a:lnSpc>
                <a:spcPct val="100000"/>
              </a:lnSpc>
              <a:spcBef>
                <a:spcPts val="0"/>
              </a:spcBef>
              <a:spcAft>
                <a:spcPts val="0"/>
              </a:spcAft>
              <a:buSzPts val="1200"/>
              <a:buFont typeface="Open Sans Light"/>
              <a:buChar char="○"/>
            </a:pPr>
            <a:r>
              <a:rPr lang="en-US" sz="1000">
                <a:latin typeface="Open Sans Light"/>
                <a:ea typeface="Open Sans Light"/>
                <a:cs typeface="Open Sans Light"/>
                <a:sym typeface="Open Sans Light"/>
              </a:rPr>
              <a:t>Tablet: lowest conversion rate and smallest number of customers gained</a:t>
            </a:r>
            <a:endParaRPr sz="1000">
              <a:latin typeface="Open Sans Light"/>
              <a:ea typeface="Open Sans Light"/>
              <a:cs typeface="Open Sans Light"/>
              <a:sym typeface="Open Sans Light"/>
            </a:endParaRPr>
          </a:p>
          <a:p>
            <a:pPr indent="-304800" lvl="1" marL="685800" marR="0" rtl="0" algn="l">
              <a:lnSpc>
                <a:spcPct val="100000"/>
              </a:lnSpc>
              <a:spcBef>
                <a:spcPts val="0"/>
              </a:spcBef>
              <a:spcAft>
                <a:spcPts val="0"/>
              </a:spcAft>
              <a:buSzPts val="1200"/>
              <a:buFont typeface="Open Sans Light"/>
              <a:buChar char="○"/>
            </a:pPr>
            <a:r>
              <a:rPr lang="en-US" sz="1000">
                <a:latin typeface="Open Sans Light"/>
                <a:ea typeface="Open Sans Light"/>
                <a:cs typeface="Open Sans Light"/>
                <a:sym typeface="Open Sans Light"/>
              </a:rPr>
              <a:t>Further information to fill the null set</a:t>
            </a:r>
            <a:endParaRPr i="0" sz="1000" u="none" cap="none" strike="noStrike">
              <a:latin typeface="Open Sans Light"/>
              <a:ea typeface="Open Sans Light"/>
              <a:cs typeface="Open Sans Light"/>
              <a:sym typeface="Open Sans Light"/>
            </a:endParaRPr>
          </a:p>
          <a:p>
            <a:pPr indent="-304800" lvl="0" marL="457200" marR="0" rtl="0" algn="l">
              <a:lnSpc>
                <a:spcPct val="100000"/>
              </a:lnSpc>
              <a:spcBef>
                <a:spcPts val="0"/>
              </a:spcBef>
              <a:spcAft>
                <a:spcPts val="0"/>
              </a:spcAft>
              <a:buSzPts val="1200"/>
              <a:buFont typeface="Open Sans Light"/>
              <a:buChar char="●"/>
            </a:pPr>
            <a:r>
              <a:rPr i="0" lang="en-US" sz="1000" u="none" cap="none" strike="noStrike">
                <a:latin typeface="Open Sans Light"/>
                <a:ea typeface="Open Sans Light"/>
                <a:cs typeface="Open Sans Light"/>
                <a:sym typeface="Open Sans Light"/>
              </a:rPr>
              <a:t>Channels: </a:t>
            </a:r>
            <a:endParaRPr i="0" sz="1000" u="none" cap="none" strike="noStrike">
              <a:latin typeface="Open Sans Light"/>
              <a:ea typeface="Open Sans Light"/>
              <a:cs typeface="Open Sans Light"/>
              <a:sym typeface="Open Sans Light"/>
            </a:endParaRPr>
          </a:p>
          <a:p>
            <a:pPr indent="-304800" lvl="1" marL="685800" marR="0" rtl="0" algn="l">
              <a:lnSpc>
                <a:spcPct val="100000"/>
              </a:lnSpc>
              <a:spcBef>
                <a:spcPts val="0"/>
              </a:spcBef>
              <a:spcAft>
                <a:spcPts val="0"/>
              </a:spcAft>
              <a:buSzPts val="1200"/>
              <a:buFont typeface="Open Sans Light"/>
              <a:buChar char="○"/>
            </a:pPr>
            <a:r>
              <a:rPr lang="en-US" sz="1000">
                <a:latin typeface="Open Sans Light"/>
                <a:ea typeface="Open Sans Light"/>
                <a:cs typeface="Open Sans Light"/>
                <a:sym typeface="Open Sans Light"/>
              </a:rPr>
              <a:t>Standout: Paid Search</a:t>
            </a:r>
            <a:endParaRPr sz="1000">
              <a:latin typeface="Open Sans Light"/>
              <a:ea typeface="Open Sans Light"/>
              <a:cs typeface="Open Sans Light"/>
              <a:sym typeface="Open Sans Light"/>
            </a:endParaRPr>
          </a:p>
          <a:p>
            <a:pPr indent="-304800" lvl="1" marL="685800" marR="0" rtl="0" algn="l">
              <a:lnSpc>
                <a:spcPct val="100000"/>
              </a:lnSpc>
              <a:spcBef>
                <a:spcPts val="0"/>
              </a:spcBef>
              <a:spcAft>
                <a:spcPts val="0"/>
              </a:spcAft>
              <a:buSzPts val="1200"/>
              <a:buFont typeface="Open Sans Light"/>
              <a:buChar char="○"/>
            </a:pPr>
            <a:r>
              <a:rPr lang="en-US" sz="1000">
                <a:latin typeface="Open Sans Light"/>
                <a:ea typeface="Open Sans Light"/>
                <a:cs typeface="Open Sans Light"/>
                <a:sym typeface="Open Sans Light"/>
              </a:rPr>
              <a:t>Noticeable: Organic Search</a:t>
            </a:r>
            <a:endParaRPr sz="1000">
              <a:latin typeface="Open Sans Light"/>
              <a:ea typeface="Open Sans Light"/>
              <a:cs typeface="Open Sans Light"/>
              <a:sym typeface="Open Sans Light"/>
            </a:endParaRPr>
          </a:p>
          <a:p>
            <a:pPr indent="-304800" lvl="1" marL="685800" marR="0" rtl="0" algn="l">
              <a:lnSpc>
                <a:spcPct val="100000"/>
              </a:lnSpc>
              <a:spcBef>
                <a:spcPts val="0"/>
              </a:spcBef>
              <a:spcAft>
                <a:spcPts val="0"/>
              </a:spcAft>
              <a:buSzPts val="1200"/>
              <a:buFont typeface="Open Sans Light"/>
              <a:buChar char="○"/>
            </a:pPr>
            <a:r>
              <a:rPr lang="en-US" sz="1000">
                <a:latin typeface="Open Sans Light"/>
                <a:ea typeface="Open Sans Light"/>
                <a:cs typeface="Open Sans Light"/>
                <a:sym typeface="Open Sans Light"/>
              </a:rPr>
              <a:t>Low performance: social media paid</a:t>
            </a:r>
            <a:endParaRPr i="0" sz="1000" u="none" cap="none" strike="noStrike">
              <a:latin typeface="Open Sans Light"/>
              <a:ea typeface="Open Sans Light"/>
              <a:cs typeface="Open Sans Light"/>
              <a:sym typeface="Open Sans Light"/>
            </a:endParaRPr>
          </a:p>
        </p:txBody>
      </p:sp>
      <p:sp>
        <p:nvSpPr>
          <p:cNvPr id="232" name="Google Shape;232;g9d08f5ec2c_0_22"/>
          <p:cNvSpPr/>
          <p:nvPr/>
        </p:nvSpPr>
        <p:spPr>
          <a:xfrm>
            <a:off x="8501090" y="214296"/>
            <a:ext cx="357300" cy="3573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lt1"/>
                </a:solidFill>
                <a:latin typeface="Open Sans"/>
                <a:ea typeface="Open Sans"/>
                <a:cs typeface="Open Sans"/>
                <a:sym typeface="Open Sans"/>
              </a:rPr>
              <a:t>2</a:t>
            </a:r>
            <a:endParaRPr b="0" i="0" sz="1100" u="none" cap="none" strike="noStrike">
              <a:solidFill>
                <a:schemeClr val="lt1"/>
              </a:solidFill>
              <a:latin typeface="Open Sans"/>
              <a:ea typeface="Open Sans"/>
              <a:cs typeface="Open Sans"/>
              <a:sym typeface="Open Sans"/>
            </a:endParaRPr>
          </a:p>
        </p:txBody>
      </p:sp>
      <p:grpSp>
        <p:nvGrpSpPr>
          <p:cNvPr id="233" name="Google Shape;233;g9d08f5ec2c_0_22"/>
          <p:cNvGrpSpPr/>
          <p:nvPr/>
        </p:nvGrpSpPr>
        <p:grpSpPr>
          <a:xfrm>
            <a:off x="362832" y="635882"/>
            <a:ext cx="5612399" cy="4293321"/>
            <a:chOff x="362832" y="635882"/>
            <a:chExt cx="5612399" cy="4293321"/>
          </a:xfrm>
        </p:grpSpPr>
        <p:pic>
          <p:nvPicPr>
            <p:cNvPr id="234" name="Google Shape;234;g9d08f5ec2c_0_22"/>
            <p:cNvPicPr preferRelativeResize="0"/>
            <p:nvPr/>
          </p:nvPicPr>
          <p:blipFill rotWithShape="1">
            <a:blip r:embed="rId3">
              <a:alphaModFix/>
            </a:blip>
            <a:srcRect b="8231" l="0" r="0" t="0"/>
            <a:stretch/>
          </p:blipFill>
          <p:spPr>
            <a:xfrm>
              <a:off x="362832" y="635882"/>
              <a:ext cx="5612399" cy="4293321"/>
            </a:xfrm>
            <a:prstGeom prst="rect">
              <a:avLst/>
            </a:prstGeom>
            <a:noFill/>
            <a:ln>
              <a:noFill/>
            </a:ln>
          </p:spPr>
        </p:pic>
        <p:grpSp>
          <p:nvGrpSpPr>
            <p:cNvPr id="235" name="Google Shape;235;g9d08f5ec2c_0_22"/>
            <p:cNvGrpSpPr/>
            <p:nvPr/>
          </p:nvGrpSpPr>
          <p:grpSpPr>
            <a:xfrm>
              <a:off x="4732996" y="979525"/>
              <a:ext cx="1071899" cy="274679"/>
              <a:chOff x="7734875" y="1208125"/>
              <a:chExt cx="1071899" cy="274679"/>
            </a:xfrm>
          </p:grpSpPr>
          <p:pic>
            <p:nvPicPr>
              <p:cNvPr id="236" name="Google Shape;236;g9d08f5ec2c_0_22"/>
              <p:cNvPicPr preferRelativeResize="0"/>
              <p:nvPr/>
            </p:nvPicPr>
            <p:blipFill rotWithShape="1">
              <a:blip r:embed="rId4">
                <a:alphaModFix/>
              </a:blip>
              <a:srcRect b="55199" l="83467" r="7679" t="33678"/>
              <a:stretch/>
            </p:blipFill>
            <p:spPr>
              <a:xfrm>
                <a:off x="8449475" y="1208125"/>
                <a:ext cx="357299" cy="274679"/>
              </a:xfrm>
              <a:prstGeom prst="rect">
                <a:avLst/>
              </a:prstGeom>
              <a:noFill/>
              <a:ln>
                <a:noFill/>
              </a:ln>
            </p:spPr>
          </p:pic>
          <p:pic>
            <p:nvPicPr>
              <p:cNvPr id="237" name="Google Shape;237;g9d08f5ec2c_0_22"/>
              <p:cNvPicPr preferRelativeResize="0"/>
              <p:nvPr/>
            </p:nvPicPr>
            <p:blipFill rotWithShape="1">
              <a:blip r:embed="rId4">
                <a:alphaModFix/>
              </a:blip>
              <a:srcRect b="66321" l="83467" r="7679" t="22556"/>
              <a:stretch/>
            </p:blipFill>
            <p:spPr>
              <a:xfrm>
                <a:off x="8092175" y="1208125"/>
                <a:ext cx="357299" cy="274676"/>
              </a:xfrm>
              <a:prstGeom prst="rect">
                <a:avLst/>
              </a:prstGeom>
              <a:noFill/>
              <a:ln>
                <a:noFill/>
              </a:ln>
            </p:spPr>
          </p:pic>
          <p:pic>
            <p:nvPicPr>
              <p:cNvPr id="238" name="Google Shape;238;g9d08f5ec2c_0_22"/>
              <p:cNvPicPr preferRelativeResize="0"/>
              <p:nvPr/>
            </p:nvPicPr>
            <p:blipFill rotWithShape="1">
              <a:blip r:embed="rId4">
                <a:alphaModFix/>
              </a:blip>
              <a:srcRect b="77310" l="83467" r="7679" t="11567"/>
              <a:stretch/>
            </p:blipFill>
            <p:spPr>
              <a:xfrm>
                <a:off x="7734875" y="1208125"/>
                <a:ext cx="357299" cy="274679"/>
              </a:xfrm>
              <a:prstGeom prst="rect">
                <a:avLst/>
              </a:prstGeom>
              <a:noFill/>
              <a:ln>
                <a:noFill/>
              </a:ln>
            </p:spPr>
          </p:pic>
        </p:grpSp>
      </p:grpSp>
      <p:grpSp>
        <p:nvGrpSpPr>
          <p:cNvPr id="239" name="Google Shape;239;g9d08f5ec2c_0_22"/>
          <p:cNvGrpSpPr/>
          <p:nvPr/>
        </p:nvGrpSpPr>
        <p:grpSpPr>
          <a:xfrm>
            <a:off x="345393" y="650308"/>
            <a:ext cx="5647279" cy="4278896"/>
            <a:chOff x="248926" y="659527"/>
            <a:chExt cx="5647279" cy="4278896"/>
          </a:xfrm>
        </p:grpSpPr>
        <p:pic>
          <p:nvPicPr>
            <p:cNvPr id="240" name="Google Shape;240;g9d08f5ec2c_0_22"/>
            <p:cNvPicPr preferRelativeResize="0"/>
            <p:nvPr/>
          </p:nvPicPr>
          <p:blipFill rotWithShape="1">
            <a:blip r:embed="rId5">
              <a:alphaModFix/>
            </a:blip>
            <a:srcRect b="9942" l="0" r="0" t="0"/>
            <a:stretch/>
          </p:blipFill>
          <p:spPr>
            <a:xfrm>
              <a:off x="248926" y="659527"/>
              <a:ext cx="5647279" cy="4278896"/>
            </a:xfrm>
            <a:prstGeom prst="rect">
              <a:avLst/>
            </a:prstGeom>
            <a:noFill/>
            <a:ln>
              <a:noFill/>
            </a:ln>
          </p:spPr>
        </p:pic>
        <p:pic>
          <p:nvPicPr>
            <p:cNvPr id="241" name="Google Shape;241;g9d08f5ec2c_0_22"/>
            <p:cNvPicPr preferRelativeResize="0"/>
            <p:nvPr/>
          </p:nvPicPr>
          <p:blipFill rotWithShape="1">
            <a:blip r:embed="rId6">
              <a:alphaModFix/>
            </a:blip>
            <a:srcRect b="0" l="0" r="0" t="0"/>
            <a:stretch/>
          </p:blipFill>
          <p:spPr>
            <a:xfrm>
              <a:off x="5268945" y="979525"/>
              <a:ext cx="533446" cy="480102"/>
            </a:xfrm>
            <a:prstGeom prst="rect">
              <a:avLst/>
            </a:prstGeom>
            <a:noFill/>
            <a:ln>
              <a:noFill/>
            </a:ln>
          </p:spPr>
        </p:pic>
      </p:grpSp>
      <p:grpSp>
        <p:nvGrpSpPr>
          <p:cNvPr id="242" name="Google Shape;242;g9d08f5ec2c_0_22"/>
          <p:cNvGrpSpPr/>
          <p:nvPr/>
        </p:nvGrpSpPr>
        <p:grpSpPr>
          <a:xfrm>
            <a:off x="304922" y="623770"/>
            <a:ext cx="5694535" cy="4293323"/>
            <a:chOff x="451035" y="1634210"/>
            <a:chExt cx="5694535" cy="4293323"/>
          </a:xfrm>
        </p:grpSpPr>
        <p:pic>
          <p:nvPicPr>
            <p:cNvPr id="243" name="Google Shape;243;g9d08f5ec2c_0_22"/>
            <p:cNvPicPr preferRelativeResize="0"/>
            <p:nvPr/>
          </p:nvPicPr>
          <p:blipFill rotWithShape="1">
            <a:blip r:embed="rId7">
              <a:alphaModFix/>
            </a:blip>
            <a:srcRect b="12365" l="0" r="0" t="0"/>
            <a:stretch/>
          </p:blipFill>
          <p:spPr>
            <a:xfrm>
              <a:off x="451035" y="1634210"/>
              <a:ext cx="5694535" cy="4293323"/>
            </a:xfrm>
            <a:prstGeom prst="rect">
              <a:avLst/>
            </a:prstGeom>
            <a:noFill/>
            <a:ln>
              <a:noFill/>
            </a:ln>
          </p:spPr>
        </p:pic>
        <p:pic>
          <p:nvPicPr>
            <p:cNvPr id="244" name="Google Shape;244;g9d08f5ec2c_0_22"/>
            <p:cNvPicPr preferRelativeResize="0"/>
            <p:nvPr/>
          </p:nvPicPr>
          <p:blipFill rotWithShape="1">
            <a:blip r:embed="rId8">
              <a:alphaModFix/>
            </a:blip>
            <a:srcRect b="0" l="0" r="0" t="0"/>
            <a:stretch/>
          </p:blipFill>
          <p:spPr>
            <a:xfrm>
              <a:off x="5330606" y="1961268"/>
              <a:ext cx="679503" cy="553669"/>
            </a:xfrm>
            <a:prstGeom prst="rect">
              <a:avLst/>
            </a:prstGeom>
            <a:noFill/>
            <a:ln>
              <a:noFill/>
            </a:ln>
          </p:spPr>
        </p:pic>
      </p:grpSp>
      <p:sp>
        <p:nvSpPr>
          <p:cNvPr id="245" name="Google Shape;245;g9d08f5ec2c_0_22"/>
          <p:cNvSpPr/>
          <p:nvPr/>
        </p:nvSpPr>
        <p:spPr>
          <a:xfrm>
            <a:off x="857249" y="146801"/>
            <a:ext cx="7429500" cy="492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600">
                <a:latin typeface="Open Sans"/>
                <a:ea typeface="Open Sans"/>
                <a:cs typeface="Open Sans"/>
                <a:sym typeface="Open Sans"/>
              </a:rPr>
              <a:t>Activations and Conversions </a:t>
            </a:r>
            <a:endParaRPr sz="26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a1c0d62ae8_0_10"/>
          <p:cNvSpPr/>
          <p:nvPr/>
        </p:nvSpPr>
        <p:spPr>
          <a:xfrm>
            <a:off x="857224" y="142876"/>
            <a:ext cx="7429500" cy="492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600">
                <a:latin typeface="Open Sans"/>
                <a:ea typeface="Open Sans"/>
                <a:cs typeface="Open Sans"/>
                <a:sym typeface="Open Sans"/>
              </a:rPr>
              <a:t>Retention </a:t>
            </a:r>
            <a:endParaRPr sz="2600">
              <a:latin typeface="Open Sans"/>
              <a:ea typeface="Open Sans"/>
              <a:cs typeface="Open Sans"/>
              <a:sym typeface="Open Sans"/>
            </a:endParaRPr>
          </a:p>
        </p:txBody>
      </p:sp>
      <p:sp>
        <p:nvSpPr>
          <p:cNvPr id="251" name="Google Shape;251;ga1c0d62ae8_0_10"/>
          <p:cNvSpPr/>
          <p:nvPr/>
        </p:nvSpPr>
        <p:spPr>
          <a:xfrm>
            <a:off x="555925" y="4241975"/>
            <a:ext cx="8194800" cy="825300"/>
          </a:xfrm>
          <a:prstGeom prst="rect">
            <a:avLst/>
          </a:prstGeom>
          <a:noFill/>
          <a:ln>
            <a:noFill/>
          </a:ln>
        </p:spPr>
        <p:txBody>
          <a:bodyPr anchorCtr="0" anchor="t" bIns="45700" lIns="91425" spcFirstLastPara="1" rIns="91425" wrap="square" tIns="45700">
            <a:noAutofit/>
          </a:bodyPr>
          <a:lstStyle/>
          <a:p>
            <a:pPr indent="-292100" lvl="0" marL="457200" rtl="0" algn="l">
              <a:lnSpc>
                <a:spcPct val="115000"/>
              </a:lnSpc>
              <a:spcBef>
                <a:spcPts val="0"/>
              </a:spcBef>
              <a:spcAft>
                <a:spcPts val="0"/>
              </a:spcAft>
              <a:buClr>
                <a:schemeClr val="dk1"/>
              </a:buClr>
              <a:buSzPts val="1000"/>
              <a:buFont typeface="Open Sans Light"/>
              <a:buChar char="●"/>
            </a:pPr>
            <a:r>
              <a:rPr lang="en-US" sz="1000">
                <a:solidFill>
                  <a:schemeClr val="dk1"/>
                </a:solidFill>
                <a:latin typeface="Open Sans Light"/>
                <a:ea typeface="Open Sans Light"/>
                <a:cs typeface="Open Sans Light"/>
                <a:sym typeface="Open Sans Light"/>
              </a:rPr>
              <a:t>Overall the retention rate in 2017 is not bad.</a:t>
            </a:r>
            <a:endParaRPr sz="1000">
              <a:solidFill>
                <a:schemeClr val="dk1"/>
              </a:solidFill>
              <a:latin typeface="Open Sans Light"/>
              <a:ea typeface="Open Sans Light"/>
              <a:cs typeface="Open Sans Light"/>
              <a:sym typeface="Open Sans Light"/>
            </a:endParaRPr>
          </a:p>
          <a:p>
            <a:pPr indent="-292100" lvl="0" marL="457200" rtl="0" algn="l">
              <a:lnSpc>
                <a:spcPct val="115000"/>
              </a:lnSpc>
              <a:spcBef>
                <a:spcPts val="0"/>
              </a:spcBef>
              <a:spcAft>
                <a:spcPts val="0"/>
              </a:spcAft>
              <a:buClr>
                <a:schemeClr val="dk1"/>
              </a:buClr>
              <a:buSzPts val="1000"/>
              <a:buFont typeface="Open Sans Light"/>
              <a:buChar char="●"/>
            </a:pPr>
            <a:r>
              <a:rPr lang="en-US" sz="1000">
                <a:solidFill>
                  <a:schemeClr val="dk1"/>
                </a:solidFill>
                <a:latin typeface="Open Sans Light"/>
                <a:ea typeface="Open Sans Light"/>
                <a:cs typeface="Open Sans Light"/>
                <a:sym typeface="Open Sans Light"/>
              </a:rPr>
              <a:t>Product categories such as ET, TVs, and WA retention rates are all zero in 2017 and 2018. There are no repeat buyers.</a:t>
            </a:r>
            <a:endParaRPr sz="1000">
              <a:solidFill>
                <a:schemeClr val="dk1"/>
              </a:solidFill>
              <a:latin typeface="Open Sans Light"/>
              <a:ea typeface="Open Sans Light"/>
              <a:cs typeface="Open Sans Light"/>
              <a:sym typeface="Open Sans Light"/>
            </a:endParaRPr>
          </a:p>
          <a:p>
            <a:pPr indent="-292100" lvl="0" marL="457200" rtl="0" algn="l">
              <a:lnSpc>
                <a:spcPct val="115000"/>
              </a:lnSpc>
              <a:spcBef>
                <a:spcPts val="0"/>
              </a:spcBef>
              <a:spcAft>
                <a:spcPts val="0"/>
              </a:spcAft>
              <a:buClr>
                <a:schemeClr val="dk1"/>
              </a:buClr>
              <a:buSzPts val="1000"/>
              <a:buFont typeface="Open Sans Light"/>
              <a:buChar char="●"/>
            </a:pPr>
            <a:r>
              <a:rPr lang="en-US" sz="1000">
                <a:solidFill>
                  <a:schemeClr val="dk1"/>
                </a:solidFill>
                <a:latin typeface="Open Sans Light"/>
                <a:ea typeface="Open Sans Light"/>
                <a:cs typeface="Open Sans Light"/>
                <a:sym typeface="Open Sans Light"/>
              </a:rPr>
              <a:t>Sheets declined most from 2017 to 2018.</a:t>
            </a:r>
            <a:endParaRPr sz="1000">
              <a:solidFill>
                <a:schemeClr val="dk1"/>
              </a:solidFill>
              <a:latin typeface="Open Sans Light"/>
              <a:ea typeface="Open Sans Light"/>
              <a:cs typeface="Open Sans Light"/>
              <a:sym typeface="Open Sans Light"/>
            </a:endParaRPr>
          </a:p>
          <a:p>
            <a:pPr indent="-292100" lvl="0" marL="457200" rtl="0" algn="l">
              <a:lnSpc>
                <a:spcPct val="115000"/>
              </a:lnSpc>
              <a:spcBef>
                <a:spcPts val="0"/>
              </a:spcBef>
              <a:spcAft>
                <a:spcPts val="0"/>
              </a:spcAft>
              <a:buClr>
                <a:schemeClr val="dk1"/>
              </a:buClr>
              <a:buSzPts val="1000"/>
              <a:buFont typeface="Open Sans Light"/>
              <a:buChar char="●"/>
            </a:pPr>
            <a:r>
              <a:rPr lang="en-US" sz="1000">
                <a:solidFill>
                  <a:schemeClr val="dk1"/>
                </a:solidFill>
                <a:latin typeface="Open Sans Light"/>
                <a:ea typeface="Open Sans Light"/>
                <a:cs typeface="Open Sans Light"/>
                <a:sym typeface="Open Sans Light"/>
              </a:rPr>
              <a:t>AR performs relatively better than other categories in both years.</a:t>
            </a:r>
            <a:endParaRPr sz="1000">
              <a:latin typeface="Open Sans Light"/>
              <a:ea typeface="Open Sans Light"/>
              <a:cs typeface="Open Sans Light"/>
              <a:sym typeface="Open Sans Light"/>
            </a:endParaRPr>
          </a:p>
        </p:txBody>
      </p:sp>
      <p:sp>
        <p:nvSpPr>
          <p:cNvPr id="252" name="Google Shape;252;ga1c0d62ae8_0_10"/>
          <p:cNvSpPr/>
          <p:nvPr/>
        </p:nvSpPr>
        <p:spPr>
          <a:xfrm>
            <a:off x="8501090" y="214296"/>
            <a:ext cx="357300" cy="3573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Open Sans"/>
                <a:ea typeface="Open Sans"/>
                <a:cs typeface="Open Sans"/>
                <a:sym typeface="Open Sans"/>
              </a:rPr>
              <a:t>3</a:t>
            </a:r>
            <a:endParaRPr sz="1100">
              <a:solidFill>
                <a:schemeClr val="lt1"/>
              </a:solidFill>
              <a:latin typeface="Open Sans"/>
              <a:ea typeface="Open Sans"/>
              <a:cs typeface="Open Sans"/>
              <a:sym typeface="Open Sans"/>
            </a:endParaRPr>
          </a:p>
        </p:txBody>
      </p:sp>
      <p:pic>
        <p:nvPicPr>
          <p:cNvPr id="253" name="Google Shape;253;ga1c0d62ae8_0_10"/>
          <p:cNvPicPr preferRelativeResize="0"/>
          <p:nvPr/>
        </p:nvPicPr>
        <p:blipFill rotWithShape="1">
          <a:blip r:embed="rId3">
            <a:alphaModFix/>
          </a:blip>
          <a:srcRect b="7097" l="0" r="16373" t="0"/>
          <a:stretch/>
        </p:blipFill>
        <p:spPr>
          <a:xfrm>
            <a:off x="180900" y="1006324"/>
            <a:ext cx="4346173" cy="3048001"/>
          </a:xfrm>
          <a:prstGeom prst="rect">
            <a:avLst/>
          </a:prstGeom>
          <a:noFill/>
          <a:ln>
            <a:noFill/>
          </a:ln>
        </p:spPr>
      </p:pic>
      <p:pic>
        <p:nvPicPr>
          <p:cNvPr id="254" name="Google Shape;254;ga1c0d62ae8_0_10"/>
          <p:cNvPicPr preferRelativeResize="0"/>
          <p:nvPr/>
        </p:nvPicPr>
        <p:blipFill rotWithShape="1">
          <a:blip r:embed="rId3">
            <a:alphaModFix/>
          </a:blip>
          <a:srcRect b="75462" l="83214" r="0" t="11515"/>
          <a:stretch/>
        </p:blipFill>
        <p:spPr>
          <a:xfrm>
            <a:off x="1163175" y="1080575"/>
            <a:ext cx="639927" cy="313399"/>
          </a:xfrm>
          <a:prstGeom prst="rect">
            <a:avLst/>
          </a:prstGeom>
          <a:noFill/>
          <a:ln>
            <a:noFill/>
          </a:ln>
        </p:spPr>
      </p:pic>
      <p:pic>
        <p:nvPicPr>
          <p:cNvPr id="255" name="Google Shape;255;ga1c0d62ae8_0_10"/>
          <p:cNvPicPr preferRelativeResize="0"/>
          <p:nvPr/>
        </p:nvPicPr>
        <p:blipFill rotWithShape="1">
          <a:blip r:embed="rId4">
            <a:alphaModFix/>
          </a:blip>
          <a:srcRect b="4525" l="0" r="16569" t="0"/>
          <a:stretch/>
        </p:blipFill>
        <p:spPr>
          <a:xfrm>
            <a:off x="4683727" y="1080575"/>
            <a:ext cx="4174674" cy="2922974"/>
          </a:xfrm>
          <a:prstGeom prst="rect">
            <a:avLst/>
          </a:prstGeom>
          <a:noFill/>
          <a:ln>
            <a:noFill/>
          </a:ln>
        </p:spPr>
      </p:pic>
      <p:grpSp>
        <p:nvGrpSpPr>
          <p:cNvPr id="256" name="Google Shape;256;ga1c0d62ae8_0_10"/>
          <p:cNvGrpSpPr/>
          <p:nvPr/>
        </p:nvGrpSpPr>
        <p:grpSpPr>
          <a:xfrm>
            <a:off x="7554804" y="1117236"/>
            <a:ext cx="1195917" cy="313408"/>
            <a:chOff x="7734875" y="1208125"/>
            <a:chExt cx="1071899" cy="274679"/>
          </a:xfrm>
        </p:grpSpPr>
        <p:pic>
          <p:nvPicPr>
            <p:cNvPr id="257" name="Google Shape;257;ga1c0d62ae8_0_10"/>
            <p:cNvPicPr preferRelativeResize="0"/>
            <p:nvPr/>
          </p:nvPicPr>
          <p:blipFill rotWithShape="1">
            <a:blip r:embed="rId4">
              <a:alphaModFix/>
            </a:blip>
            <a:srcRect b="55200" l="83468" r="7679" t="33678"/>
            <a:stretch/>
          </p:blipFill>
          <p:spPr>
            <a:xfrm>
              <a:off x="8449475" y="1208125"/>
              <a:ext cx="357299" cy="274679"/>
            </a:xfrm>
            <a:prstGeom prst="rect">
              <a:avLst/>
            </a:prstGeom>
            <a:noFill/>
            <a:ln>
              <a:noFill/>
            </a:ln>
          </p:spPr>
        </p:pic>
        <p:pic>
          <p:nvPicPr>
            <p:cNvPr id="258" name="Google Shape;258;ga1c0d62ae8_0_10"/>
            <p:cNvPicPr preferRelativeResize="0"/>
            <p:nvPr/>
          </p:nvPicPr>
          <p:blipFill rotWithShape="1">
            <a:blip r:embed="rId4">
              <a:alphaModFix/>
            </a:blip>
            <a:srcRect b="66321" l="83468" r="7679" t="22557"/>
            <a:stretch/>
          </p:blipFill>
          <p:spPr>
            <a:xfrm>
              <a:off x="8092175" y="1208125"/>
              <a:ext cx="357299" cy="274676"/>
            </a:xfrm>
            <a:prstGeom prst="rect">
              <a:avLst/>
            </a:prstGeom>
            <a:noFill/>
            <a:ln>
              <a:noFill/>
            </a:ln>
          </p:spPr>
        </p:pic>
        <p:pic>
          <p:nvPicPr>
            <p:cNvPr id="259" name="Google Shape;259;ga1c0d62ae8_0_10"/>
            <p:cNvPicPr preferRelativeResize="0"/>
            <p:nvPr/>
          </p:nvPicPr>
          <p:blipFill rotWithShape="1">
            <a:blip r:embed="rId4">
              <a:alphaModFix/>
            </a:blip>
            <a:srcRect b="77310" l="83468" r="7679" t="11568"/>
            <a:stretch/>
          </p:blipFill>
          <p:spPr>
            <a:xfrm>
              <a:off x="7734875" y="1208125"/>
              <a:ext cx="357299" cy="274679"/>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a1b3eadf4d_0_16"/>
          <p:cNvSpPr/>
          <p:nvPr/>
        </p:nvSpPr>
        <p:spPr>
          <a:xfrm>
            <a:off x="8501090" y="214296"/>
            <a:ext cx="357300" cy="3573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Open Sans"/>
                <a:ea typeface="Open Sans"/>
                <a:cs typeface="Open Sans"/>
                <a:sym typeface="Open Sans"/>
              </a:rPr>
              <a:t>4</a:t>
            </a:r>
            <a:endParaRPr sz="1100">
              <a:solidFill>
                <a:schemeClr val="lt1"/>
              </a:solidFill>
              <a:latin typeface="Open Sans"/>
              <a:ea typeface="Open Sans"/>
              <a:cs typeface="Open Sans"/>
              <a:sym typeface="Open Sans"/>
            </a:endParaRPr>
          </a:p>
        </p:txBody>
      </p:sp>
      <p:pic>
        <p:nvPicPr>
          <p:cNvPr id="265" name="Google Shape;265;ga1b3eadf4d_0_16"/>
          <p:cNvPicPr preferRelativeResize="0"/>
          <p:nvPr/>
        </p:nvPicPr>
        <p:blipFill rotWithShape="1">
          <a:blip r:embed="rId3">
            <a:alphaModFix/>
          </a:blip>
          <a:srcRect b="6751" l="0" r="17369" t="0"/>
          <a:stretch/>
        </p:blipFill>
        <p:spPr>
          <a:xfrm>
            <a:off x="4663575" y="1056925"/>
            <a:ext cx="4178726" cy="2943439"/>
          </a:xfrm>
          <a:prstGeom prst="rect">
            <a:avLst/>
          </a:prstGeom>
          <a:noFill/>
          <a:ln>
            <a:noFill/>
          </a:ln>
        </p:spPr>
      </p:pic>
      <p:sp>
        <p:nvSpPr>
          <p:cNvPr id="266" name="Google Shape;266;ga1b3eadf4d_0_16"/>
          <p:cNvSpPr/>
          <p:nvPr/>
        </p:nvSpPr>
        <p:spPr>
          <a:xfrm>
            <a:off x="857224" y="142876"/>
            <a:ext cx="7429500" cy="492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600">
                <a:latin typeface="Open Sans"/>
                <a:ea typeface="Open Sans"/>
                <a:cs typeface="Open Sans"/>
                <a:sym typeface="Open Sans"/>
              </a:rPr>
              <a:t>Retention</a:t>
            </a:r>
            <a:endParaRPr sz="2600">
              <a:latin typeface="Open Sans"/>
              <a:ea typeface="Open Sans"/>
              <a:cs typeface="Open Sans"/>
              <a:sym typeface="Open Sans"/>
            </a:endParaRPr>
          </a:p>
        </p:txBody>
      </p:sp>
      <p:pic>
        <p:nvPicPr>
          <p:cNvPr id="267" name="Google Shape;267;ga1b3eadf4d_0_16"/>
          <p:cNvPicPr preferRelativeResize="0"/>
          <p:nvPr/>
        </p:nvPicPr>
        <p:blipFill rotWithShape="1">
          <a:blip r:embed="rId3">
            <a:alphaModFix/>
          </a:blip>
          <a:srcRect b="63653" l="82591" r="1" t="22105"/>
          <a:stretch/>
        </p:blipFill>
        <p:spPr>
          <a:xfrm>
            <a:off x="8282875" y="1031574"/>
            <a:ext cx="699723" cy="357299"/>
          </a:xfrm>
          <a:prstGeom prst="rect">
            <a:avLst/>
          </a:prstGeom>
          <a:noFill/>
          <a:ln>
            <a:noFill/>
          </a:ln>
        </p:spPr>
      </p:pic>
      <p:pic>
        <p:nvPicPr>
          <p:cNvPr id="268" name="Google Shape;268;ga1b3eadf4d_0_16"/>
          <p:cNvPicPr preferRelativeResize="0"/>
          <p:nvPr/>
        </p:nvPicPr>
        <p:blipFill rotWithShape="1">
          <a:blip r:embed="rId4">
            <a:alphaModFix/>
          </a:blip>
          <a:srcRect b="7201" l="0" r="16715" t="0"/>
          <a:stretch/>
        </p:blipFill>
        <p:spPr>
          <a:xfrm>
            <a:off x="298550" y="1056925"/>
            <a:ext cx="4099203" cy="2883450"/>
          </a:xfrm>
          <a:prstGeom prst="rect">
            <a:avLst/>
          </a:prstGeom>
          <a:noFill/>
          <a:ln>
            <a:noFill/>
          </a:ln>
        </p:spPr>
      </p:pic>
      <p:pic>
        <p:nvPicPr>
          <p:cNvPr id="269" name="Google Shape;269;ga1b3eadf4d_0_16"/>
          <p:cNvPicPr preferRelativeResize="0"/>
          <p:nvPr/>
        </p:nvPicPr>
        <p:blipFill rotWithShape="1">
          <a:blip r:embed="rId4">
            <a:alphaModFix/>
          </a:blip>
          <a:srcRect b="82103" l="83605" r="6115" t="11123"/>
          <a:stretch/>
        </p:blipFill>
        <p:spPr>
          <a:xfrm>
            <a:off x="3610525" y="1193675"/>
            <a:ext cx="357299" cy="148622"/>
          </a:xfrm>
          <a:prstGeom prst="rect">
            <a:avLst/>
          </a:prstGeom>
          <a:noFill/>
          <a:ln>
            <a:noFill/>
          </a:ln>
        </p:spPr>
      </p:pic>
      <p:pic>
        <p:nvPicPr>
          <p:cNvPr id="270" name="Google Shape;270;ga1b3eadf4d_0_16"/>
          <p:cNvPicPr preferRelativeResize="0"/>
          <p:nvPr/>
        </p:nvPicPr>
        <p:blipFill rotWithShape="1">
          <a:blip r:embed="rId3">
            <a:alphaModFix/>
          </a:blip>
          <a:srcRect b="78451" l="82591" r="1" t="11019"/>
          <a:stretch/>
        </p:blipFill>
        <p:spPr>
          <a:xfrm>
            <a:off x="7583150" y="1078150"/>
            <a:ext cx="699723" cy="264152"/>
          </a:xfrm>
          <a:prstGeom prst="rect">
            <a:avLst/>
          </a:prstGeom>
          <a:noFill/>
          <a:ln>
            <a:noFill/>
          </a:ln>
        </p:spPr>
      </p:pic>
      <p:pic>
        <p:nvPicPr>
          <p:cNvPr id="271" name="Google Shape;271;ga1b3eadf4d_0_16"/>
          <p:cNvPicPr preferRelativeResize="0"/>
          <p:nvPr/>
        </p:nvPicPr>
        <p:blipFill rotWithShape="1">
          <a:blip r:embed="rId4">
            <a:alphaModFix/>
          </a:blip>
          <a:srcRect b="74932" l="83605" r="6115" t="18294"/>
          <a:stretch/>
        </p:blipFill>
        <p:spPr>
          <a:xfrm>
            <a:off x="3931200" y="1193687"/>
            <a:ext cx="357299" cy="148622"/>
          </a:xfrm>
          <a:prstGeom prst="rect">
            <a:avLst/>
          </a:prstGeom>
          <a:noFill/>
          <a:ln>
            <a:noFill/>
          </a:ln>
        </p:spPr>
      </p:pic>
      <p:sp>
        <p:nvSpPr>
          <p:cNvPr id="272" name="Google Shape;272;ga1b3eadf4d_0_16"/>
          <p:cNvSpPr/>
          <p:nvPr/>
        </p:nvSpPr>
        <p:spPr>
          <a:xfrm>
            <a:off x="555925" y="3937175"/>
            <a:ext cx="8194800" cy="1260600"/>
          </a:xfrm>
          <a:prstGeom prst="rect">
            <a:avLst/>
          </a:prstGeom>
          <a:noFill/>
          <a:ln>
            <a:noFill/>
          </a:ln>
        </p:spPr>
        <p:txBody>
          <a:bodyPr anchorCtr="0" anchor="t" bIns="45700" lIns="91425" spcFirstLastPara="1" rIns="91425" wrap="square" tIns="45700">
            <a:noAutofit/>
          </a:bodyPr>
          <a:lstStyle/>
          <a:p>
            <a:pPr indent="-292100" lvl="0" marL="457200" rtl="0" algn="l">
              <a:lnSpc>
                <a:spcPct val="115000"/>
              </a:lnSpc>
              <a:spcBef>
                <a:spcPts val="0"/>
              </a:spcBef>
              <a:spcAft>
                <a:spcPts val="0"/>
              </a:spcAft>
              <a:buClr>
                <a:schemeClr val="dk1"/>
              </a:buClr>
              <a:buSzPts val="1000"/>
              <a:buFont typeface="Open Sans Light"/>
              <a:buChar char="●"/>
            </a:pPr>
            <a:r>
              <a:rPr lang="en-US" sz="1000">
                <a:solidFill>
                  <a:schemeClr val="dk1"/>
                </a:solidFill>
                <a:latin typeface="Open Sans Light"/>
                <a:ea typeface="Open Sans Light"/>
                <a:cs typeface="Open Sans Light"/>
                <a:sym typeface="Open Sans Light"/>
              </a:rPr>
              <a:t>Device</a:t>
            </a:r>
            <a:endParaRPr sz="1000">
              <a:solidFill>
                <a:schemeClr val="dk1"/>
              </a:solidFill>
              <a:latin typeface="Open Sans Light"/>
              <a:ea typeface="Open Sans Light"/>
              <a:cs typeface="Open Sans Light"/>
              <a:sym typeface="Open Sans Light"/>
            </a:endParaRPr>
          </a:p>
          <a:p>
            <a:pPr indent="-292100" lvl="1" marL="685800" rtl="0" algn="l">
              <a:spcBef>
                <a:spcPts val="0"/>
              </a:spcBef>
              <a:spcAft>
                <a:spcPts val="0"/>
              </a:spcAft>
              <a:buClr>
                <a:schemeClr val="dk1"/>
              </a:buClr>
              <a:buSzPts val="1000"/>
              <a:buFont typeface="Open Sans Light"/>
              <a:buChar char="○"/>
            </a:pPr>
            <a:r>
              <a:rPr lang="en-US" sz="1000">
                <a:solidFill>
                  <a:schemeClr val="dk1"/>
                </a:solidFill>
                <a:latin typeface="Open Sans Light"/>
                <a:ea typeface="Open Sans Light"/>
                <a:cs typeface="Open Sans Light"/>
                <a:sym typeface="Open Sans Light"/>
              </a:rPr>
              <a:t>Retention rate of Phone device is relatively higher compared to other devices in 2017 and 2018. </a:t>
            </a:r>
            <a:endParaRPr sz="1000">
              <a:solidFill>
                <a:schemeClr val="dk1"/>
              </a:solidFill>
              <a:latin typeface="Open Sans Light"/>
              <a:ea typeface="Open Sans Light"/>
              <a:cs typeface="Open Sans Light"/>
              <a:sym typeface="Open Sans Light"/>
            </a:endParaRPr>
          </a:p>
          <a:p>
            <a:pPr indent="-292100" lvl="0" marL="457200" rtl="0" algn="l">
              <a:spcBef>
                <a:spcPts val="0"/>
              </a:spcBef>
              <a:spcAft>
                <a:spcPts val="0"/>
              </a:spcAft>
              <a:buClr>
                <a:schemeClr val="dk1"/>
              </a:buClr>
              <a:buSzPts val="1000"/>
              <a:buFont typeface="Open Sans Light"/>
              <a:buChar char="●"/>
            </a:pPr>
            <a:r>
              <a:rPr lang="en-US" sz="1000">
                <a:solidFill>
                  <a:schemeClr val="dk1"/>
                </a:solidFill>
                <a:latin typeface="Open Sans Light"/>
                <a:ea typeface="Open Sans Light"/>
                <a:cs typeface="Open Sans Light"/>
                <a:sym typeface="Open Sans Light"/>
              </a:rPr>
              <a:t>Channel</a:t>
            </a:r>
            <a:endParaRPr sz="1000">
              <a:solidFill>
                <a:schemeClr val="dk1"/>
              </a:solidFill>
              <a:latin typeface="Open Sans Light"/>
              <a:ea typeface="Open Sans Light"/>
              <a:cs typeface="Open Sans Light"/>
              <a:sym typeface="Open Sans Light"/>
            </a:endParaRPr>
          </a:p>
          <a:p>
            <a:pPr indent="-292100" lvl="1" marL="685800" rtl="0" algn="l">
              <a:spcBef>
                <a:spcPts val="0"/>
              </a:spcBef>
              <a:spcAft>
                <a:spcPts val="0"/>
              </a:spcAft>
              <a:buClr>
                <a:schemeClr val="dk1"/>
              </a:buClr>
              <a:buSzPts val="1000"/>
              <a:buFont typeface="Calibri"/>
              <a:buChar char="○"/>
            </a:pPr>
            <a:r>
              <a:rPr lang="en-US" sz="1000">
                <a:solidFill>
                  <a:schemeClr val="dk1"/>
                </a:solidFill>
                <a:latin typeface="Open Sans Light"/>
                <a:ea typeface="Open Sans Light"/>
                <a:cs typeface="Open Sans Light"/>
                <a:sym typeface="Open Sans Light"/>
              </a:rPr>
              <a:t>Overall retention rate declined from 2017 to 2018 in almost all channels. However, the level of retention rate declined in 2018 is the lightest for Search Organic. </a:t>
            </a:r>
            <a:endParaRPr sz="1000">
              <a:solidFill>
                <a:schemeClr val="dk1"/>
              </a:solidFill>
              <a:latin typeface="Open Sans Light"/>
              <a:ea typeface="Open Sans Light"/>
              <a:cs typeface="Open Sans Light"/>
              <a:sym typeface="Open Sans Light"/>
            </a:endParaRPr>
          </a:p>
          <a:p>
            <a:pPr indent="-292100" lvl="1" marL="685800" rtl="0" algn="l">
              <a:spcBef>
                <a:spcPts val="0"/>
              </a:spcBef>
              <a:spcAft>
                <a:spcPts val="0"/>
              </a:spcAft>
              <a:buClr>
                <a:schemeClr val="dk1"/>
              </a:buClr>
              <a:buSzPts val="1000"/>
              <a:buFont typeface="Open Sans Light"/>
              <a:buChar char="○"/>
            </a:pPr>
            <a:r>
              <a:rPr lang="en-US" sz="1000">
                <a:solidFill>
                  <a:schemeClr val="dk1"/>
                </a:solidFill>
                <a:latin typeface="Open Sans Light"/>
                <a:ea typeface="Open Sans Light"/>
                <a:cs typeface="Open Sans Light"/>
                <a:sym typeface="Open Sans Light"/>
              </a:rPr>
              <a:t>Search Paid has the highest retention rate in 2017, but declined the most in 2018.</a:t>
            </a:r>
            <a:endParaRPr sz="1000">
              <a:solidFill>
                <a:schemeClr val="dk1"/>
              </a:solidFill>
              <a:latin typeface="Open Sans Light"/>
              <a:ea typeface="Open Sans Light"/>
              <a:cs typeface="Open Sans Light"/>
              <a:sym typeface="Open Sans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9d08f5ec2c_2_45"/>
          <p:cNvSpPr/>
          <p:nvPr/>
        </p:nvSpPr>
        <p:spPr>
          <a:xfrm>
            <a:off x="4951025" y="1151525"/>
            <a:ext cx="4092000" cy="2408400"/>
          </a:xfrm>
          <a:prstGeom prst="rect">
            <a:avLst/>
          </a:prstGeom>
          <a:noFill/>
          <a:ln>
            <a:noFill/>
          </a:ln>
        </p:spPr>
        <p:txBody>
          <a:bodyPr anchorCtr="0" anchor="t" bIns="45700" lIns="91425" spcFirstLastPara="1" rIns="91425" wrap="square" tIns="45700">
            <a:noAutofit/>
          </a:bodyPr>
          <a:lstStyle/>
          <a:p>
            <a:pPr indent="-292100" lvl="0" marL="457200" marR="0" rtl="0" algn="l">
              <a:lnSpc>
                <a:spcPct val="150000"/>
              </a:lnSpc>
              <a:spcBef>
                <a:spcPts val="0"/>
              </a:spcBef>
              <a:spcAft>
                <a:spcPts val="0"/>
              </a:spcAft>
              <a:buSzPts val="1000"/>
              <a:buFont typeface="Open Sans Light"/>
              <a:buChar char="●"/>
            </a:pPr>
            <a:r>
              <a:rPr lang="en-US" sz="1000">
                <a:latin typeface="Open Sans Light"/>
                <a:ea typeface="Open Sans Light"/>
                <a:cs typeface="Open Sans Light"/>
                <a:sym typeface="Open Sans Light"/>
              </a:rPr>
              <a:t>Category:</a:t>
            </a:r>
            <a:endParaRPr sz="1000">
              <a:latin typeface="Open Sans Light"/>
              <a:ea typeface="Open Sans Light"/>
              <a:cs typeface="Open Sans Light"/>
              <a:sym typeface="Open Sans Light"/>
            </a:endParaRPr>
          </a:p>
          <a:p>
            <a:pPr indent="-292100" lvl="1" marL="685800" marR="0" rtl="0" algn="l">
              <a:lnSpc>
                <a:spcPct val="150000"/>
              </a:lnSpc>
              <a:spcBef>
                <a:spcPts val="0"/>
              </a:spcBef>
              <a:spcAft>
                <a:spcPts val="0"/>
              </a:spcAft>
              <a:buSzPts val="1000"/>
              <a:buFont typeface="Open Sans Light"/>
              <a:buChar char="○"/>
            </a:pPr>
            <a:r>
              <a:rPr lang="en-US" sz="1000">
                <a:latin typeface="Open Sans Light"/>
                <a:ea typeface="Open Sans Light"/>
                <a:cs typeface="Open Sans Light"/>
                <a:sym typeface="Open Sans Light"/>
              </a:rPr>
              <a:t>Low abandon rate of Sheets products in 2016</a:t>
            </a:r>
            <a:endParaRPr sz="1000">
              <a:latin typeface="Open Sans Light"/>
              <a:ea typeface="Open Sans Light"/>
              <a:cs typeface="Open Sans Light"/>
              <a:sym typeface="Open Sans Light"/>
            </a:endParaRPr>
          </a:p>
          <a:p>
            <a:pPr indent="-292100" lvl="1" marL="685800" marR="0" rtl="0" algn="l">
              <a:lnSpc>
                <a:spcPct val="150000"/>
              </a:lnSpc>
              <a:spcBef>
                <a:spcPts val="0"/>
              </a:spcBef>
              <a:spcAft>
                <a:spcPts val="0"/>
              </a:spcAft>
              <a:buSzPts val="1000"/>
              <a:buFont typeface="Open Sans Light"/>
              <a:buChar char="○"/>
            </a:pPr>
            <a:r>
              <a:rPr lang="en-US" sz="1000">
                <a:latin typeface="Open Sans Light"/>
                <a:ea typeface="Open Sans Light"/>
                <a:cs typeface="Open Sans Light"/>
                <a:sym typeface="Open Sans Light"/>
              </a:rPr>
              <a:t>WA products always have a high level of abandon</a:t>
            </a:r>
            <a:endParaRPr sz="1000">
              <a:latin typeface="Open Sans Light"/>
              <a:ea typeface="Open Sans Light"/>
              <a:cs typeface="Open Sans Light"/>
              <a:sym typeface="Open Sans Light"/>
            </a:endParaRPr>
          </a:p>
          <a:p>
            <a:pPr indent="-292100" lvl="1" marL="685800" marR="0" rtl="0" algn="l">
              <a:lnSpc>
                <a:spcPct val="150000"/>
              </a:lnSpc>
              <a:spcBef>
                <a:spcPts val="0"/>
              </a:spcBef>
              <a:spcAft>
                <a:spcPts val="0"/>
              </a:spcAft>
              <a:buSzPts val="1000"/>
              <a:buFont typeface="Open Sans Light"/>
              <a:buChar char="○"/>
            </a:pPr>
            <a:r>
              <a:rPr lang="en-US" sz="1000">
                <a:latin typeface="Open Sans Light"/>
                <a:ea typeface="Open Sans Light"/>
                <a:cs typeface="Open Sans Light"/>
                <a:sym typeface="Open Sans Light"/>
              </a:rPr>
              <a:t>Generally same levels across years</a:t>
            </a:r>
            <a:endParaRPr sz="1000">
              <a:latin typeface="Open Sans Light"/>
              <a:ea typeface="Open Sans Light"/>
              <a:cs typeface="Open Sans Light"/>
              <a:sym typeface="Open Sans Light"/>
            </a:endParaRPr>
          </a:p>
          <a:p>
            <a:pPr indent="-292100" lvl="0" marL="457200" marR="0" rtl="0" algn="l">
              <a:lnSpc>
                <a:spcPct val="150000"/>
              </a:lnSpc>
              <a:spcBef>
                <a:spcPts val="0"/>
              </a:spcBef>
              <a:spcAft>
                <a:spcPts val="0"/>
              </a:spcAft>
              <a:buSzPts val="1000"/>
              <a:buFont typeface="Open Sans Light"/>
              <a:buChar char="●"/>
            </a:pPr>
            <a:r>
              <a:rPr lang="en-US" sz="1000">
                <a:latin typeface="Open Sans Light"/>
                <a:ea typeface="Open Sans Light"/>
                <a:cs typeface="Open Sans Light"/>
                <a:sym typeface="Open Sans Light"/>
              </a:rPr>
              <a:t>Device:</a:t>
            </a:r>
            <a:endParaRPr sz="1000">
              <a:latin typeface="Open Sans Light"/>
              <a:ea typeface="Open Sans Light"/>
              <a:cs typeface="Open Sans Light"/>
              <a:sym typeface="Open Sans Light"/>
            </a:endParaRPr>
          </a:p>
          <a:p>
            <a:pPr indent="-292100" lvl="1" marL="685800" rtl="0" algn="l">
              <a:lnSpc>
                <a:spcPct val="150000"/>
              </a:lnSpc>
              <a:spcBef>
                <a:spcPts val="0"/>
              </a:spcBef>
              <a:spcAft>
                <a:spcPts val="0"/>
              </a:spcAft>
              <a:buSzPts val="1000"/>
              <a:buFont typeface="Open Sans Light"/>
              <a:buChar char="○"/>
            </a:pPr>
            <a:r>
              <a:rPr lang="en-US" sz="1000">
                <a:solidFill>
                  <a:schemeClr val="dk1"/>
                </a:solidFill>
                <a:latin typeface="Open Sans Light"/>
                <a:ea typeface="Open Sans Light"/>
                <a:cs typeface="Open Sans Light"/>
                <a:sym typeface="Open Sans Light"/>
              </a:rPr>
              <a:t>Low abandon rate and few customer gained from Tablet devices, but the highest in 2018</a:t>
            </a:r>
            <a:endParaRPr sz="1000">
              <a:solidFill>
                <a:schemeClr val="dk1"/>
              </a:solidFill>
              <a:latin typeface="Open Sans Light"/>
              <a:ea typeface="Open Sans Light"/>
              <a:cs typeface="Open Sans Light"/>
              <a:sym typeface="Open Sans Light"/>
            </a:endParaRPr>
          </a:p>
          <a:p>
            <a:pPr indent="-292100" lvl="0" marL="457200" marR="0" rtl="0" algn="l">
              <a:lnSpc>
                <a:spcPct val="150000"/>
              </a:lnSpc>
              <a:spcBef>
                <a:spcPts val="0"/>
              </a:spcBef>
              <a:spcAft>
                <a:spcPts val="0"/>
              </a:spcAft>
              <a:buSzPts val="1000"/>
              <a:buFont typeface="Open Sans Light"/>
              <a:buChar char="●"/>
            </a:pPr>
            <a:r>
              <a:rPr lang="en-US" sz="1000">
                <a:latin typeface="Open Sans Light"/>
                <a:ea typeface="Open Sans Light"/>
                <a:cs typeface="Open Sans Light"/>
                <a:sym typeface="Open Sans Light"/>
              </a:rPr>
              <a:t>Channel:</a:t>
            </a:r>
            <a:endParaRPr sz="1000">
              <a:latin typeface="Open Sans Light"/>
              <a:ea typeface="Open Sans Light"/>
              <a:cs typeface="Open Sans Light"/>
              <a:sym typeface="Open Sans Light"/>
            </a:endParaRPr>
          </a:p>
          <a:p>
            <a:pPr indent="-292100" lvl="1" marL="685800" marR="0" rtl="0" algn="l">
              <a:lnSpc>
                <a:spcPct val="150000"/>
              </a:lnSpc>
              <a:spcBef>
                <a:spcPts val="0"/>
              </a:spcBef>
              <a:spcAft>
                <a:spcPts val="0"/>
              </a:spcAft>
              <a:buSzPts val="1000"/>
              <a:buFont typeface="Open Sans Light"/>
              <a:buChar char="○"/>
            </a:pPr>
            <a:r>
              <a:rPr lang="en-US" sz="1000">
                <a:latin typeface="Open Sans Light"/>
                <a:ea typeface="Open Sans Light"/>
                <a:cs typeface="Open Sans Light"/>
                <a:sym typeface="Open Sans Light"/>
              </a:rPr>
              <a:t>Comparison shopping is increasing by years</a:t>
            </a:r>
            <a:endParaRPr sz="1000">
              <a:latin typeface="Open Sans Light"/>
              <a:ea typeface="Open Sans Light"/>
              <a:cs typeface="Open Sans Light"/>
              <a:sym typeface="Open Sans Light"/>
            </a:endParaRPr>
          </a:p>
          <a:p>
            <a:pPr indent="-292100" lvl="1" marL="685800" marR="0" rtl="0" algn="l">
              <a:lnSpc>
                <a:spcPct val="150000"/>
              </a:lnSpc>
              <a:spcBef>
                <a:spcPts val="0"/>
              </a:spcBef>
              <a:spcAft>
                <a:spcPts val="0"/>
              </a:spcAft>
              <a:buSzPts val="1000"/>
              <a:buFont typeface="Open Sans Light"/>
              <a:buChar char="○"/>
            </a:pPr>
            <a:r>
              <a:rPr lang="en-US" sz="1000">
                <a:latin typeface="Open Sans Light"/>
                <a:ea typeface="Open Sans Light"/>
                <a:cs typeface="Open Sans Light"/>
                <a:sym typeface="Open Sans Light"/>
              </a:rPr>
              <a:t>Social-Paid channel remains a high level of abandon rate</a:t>
            </a:r>
            <a:endParaRPr sz="1000">
              <a:latin typeface="Open Sans Light"/>
              <a:ea typeface="Open Sans Light"/>
              <a:cs typeface="Open Sans Light"/>
              <a:sym typeface="Open Sans Light"/>
            </a:endParaRPr>
          </a:p>
        </p:txBody>
      </p:sp>
      <p:sp>
        <p:nvSpPr>
          <p:cNvPr id="278" name="Google Shape;278;g9d08f5ec2c_2_45"/>
          <p:cNvSpPr/>
          <p:nvPr/>
        </p:nvSpPr>
        <p:spPr>
          <a:xfrm>
            <a:off x="8501090" y="214296"/>
            <a:ext cx="357300" cy="357300"/>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Open Sans"/>
                <a:ea typeface="Open Sans"/>
                <a:cs typeface="Open Sans"/>
                <a:sym typeface="Open Sans"/>
              </a:rPr>
              <a:t>5</a:t>
            </a:r>
            <a:endParaRPr sz="1100">
              <a:solidFill>
                <a:schemeClr val="lt1"/>
              </a:solidFill>
              <a:latin typeface="Open Sans"/>
              <a:ea typeface="Open Sans"/>
              <a:cs typeface="Open Sans"/>
              <a:sym typeface="Open Sans"/>
            </a:endParaRPr>
          </a:p>
        </p:txBody>
      </p:sp>
      <p:sp>
        <p:nvSpPr>
          <p:cNvPr id="279" name="Google Shape;279;g9d08f5ec2c_2_45"/>
          <p:cNvSpPr/>
          <p:nvPr/>
        </p:nvSpPr>
        <p:spPr>
          <a:xfrm>
            <a:off x="857224" y="142876"/>
            <a:ext cx="7429500" cy="492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600">
                <a:latin typeface="Open Sans"/>
                <a:ea typeface="Open Sans"/>
                <a:cs typeface="Open Sans"/>
                <a:sym typeface="Open Sans"/>
              </a:rPr>
              <a:t>Retention - Cart Abandon Rate</a:t>
            </a:r>
            <a:endParaRPr sz="2600">
              <a:latin typeface="Open Sans"/>
              <a:ea typeface="Open Sans"/>
              <a:cs typeface="Open Sans"/>
              <a:sym typeface="Open Sans"/>
            </a:endParaRPr>
          </a:p>
        </p:txBody>
      </p:sp>
      <p:pic>
        <p:nvPicPr>
          <p:cNvPr id="280" name="Google Shape;280;g9d08f5ec2c_2_45"/>
          <p:cNvPicPr preferRelativeResize="0"/>
          <p:nvPr/>
        </p:nvPicPr>
        <p:blipFill rotWithShape="1">
          <a:blip r:embed="rId3">
            <a:alphaModFix/>
          </a:blip>
          <a:srcRect b="8130" l="0" r="16839" t="0"/>
          <a:stretch/>
        </p:blipFill>
        <p:spPr>
          <a:xfrm>
            <a:off x="73750" y="1003150"/>
            <a:ext cx="4877275" cy="3401542"/>
          </a:xfrm>
          <a:prstGeom prst="rect">
            <a:avLst/>
          </a:prstGeom>
          <a:noFill/>
          <a:ln>
            <a:noFill/>
          </a:ln>
        </p:spPr>
      </p:pic>
      <p:pic>
        <p:nvPicPr>
          <p:cNvPr id="281" name="Google Shape;281;g9d08f5ec2c_2_45"/>
          <p:cNvPicPr preferRelativeResize="0"/>
          <p:nvPr/>
        </p:nvPicPr>
        <p:blipFill>
          <a:blip r:embed="rId4">
            <a:alphaModFix/>
          </a:blip>
          <a:stretch>
            <a:fillRect/>
          </a:stretch>
        </p:blipFill>
        <p:spPr>
          <a:xfrm>
            <a:off x="475150" y="4446750"/>
            <a:ext cx="974000" cy="546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
      <a:dk1>
        <a:srgbClr val="000000"/>
      </a:dk1>
      <a:lt1>
        <a:srgbClr val="FFFFFF"/>
      </a:lt1>
      <a:dk2>
        <a:srgbClr val="3F3F3F"/>
      </a:dk2>
      <a:lt2>
        <a:srgbClr val="FCFCFC"/>
      </a:lt2>
      <a:accent1>
        <a:srgbClr val="F8D35E"/>
      </a:accent1>
      <a:accent2>
        <a:srgbClr val="1B6AA3"/>
      </a:accent2>
      <a:accent3>
        <a:srgbClr val="3FD5BA"/>
      </a:accent3>
      <a:accent4>
        <a:srgbClr val="F47264"/>
      </a:accent4>
      <a:accent5>
        <a:srgbClr val="8F8FBF"/>
      </a:accent5>
      <a:accent6>
        <a:srgbClr val="7CC8EC"/>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Custom 1">
      <a:dk1>
        <a:srgbClr val="000000"/>
      </a:dk1>
      <a:lt1>
        <a:srgbClr val="FFFFFF"/>
      </a:lt1>
      <a:dk2>
        <a:srgbClr val="3F3F3F"/>
      </a:dk2>
      <a:lt2>
        <a:srgbClr val="FCFCFC"/>
      </a:lt2>
      <a:accent1>
        <a:srgbClr val="F8D35E"/>
      </a:accent1>
      <a:accent2>
        <a:srgbClr val="1B6AA3"/>
      </a:accent2>
      <a:accent3>
        <a:srgbClr val="3FD5BA"/>
      </a:accent3>
      <a:accent4>
        <a:srgbClr val="F47264"/>
      </a:accent4>
      <a:accent5>
        <a:srgbClr val="8F8FBF"/>
      </a:accent5>
      <a:accent6>
        <a:srgbClr val="7CC8EC"/>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2014-11-26T04:04:33Z</dcterms:created>
  <dc:creator>Asus</dc:creator>
</cp:coreProperties>
</file>